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58" r:id="rId4"/>
    <p:sldId id="269" r:id="rId5"/>
    <p:sldId id="270" r:id="rId6"/>
    <p:sldId id="402" r:id="rId7"/>
    <p:sldId id="403" r:id="rId8"/>
    <p:sldId id="404" r:id="rId9"/>
    <p:sldId id="268" r:id="rId10"/>
    <p:sldId id="271" r:id="rId11"/>
    <p:sldId id="405" r:id="rId12"/>
    <p:sldId id="272" r:id="rId13"/>
    <p:sldId id="273" r:id="rId14"/>
    <p:sldId id="274" r:id="rId15"/>
    <p:sldId id="275" r:id="rId16"/>
    <p:sldId id="400" r:id="rId17"/>
  </p:sldIdLst>
  <p:sldSz cx="9144000" cy="6858000" type="screen4x3"/>
  <p:notesSz cx="6870700" cy="9653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5CF8-B32F-4133-8FA7-15F3D6B7DED7}" type="datetimeFigureOut">
              <a:rPr lang="sl-SI" smtClean="0"/>
              <a:t>11.12.2013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0B4B-265C-4A83-B355-CED9D751B6E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484356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484356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>
              <a:defRPr sz="1200"/>
            </a:lvl1pPr>
          </a:lstStyle>
          <a:p>
            <a:fld id="{49E24434-8F4D-4AF5-9D2A-D75F887D3D21}" type="datetimeFigureOut">
              <a:rPr lang="sl-SI" smtClean="0"/>
              <a:pPr/>
              <a:t>11.12.2013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206500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1" tIns="47210" rIns="94421" bIns="4721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7070" y="4645789"/>
            <a:ext cx="5496560" cy="3801100"/>
          </a:xfrm>
          <a:prstGeom prst="rect">
            <a:avLst/>
          </a:prstGeom>
        </p:spPr>
        <p:txBody>
          <a:bodyPr vert="horz" lIns="94421" tIns="47210" rIns="94421" bIns="4721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169234"/>
            <a:ext cx="2977303" cy="484355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91807" y="9169234"/>
            <a:ext cx="2977303" cy="484355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r">
              <a:defRPr sz="1200"/>
            </a:lvl1pPr>
          </a:lstStyle>
          <a:p>
            <a:fld id="{57BEDABD-CA9A-4FDF-BB36-D6E644985F0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9298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6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3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16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1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3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26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39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04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94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49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B66C-1B27-3643-BE1D-9F4CDC097F44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CDAC-D9B6-9C48-805C-AE721BDC6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6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6662622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2066" name="Document" r:id="rId3" imgW="6121175" imgH="1320751" progId="Word.Document.12">
              <p:embed/>
            </p:oleObj>
          </a:graphicData>
        </a:graphic>
      </p:graphicFrame>
      <p:pic>
        <p:nvPicPr>
          <p:cNvPr id="6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420" y="357113"/>
            <a:ext cx="925830" cy="906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13"/>
          <p:cNvCxnSpPr/>
          <p:nvPr/>
        </p:nvCxnSpPr>
        <p:spPr>
          <a:xfrm>
            <a:off x="647700" y="1263893"/>
            <a:ext cx="806763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2827263"/>
            <a:ext cx="9145588" cy="63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1" dirty="0" smtClean="0">
                <a:solidFill>
                  <a:srgbClr val="008000"/>
                </a:solidFill>
                <a:latin typeface="GillSans Bold" charset="0"/>
                <a:ea typeface="ヒラギノ角ゴ ProN W6" charset="0"/>
                <a:cs typeface="ヒラギノ角ゴ ProN W6" charset="0"/>
                <a:sym typeface="GillSans Bold" charset="0"/>
              </a:rPr>
              <a:t>	DELOVNO MESTO – POT DO DOBREGA POČUTJA </a:t>
            </a:r>
            <a:endParaRPr lang="en-US" sz="2400" b="1" dirty="0">
              <a:solidFill>
                <a:srgbClr val="008000"/>
              </a:solidFill>
              <a:latin typeface="GillSans Bold" charset="0"/>
              <a:ea typeface="ヒラギノ角ゴ ProN W6" charset="0"/>
              <a:cs typeface="ヒラギノ角ゴ ProN W6" charset="0"/>
              <a:sym typeface="GillSans Bold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-1588" y="3387151"/>
            <a:ext cx="8332788" cy="0"/>
          </a:xfrm>
          <a:prstGeom prst="line">
            <a:avLst/>
          </a:prstGeom>
          <a:noFill/>
          <a:ln w="38100">
            <a:solidFill>
              <a:srgbClr val="72B4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647700" y="4583192"/>
            <a:ext cx="849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sl-SI" sz="2000" dirty="0" smtClean="0">
                <a:solidFill>
                  <a:srgbClr val="00B0F0"/>
                </a:solidFill>
              </a:rPr>
              <a:t>Doc. dr. Simona </a:t>
            </a:r>
            <a:r>
              <a:rPr lang="sl-SI" sz="2000" dirty="0" err="1" smtClean="0">
                <a:solidFill>
                  <a:srgbClr val="00B0F0"/>
                </a:solidFill>
              </a:rPr>
              <a:t>Šarotar</a:t>
            </a:r>
            <a:r>
              <a:rPr lang="sl-SI" sz="2000" dirty="0" smtClean="0">
                <a:solidFill>
                  <a:srgbClr val="00B0F0"/>
                </a:solidFill>
              </a:rPr>
              <a:t> Žižek </a:t>
            </a:r>
            <a:endParaRPr lang="it-IT" sz="2000" dirty="0">
              <a:solidFill>
                <a:srgbClr val="00B0F0"/>
              </a:solidFill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3052128" y="3789208"/>
            <a:ext cx="5663207" cy="325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1" dirty="0" smtClean="0">
                <a:solidFill>
                  <a:srgbClr val="7030A0"/>
                </a:solidFill>
                <a:latin typeface="GillSans Bold" charset="0"/>
                <a:ea typeface="ヒラギノ角ゴ ProN W6" charset="0"/>
                <a:cs typeface="ヒラギノ角ゴ ProN W6" charset="0"/>
                <a:sym typeface="GillSans Bold" charset="0"/>
              </a:rPr>
              <a:t>S CELOVITOSTJO DO DOBREGA POČUTJA</a:t>
            </a:r>
            <a:endParaRPr lang="en-US" sz="2400" b="1" dirty="0">
              <a:solidFill>
                <a:srgbClr val="7030A0"/>
              </a:solidFill>
              <a:latin typeface="GillSans Bold" charset="0"/>
              <a:ea typeface="ヒラギノ角ゴ ProN W6" charset="0"/>
              <a:cs typeface="ヒラギノ角ゴ ProN W6" charset="0"/>
              <a:sym typeface="GillSan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7096973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6404" name="Document" r:id="rId3" imgW="6121175" imgH="1320751" progId="Word.Document.12">
              <p:embed/>
            </p:oleObj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733638" y="2383858"/>
            <a:ext cx="2032000" cy="1800225"/>
            <a:chOff x="65592" y="357796"/>
            <a:chExt cx="1340160" cy="1241103"/>
          </a:xfrm>
        </p:grpSpPr>
        <p:sp>
          <p:nvSpPr>
            <p:cNvPr id="7" name="Zaobljeni pravokotnik 6"/>
            <p:cNvSpPr/>
            <p:nvPr/>
          </p:nvSpPr>
          <p:spPr>
            <a:xfrm>
              <a:off x="65592" y="357796"/>
              <a:ext cx="1340160" cy="1241103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Zaobljeni pravokotnik 4"/>
            <p:cNvSpPr/>
            <p:nvPr/>
          </p:nvSpPr>
          <p:spPr>
            <a:xfrm>
              <a:off x="126178" y="418382"/>
              <a:ext cx="1218988" cy="1119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Telesno ravnovesje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375595" y="728663"/>
            <a:ext cx="4690845" cy="4808537"/>
            <a:chOff x="1405752" y="3861"/>
            <a:chExt cx="2952314" cy="1948976"/>
          </a:xfrm>
        </p:grpSpPr>
        <p:sp>
          <p:nvSpPr>
            <p:cNvPr id="10" name="Zaokroži kota na isti strani pravokotnika 9"/>
            <p:cNvSpPr/>
            <p:nvPr/>
          </p:nvSpPr>
          <p:spPr>
            <a:xfrm rot="5400000">
              <a:off x="1907421" y="-497808"/>
              <a:ext cx="1948976" cy="2952314"/>
            </a:xfrm>
            <a:prstGeom prst="round2Same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Zaokroži kota na isti strani pravokotnika 4"/>
            <p:cNvSpPr/>
            <p:nvPr/>
          </p:nvSpPr>
          <p:spPr>
            <a:xfrm>
              <a:off x="1405753" y="99001"/>
              <a:ext cx="2857173" cy="1758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fizične aktivnosti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zdrava prehrana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 err="1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ajurveda</a:t>
              </a:r>
              <a:endParaRPr lang="sl-SI" sz="20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masaža in aromaterapija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sproščanje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tehnike dihanja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joga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tapkanjem</a:t>
              </a:r>
              <a:endParaRPr lang="sl-SI" sz="20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zdravljenje z barvo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zdravljenje z glasbo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 err="1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reiki</a:t>
              </a:r>
              <a:endParaRPr lang="sl-SI" sz="20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0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zdravljenje z bioenergijo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16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7096973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71010" name="Document" r:id="rId3" imgW="6121175" imgH="1320751" progId="Word.Document.12">
              <p:embed/>
            </p:oleObj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3417024" y="1071567"/>
            <a:ext cx="4726852" cy="3871912"/>
            <a:chOff x="1400781" y="2231027"/>
            <a:chExt cx="2955201" cy="976406"/>
          </a:xfrm>
        </p:grpSpPr>
        <p:sp>
          <p:nvSpPr>
            <p:cNvPr id="12" name="Zaokroži kota na isti strani pravokotnika 11"/>
            <p:cNvSpPr/>
            <p:nvPr/>
          </p:nvSpPr>
          <p:spPr>
            <a:xfrm rot="5400000">
              <a:off x="2390179" y="1241630"/>
              <a:ext cx="976405" cy="2955200"/>
            </a:xfrm>
            <a:prstGeom prst="round2Same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aokroži kota na isti strani pravokotnika 4"/>
            <p:cNvSpPr/>
            <p:nvPr/>
          </p:nvSpPr>
          <p:spPr>
            <a:xfrm>
              <a:off x="1400781" y="2231028"/>
              <a:ext cx="2907536" cy="976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krepitev spretnosti čustvene inteligence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življenje v sedanjem trenutku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pozitivno mišljenje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kognitivne metode = avtogeni trening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vizualizacija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21448" y="1989251"/>
            <a:ext cx="2404154" cy="1848325"/>
            <a:chOff x="65592" y="2039375"/>
            <a:chExt cx="1341470" cy="1189336"/>
          </a:xfrm>
        </p:grpSpPr>
        <p:sp>
          <p:nvSpPr>
            <p:cNvPr id="15" name="Zaobljeni pravokotnik 14"/>
            <p:cNvSpPr/>
            <p:nvPr/>
          </p:nvSpPr>
          <p:spPr>
            <a:xfrm>
              <a:off x="65592" y="2039375"/>
              <a:ext cx="1341470" cy="1189336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Zaobljeni pravokotnik 4"/>
            <p:cNvSpPr/>
            <p:nvPr/>
          </p:nvSpPr>
          <p:spPr>
            <a:xfrm>
              <a:off x="123651" y="2097434"/>
              <a:ext cx="1225352" cy="1073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Duševna </a:t>
              </a:r>
              <a:r>
                <a:rPr lang="sl-SI" sz="2400" b="1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zrelost</a:t>
              </a:r>
              <a:endParaRPr lang="sl-SI" sz="2400" b="1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16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5038404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7428" name="Document" r:id="rId3" imgW="6121175" imgH="1320751" progId="Word.Document.12">
              <p:embed/>
            </p:oleObj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825500" y="2199366"/>
            <a:ext cx="2371725" cy="1658259"/>
            <a:chOff x="65592" y="2039375"/>
            <a:chExt cx="1341470" cy="1189336"/>
          </a:xfrm>
        </p:grpSpPr>
        <p:sp>
          <p:nvSpPr>
            <p:cNvPr id="7" name="Zaobljeni pravokotnik 6"/>
            <p:cNvSpPr/>
            <p:nvPr/>
          </p:nvSpPr>
          <p:spPr>
            <a:xfrm>
              <a:off x="65592" y="2039375"/>
              <a:ext cx="1341470" cy="1189336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Zaobljeni pravokotnik 4"/>
            <p:cNvSpPr/>
            <p:nvPr/>
          </p:nvSpPr>
          <p:spPr>
            <a:xfrm>
              <a:off x="123651" y="2097434"/>
              <a:ext cx="1225352" cy="1073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Duhovna </a:t>
              </a:r>
              <a:r>
                <a:rPr lang="sl-SI" sz="2400" b="1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zrelost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457574" y="1828800"/>
            <a:ext cx="5257801" cy="3028946"/>
            <a:chOff x="1877081" y="3298920"/>
            <a:chExt cx="5579581" cy="3028946"/>
          </a:xfrm>
        </p:grpSpPr>
        <p:sp>
          <p:nvSpPr>
            <p:cNvPr id="13" name="Zaokroži kota na isti strani pravokotnika 12"/>
            <p:cNvSpPr/>
            <p:nvPr/>
          </p:nvSpPr>
          <p:spPr>
            <a:xfrm rot="5400000">
              <a:off x="2924970" y="2251031"/>
              <a:ext cx="3028946" cy="5124724"/>
            </a:xfrm>
            <a:prstGeom prst="round2Same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Zaokroži kota na isti strani pravokotnika 4"/>
            <p:cNvSpPr/>
            <p:nvPr/>
          </p:nvSpPr>
          <p:spPr>
            <a:xfrm>
              <a:off x="2092862" y="3584666"/>
              <a:ext cx="5363800" cy="2360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meditacija 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logoterapija</a:t>
              </a:r>
              <a:endParaRPr lang="sl-SI" sz="24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joga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življenje v sedanjem trenutku</a:t>
              </a:r>
              <a:endParaRPr lang="sl-SI" sz="24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odkrivanje </a:t>
              </a:r>
              <a:r>
                <a:rPr lang="sl-SI" sz="2400" kern="1200" dirty="0" err="1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nenaveznosti</a:t>
              </a:r>
              <a:endParaRPr lang="sl-SI" sz="2400" kern="1200" dirty="0" smtClean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dirty="0" err="1" smtClean="0">
                  <a:solidFill>
                    <a:sysClr val="windowText" lastClr="000000"/>
                  </a:solidFill>
                  <a:cs typeface="Times New Roman" pitchFamily="18" charset="0"/>
                </a:rPr>
                <a:t>Zazen</a:t>
              </a:r>
              <a:endParaRPr lang="sl-SI" sz="24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65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9319878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8451" name="Document" r:id="rId3" imgW="6121175" imgH="1320751" progId="Word.Document.12">
              <p:embed/>
            </p:oleObj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3094399" y="1300163"/>
            <a:ext cx="5363800" cy="3886200"/>
            <a:chOff x="1407062" y="3342490"/>
            <a:chExt cx="2955200" cy="1193043"/>
          </a:xfrm>
        </p:grpSpPr>
        <p:sp>
          <p:nvSpPr>
            <p:cNvPr id="7" name="Zaokroži kota na isti strani pravokotnika 6"/>
            <p:cNvSpPr/>
            <p:nvPr/>
          </p:nvSpPr>
          <p:spPr>
            <a:xfrm rot="5400000">
              <a:off x="2288140" y="2461412"/>
              <a:ext cx="1193043" cy="2955200"/>
            </a:xfrm>
            <a:prstGeom prst="round2Same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 w="25400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Zaokroži kota na isti strani pravokotnika 4"/>
            <p:cNvSpPr/>
            <p:nvPr/>
          </p:nvSpPr>
          <p:spPr>
            <a:xfrm>
              <a:off x="1407062" y="3400730"/>
              <a:ext cx="2896960" cy="1076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strokovni </a:t>
              </a: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razvoj:</a:t>
              </a:r>
            </a:p>
            <a:p>
              <a:pPr marL="514350" lvl="2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vzgoja</a:t>
              </a: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, </a:t>
              </a:r>
              <a:endParaRPr lang="sl-SI" sz="2400" kern="1200" dirty="0" smtClean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14350" lvl="2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učenje</a:t>
              </a: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, </a:t>
              </a:r>
              <a:endParaRPr lang="sl-SI" sz="2400" kern="1200" dirty="0" smtClean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14350" lvl="2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usposabljanje</a:t>
              </a: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, </a:t>
              </a:r>
              <a:endParaRPr lang="sl-SI" sz="2400" kern="1200" dirty="0" smtClean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14350" lvl="2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izobraževanje</a:t>
              </a:r>
              <a:endParaRPr lang="sl-SI" sz="2400" kern="1200" dirty="0" smtClean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osebnostni razvoj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delovni / karierni razvoj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2400" kern="1200" dirty="0" smtClean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medsebojni odnosi</a:t>
              </a:r>
              <a:endParaRPr lang="sl-SI" sz="2400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825500" y="2244313"/>
            <a:ext cx="2050634" cy="1741900"/>
            <a:chOff x="65592" y="3315250"/>
            <a:chExt cx="1341470" cy="1247524"/>
          </a:xfrm>
        </p:grpSpPr>
        <p:sp>
          <p:nvSpPr>
            <p:cNvPr id="10" name="Zaobljeni pravokotnik 9"/>
            <p:cNvSpPr/>
            <p:nvPr/>
          </p:nvSpPr>
          <p:spPr>
            <a:xfrm>
              <a:off x="65592" y="3315250"/>
              <a:ext cx="1341470" cy="1247524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Zaobljeni pravokotnik 4"/>
            <p:cNvSpPr/>
            <p:nvPr/>
          </p:nvSpPr>
          <p:spPr>
            <a:xfrm>
              <a:off x="126491" y="3376149"/>
              <a:ext cx="1219672" cy="112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Družbena </a:t>
              </a:r>
              <a:r>
                <a:rPr lang="sl-SI" sz="2400" b="1" kern="1200" dirty="0" err="1">
                  <a:solidFill>
                    <a:sysClr val="windowText" lastClr="000000"/>
                  </a:solidFill>
                  <a:ea typeface="+mn-ea"/>
                  <a:cs typeface="Times New Roman" pitchFamily="18" charset="0"/>
                </a:rPr>
                <a:t>integriranost</a:t>
              </a:r>
              <a:endParaRPr lang="sl-SI" sz="2400" b="1" kern="1200" dirty="0">
                <a:solidFill>
                  <a:sysClr val="windowText" lastClr="000000"/>
                </a:solidFill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20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9161035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9475" name="Document" r:id="rId3" imgW="6121175" imgH="1320751" progId="Word.Document.12">
              <p:embed/>
            </p:oleObj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881381" y="1589926"/>
            <a:ext cx="8018442" cy="35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43" tIns="133921" rIns="267843" bIns="133921">
            <a:spAutoFit/>
          </a:bodyPr>
          <a:lstStyle/>
          <a:p>
            <a:pPr marL="506269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Razdelimo se v 8 timov.</a:t>
            </a:r>
          </a:p>
          <a:p>
            <a:pPr marL="506269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Tim dobi list, na katerem je definirano področje obravnave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človeka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 cilj, ki ga želimo doseči.</a:t>
            </a: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506269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Člani tima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 10-ih minutah opredelijo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najmanj 4 načine kako bi izboljšali obravnavano področje človeka v delovnem okolju.</a:t>
            </a:r>
          </a:p>
          <a:p>
            <a:pPr marL="506269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Vodja tima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poroča ostalim prisotnim.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776733" y="266276"/>
            <a:ext cx="8227738" cy="1316251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DELAVNICA 1</a:t>
            </a:r>
          </a:p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timsko delo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1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5959710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20499" name="Document" r:id="rId3" imgW="6121175" imgH="1320751" progId="Word.Document.12">
              <p:embed/>
            </p:oleObj>
          </a:graphicData>
        </a:graphic>
      </p:graphicFrame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11163" y="1526716"/>
            <a:ext cx="8227738" cy="53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43" tIns="133921" rIns="267843" bIns="133921">
            <a:spAutoFit/>
          </a:bodyPr>
          <a:lstStyle/>
          <a:p>
            <a:pPr algn="ctr">
              <a:spcAft>
                <a:spcPts val="1758"/>
              </a:spcAft>
              <a:defRPr/>
            </a:pPr>
            <a:r>
              <a:rPr lang="sl-SI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VSAK UDELEŽENEC NA LISTIČ PAPIRJA ZAPIŠE LEPO MISLEN IN JO PREDA OSEBNI NA NJEGOVI DESNI STRANI.</a:t>
            </a:r>
          </a:p>
          <a:p>
            <a:pPr algn="ctr">
              <a:spcAft>
                <a:spcPts val="1758"/>
              </a:spcAft>
              <a:defRPr/>
            </a:pPr>
            <a:endParaRPr lang="sl-SI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ctr">
              <a:spcAft>
                <a:spcPts val="1758"/>
              </a:spcAft>
              <a:defRPr/>
            </a:pPr>
            <a:r>
              <a:rPr lang="sl-SI" sz="2000" i="1" dirty="0" smtClean="0">
                <a:solidFill>
                  <a:srgbClr val="7030A0"/>
                </a:solidFill>
              </a:rPr>
              <a:t>“Prijazne besede so lahko kratke in lahko izgovorljive, toda njihov odmev je resnično neskončen.”</a:t>
            </a:r>
            <a:br>
              <a:rPr lang="sl-SI" sz="2000" i="1" dirty="0" smtClean="0">
                <a:solidFill>
                  <a:srgbClr val="7030A0"/>
                </a:solidFill>
              </a:rPr>
            </a:br>
            <a:r>
              <a:rPr lang="sl-SI" sz="2000" i="1" dirty="0" smtClean="0">
                <a:solidFill>
                  <a:srgbClr val="7030A0"/>
                </a:solidFill>
              </a:rPr>
              <a:t> mati Tereza</a:t>
            </a:r>
          </a:p>
          <a:p>
            <a:pPr algn="ctr">
              <a:spcAft>
                <a:spcPts val="1758"/>
              </a:spcAft>
              <a:defRPr/>
            </a:pPr>
            <a:endParaRPr lang="sl-SI" sz="3200" i="1" dirty="0">
              <a:cs typeface="Arial" charset="0"/>
            </a:endParaRPr>
          </a:p>
          <a:p>
            <a:pPr>
              <a:spcAft>
                <a:spcPts val="1758"/>
              </a:spcAf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defRPr/>
            </a:pPr>
            <a:endParaRPr lang="sl-SI" dirty="0">
              <a:latin typeface="Adobe Garamond Pro" pitchFamily="18" charset="-18"/>
              <a:cs typeface="Arial" charset="0"/>
            </a:endParaRP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986029" y="475575"/>
            <a:ext cx="7171947" cy="1051141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DELAVNICA 2</a:t>
            </a:r>
          </a:p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individualno delo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2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ctrTitle"/>
          </p:nvPr>
        </p:nvSpPr>
        <p:spPr>
          <a:xfrm>
            <a:off x="1083783" y="1324653"/>
            <a:ext cx="7116134" cy="2404601"/>
          </a:xfrm>
        </p:spPr>
        <p:txBody>
          <a:bodyPr/>
          <a:lstStyle/>
          <a:p>
            <a:pPr defTabSz="911607"/>
            <a:r>
              <a:rPr lang="sl-SI" sz="3223" b="1" dirty="0">
                <a:solidFill>
                  <a:srgbClr val="008000"/>
                </a:solidFill>
                <a:cs typeface="Trebuchet MS" panose="020B0603020202020204" pitchFamily="34" charset="0"/>
              </a:rPr>
              <a:t>HVALA ZA VAŠO </a:t>
            </a:r>
            <a:r>
              <a:rPr lang="sl-SI" sz="3223" b="1">
                <a:solidFill>
                  <a:srgbClr val="008000"/>
                </a:solidFill>
                <a:cs typeface="Trebuchet MS" panose="020B0603020202020204" pitchFamily="34" charset="0"/>
              </a:rPr>
              <a:t/>
            </a:r>
            <a:br>
              <a:rPr lang="sl-SI" sz="3223" b="1">
                <a:solidFill>
                  <a:srgbClr val="008000"/>
                </a:solidFill>
                <a:cs typeface="Trebuchet MS" panose="020B0603020202020204" pitchFamily="34" charset="0"/>
              </a:rPr>
            </a:br>
            <a:r>
              <a:rPr lang="sl-SI" sz="3223" b="1" smtClean="0">
                <a:solidFill>
                  <a:srgbClr val="008000"/>
                </a:solidFill>
                <a:cs typeface="Trebuchet MS" panose="020B0603020202020204" pitchFamily="34" charset="0"/>
              </a:rPr>
              <a:t>POZORNOST in</a:t>
            </a:r>
            <a:br>
              <a:rPr lang="sl-SI" sz="3223" b="1" smtClean="0">
                <a:solidFill>
                  <a:srgbClr val="008000"/>
                </a:solidFill>
                <a:cs typeface="Trebuchet MS" panose="020B0603020202020204" pitchFamily="34" charset="0"/>
              </a:rPr>
            </a:br>
            <a:r>
              <a:rPr lang="sl-SI" sz="3223" b="1" smtClean="0">
                <a:solidFill>
                  <a:srgbClr val="008000"/>
                </a:solidFill>
                <a:cs typeface="Trebuchet MS" panose="020B0603020202020204" pitchFamily="34" charset="0"/>
              </a:rPr>
              <a:t>VSE DOBRO.</a:t>
            </a:r>
            <a:r>
              <a:rPr lang="sl-SI" sz="3223" b="1" smtClean="0">
                <a:solidFill>
                  <a:srgbClr val="008000"/>
                </a:solidFill>
                <a:cs typeface="Trebuchet MS" panose="020B0603020202020204" pitchFamily="34" charset="0"/>
              </a:rPr>
              <a:t> </a:t>
            </a:r>
            <a:endParaRPr lang="sl-SI" sz="3223" dirty="0">
              <a:solidFill>
                <a:srgbClr val="008000"/>
              </a:solidFill>
              <a:cs typeface="Trebuchet MS" panose="020B0603020202020204" pitchFamily="34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6662622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48497" name="Document" r:id="rId3" imgW="6121175" imgH="132075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159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0314886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5138" name="Document" r:id="rId3" imgW="6121175" imgH="1320751" progId="Word.Document.12">
              <p:embed/>
            </p:oleObj>
          </a:graphicData>
        </a:graphic>
      </p:graphicFrame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76732" y="1435949"/>
            <a:ext cx="8367268" cy="48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7843" tIns="133921" rIns="267843" bIns="133921">
            <a:spAutoFit/>
          </a:bodyPr>
          <a:lstStyle/>
          <a:p>
            <a:pPr marL="502314" indent="-502314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 danes živi tako hitro, da ne utegne več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živeti -nimamo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časa živeti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našega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življenje.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Hitimo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doseganjem ciljem in zato izvajamo številne aktivnosti, za kakovostno preživljanje življenja nam zmanjkuje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časa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502314" indent="-502314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Posameznik je v hitenju izgubil svoj človeški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obstoj; čas ne </a:t>
            </a:r>
            <a:r>
              <a:rPr lang="sl-SI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porabljaza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osebnostno življenje, zdravje, smisel življenja,….</a:t>
            </a:r>
            <a:endParaRPr lang="sl-SI" sz="2400" dirty="0" smtClean="0"/>
          </a:p>
          <a:p>
            <a:pPr marL="502314" indent="-502314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 navkljub temu, da posameznikova eksistenca ni služba, ne avto in ne hiša,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marveč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eksistenca on sam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02314" indent="-502314" defTabSz="911411">
              <a:spcAft>
                <a:spcPts val="1758"/>
              </a:spcAft>
              <a:buClr>
                <a:srgbClr val="008000"/>
              </a:buClr>
              <a:defRPr/>
            </a:pP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2314" indent="-502314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endParaRPr lang="sl-SI" sz="2344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4" name="Zaokroži kota na diagonali pravokotnika 3"/>
          <p:cNvSpPr/>
          <p:nvPr/>
        </p:nvSpPr>
        <p:spPr>
          <a:xfrm>
            <a:off x="1195327" y="684873"/>
            <a:ext cx="6753351" cy="558128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 IN </a:t>
            </a: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STIL ŽIVLJENJA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25500" y="1721788"/>
            <a:ext cx="7804492" cy="242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7843" tIns="133921" rIns="267843" bIns="133921">
            <a:spAutoFit/>
          </a:bodyPr>
          <a:lstStyle/>
          <a:p>
            <a:pPr algn="ctr"/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kdo je sploh </a:t>
            </a:r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človek?</a:t>
            </a:r>
          </a:p>
          <a:p>
            <a:pPr algn="ctr"/>
            <a:endParaRPr lang="sl-SI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sl-SI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sl-SI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Trstenjak (1957, 79) pravi takole:…..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6662622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3091" name="Document" r:id="rId3" imgW="6121175" imgH="1320751" progId="Word.Document.12">
              <p:embed/>
            </p:oleObj>
          </a:graphicData>
        </a:graphic>
      </p:graphicFrame>
      <p:sp>
        <p:nvSpPr>
          <p:cNvPr id="8" name="Puščica dol 7"/>
          <p:cNvSpPr/>
          <p:nvPr/>
        </p:nvSpPr>
        <p:spPr>
          <a:xfrm>
            <a:off x="4286250" y="2471594"/>
            <a:ext cx="657225" cy="614362"/>
          </a:xfrm>
          <a:prstGeom prst="downArrow">
            <a:avLst/>
          </a:prstGeom>
          <a:gradFill>
            <a:gsLst>
              <a:gs pos="0">
                <a:srgbClr val="008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473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27041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4356" name="Document" r:id="rId3" imgW="6121175" imgH="1320751" progId="Word.Document.12">
              <p:embed/>
            </p:oleObj>
          </a:graphicData>
        </a:graphic>
      </p:graphicFrame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71450" y="1053178"/>
            <a:ext cx="8972550" cy="44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7843" tIns="133921" rIns="267843" bIns="133921">
            <a:spAutoFit/>
          </a:bodyPr>
          <a:lstStyle/>
          <a:p>
            <a:pPr marL="506269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večplastno bitje in je:</a:t>
            </a:r>
          </a:p>
          <a:p>
            <a:pPr marL="963469" lvl="1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telesno/biološko/naravno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(telo),</a:t>
            </a:r>
          </a:p>
          <a:p>
            <a:pPr marL="963469" lvl="1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duševno 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(čustvovanje, zaznavanje, mišljenje in volja),</a:t>
            </a:r>
          </a:p>
          <a:p>
            <a:pPr marL="963469" lvl="1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socialno/družbeno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(človekovi odnosi z drugimi, medosebni odnosi in socialno sožitje – družbena </a:t>
            </a:r>
            <a:r>
              <a:rPr lang="sl-SI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integriranost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vključenost v različne življenjske vloge), </a:t>
            </a:r>
          </a:p>
          <a:p>
            <a:pPr marL="963469" lvl="1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duhovno</a:t>
            </a:r>
            <a:r>
              <a:rPr lang="sl-S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(samouresničevanje, iskanje življenjskega smisla) bitje.</a:t>
            </a:r>
          </a:p>
          <a:p>
            <a:pPr marL="506269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endParaRPr lang="sl-SI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6269" indent="-506269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tudi ekonomsko, religiozno, vrednostno, strokovno, teritorialno, avtonomno, svobodno, neponovljivo, religiozno, osebnostno, kognitivno, kulturno, racionalno in etično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bitje,…</a:t>
            </a:r>
            <a:endParaRPr lang="sl-SI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1109239" y="285750"/>
            <a:ext cx="6957998" cy="767428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 JE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151600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5380" name="Document" r:id="rId3" imgW="6121175" imgH="1320751" progId="Word.Document.12">
              <p:embed/>
            </p:oleObj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35554" y="1236249"/>
            <a:ext cx="8227738" cy="4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43" tIns="133921" rIns="267843" bIns="133921">
            <a:spAutoFit/>
          </a:bodyPr>
          <a:lstStyle/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Telesno razsežnost človeka predstavljajo biološke, kemične in fizikalne sestavine, ki po svojih lastnih zakonitostih uravnavajo življenje žive in nežive narave. </a:t>
            </a:r>
          </a:p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Gre za prvine, ki so iste pri ljudeh,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kamninah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vodi, zraku, prsti, rastlinah in živalih kakor tudi nagonske in dednostne procese. </a:t>
            </a:r>
          </a:p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 telesni razsežnosti gre za vrsto prisile po vnaprej določenih zakonitostih, na katere človek s svojim duševnim ali duhovnim delom ne more bistveno vplivati.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1195327" y="475573"/>
            <a:ext cx="6753351" cy="632545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 KOT TELESNO BITJE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151600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66914" name="Document" r:id="rId3" imgW="6121175" imgH="1320751" progId="Word.Document.12">
              <p:embed/>
            </p:oleObj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35554" y="1236249"/>
            <a:ext cx="8227738" cy="48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43" tIns="133921" rIns="267843" bIns="133921">
            <a:spAutoFit/>
          </a:bodyPr>
          <a:lstStyle/>
          <a:p>
            <a:pPr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Človeka zaznamuje tudi duševno življenje, ki temelji na delovanju psihičnih procesov, od katerih so najpomembnejši procesi: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mišljenja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čustvovanja,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spomina,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zaznav,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temperamenta in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osebnostnih lastnosti. </a:t>
            </a:r>
          </a:p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 duševni razsežnosti gre za odzive na neke dražljaje oz. za poskuse zadovoljitve različnih človekovih potreb in motivov.</a:t>
            </a:r>
          </a:p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1195327" y="475573"/>
            <a:ext cx="6753351" cy="632545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 KOT DUŠEVNO BITJE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151600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67938" name="Document" r:id="rId3" imgW="6121175" imgH="1320751" progId="Word.Document.12">
              <p:embed/>
            </p:oleObj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35554" y="1236249"/>
            <a:ext cx="8227738" cy="459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43" tIns="133921" rIns="267843" bIns="133921">
            <a:spAutoFit/>
          </a:bodyPr>
          <a:lstStyle/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 večino časa preživi skupaj z drugimi, saj družba uresničuje njegove naravne potenciale, njegovo obnašanje pa je v veliki meri naravnano na druge: družino, znance in prijatelje. </a:t>
            </a:r>
          </a:p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Socialni odnosi prevevajo človekovo življenje od začetka do konca, prisotni so tudi tedaj, ko je človek sam.</a:t>
            </a:r>
          </a:p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Človek, ki želi biti kos življenju v družbi, se mora razviti v zrelo osebnost. K temu prispeva tako individualizacija kakor tudi socializacija. </a:t>
            </a:r>
          </a:p>
          <a:p>
            <a:r>
              <a:rPr lang="sl-SI" sz="2000" b="1" dirty="0" smtClean="0"/>
              <a:t> </a:t>
            </a:r>
            <a:endParaRPr lang="sl-SI" sz="2000" dirty="0"/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1195327" y="475573"/>
            <a:ext cx="6753351" cy="632545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 KOT SOCIALNO BITJE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151600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68962" name="Document" r:id="rId3" imgW="6121175" imgH="1320751" progId="Word.Document.12">
              <p:embed/>
            </p:oleObj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35554" y="1236249"/>
            <a:ext cx="8227738" cy="48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43" tIns="133921" rIns="267843" bIns="133921">
            <a:spAutoFit/>
          </a:bodyPr>
          <a:lstStyle/>
          <a:p>
            <a:pPr indent="457200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Duhovna 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razsežnost je dimenzija človekove svobode.</a:t>
            </a:r>
          </a:p>
          <a:p>
            <a:pPr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 tem ne gre za religiozno, mistično ali filozofsko razlago duhovnosti, temveč za specifične človeške prvine, kot so: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ideje,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ideali,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kreativnost,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imaginacija</a:t>
            </a: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odgovornost,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intuicija,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transcendenca, </a:t>
            </a:r>
          </a:p>
          <a:p>
            <a:pPr lvl="1" indent="457200" defTabSz="911411"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skratka celotno polje človekove svobode. </a:t>
            </a:r>
          </a:p>
          <a:p>
            <a:r>
              <a:rPr lang="sl-SI" sz="2000" b="1" dirty="0" smtClean="0"/>
              <a:t> </a:t>
            </a:r>
            <a:endParaRPr lang="sl-SI" sz="2000" dirty="0"/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1195327" y="475573"/>
            <a:ext cx="6753351" cy="632545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 KOT DUHOVNO BITJE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8839746"/>
              </p:ext>
            </p:extLst>
          </p:nvPr>
        </p:nvGraphicFramePr>
        <p:xfrm>
          <a:off x="825500" y="5537200"/>
          <a:ext cx="7632700" cy="1320800"/>
        </p:xfrm>
        <a:graphic>
          <a:graphicData uri="http://schemas.openxmlformats.org/presentationml/2006/ole">
            <p:oleObj spid="_x0000_s13331" name="Document" r:id="rId3" imgW="6121175" imgH="1320751" progId="Word.Document.12">
              <p:embed/>
            </p:oleObj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71500" y="1108119"/>
            <a:ext cx="8430645" cy="561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7843" tIns="133921" rIns="267843" bIns="133921">
            <a:spAutoFit/>
          </a:bodyPr>
          <a:lstStyle/>
          <a:p>
            <a:pPr marL="500223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Človek stremi k lastnemu ravnovesju na vseh področjih ter posledično tudi ravnovesju v družbi. To ga vodi k lastni celovitosti.</a:t>
            </a:r>
          </a:p>
          <a:p>
            <a:pPr marL="500223" indent="-506269" defTabSz="911411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Človekovo celovitost opredeljujemo </a:t>
            </a:r>
            <a:r>
              <a:rPr lang="sl-SI" sz="2000" dirty="0" smtClean="0"/>
              <a:t>je </a:t>
            </a:r>
            <a:r>
              <a:rPr lang="sl-SI" sz="2000" dirty="0" smtClean="0"/>
              <a:t>zavedanje samega sebe kot:</a:t>
            </a:r>
          </a:p>
          <a:p>
            <a:pPr marL="957423" lvl="1" indent="-506269" defTabSz="911411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telesnega oz. biološkega bitja</a:t>
            </a:r>
            <a:r>
              <a:rPr lang="sl-SI" sz="2000" dirty="0" smtClean="0"/>
              <a:t>, ki to uresničuje z aktivnim izvajanjem tehnik za zagotavljanje telesnega ravnovesja,</a:t>
            </a:r>
          </a:p>
          <a:p>
            <a:pPr marL="957423" lvl="1" indent="-506269" defTabSz="911411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duševnega bitja</a:t>
            </a:r>
            <a:r>
              <a:rPr lang="sl-SI" sz="2000" dirty="0" smtClean="0"/>
              <a:t>, ki plemeniti čustvovanje, zaznavanje, mišljenje in voljo s tehnikami umetnosti življenja,</a:t>
            </a:r>
          </a:p>
          <a:p>
            <a:pPr marL="957423" lvl="1" indent="-506269" defTabSz="911411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socialnega in zato tudi strokovnega bitja</a:t>
            </a:r>
            <a:r>
              <a:rPr lang="sl-SI" sz="2000" dirty="0" smtClean="0"/>
              <a:t>, ki kakovostne povezave s soljudmi izgrajuje s tehnikami strokovnega in delovnega razvoja in družbene </a:t>
            </a:r>
            <a:r>
              <a:rPr lang="sl-SI" sz="2000" dirty="0" err="1" smtClean="0"/>
              <a:t>integriranosti</a:t>
            </a:r>
            <a:r>
              <a:rPr lang="sl-SI" sz="2000" dirty="0" smtClean="0"/>
              <a:t>,</a:t>
            </a:r>
          </a:p>
          <a:p>
            <a:pPr marL="957423" lvl="1" indent="-506269" defTabSz="911411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duhovnega bitja</a:t>
            </a:r>
            <a:r>
              <a:rPr lang="sl-SI" sz="2000" dirty="0" smtClean="0"/>
              <a:t>, ki hrepeni po </a:t>
            </a:r>
            <a:r>
              <a:rPr lang="sl-SI" sz="2000" dirty="0" err="1" smtClean="0"/>
              <a:t>samoaktualizaciji</a:t>
            </a:r>
            <a:r>
              <a:rPr lang="sl-SI" sz="2000" dirty="0" smtClean="0"/>
              <a:t> in po življenjskem smislu, kar uresničuje tehnikami duhovnega razvoja.</a:t>
            </a:r>
          </a:p>
          <a:p>
            <a:pPr marL="500223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endParaRPr lang="sl-SI" sz="2000" dirty="0" smtClean="0"/>
          </a:p>
          <a:p>
            <a:pPr marL="500223" indent="-506269" defTabSz="911411">
              <a:spcAft>
                <a:spcPts val="1758"/>
              </a:spcAft>
              <a:buClr>
                <a:srgbClr val="008000"/>
              </a:buClr>
              <a:buFont typeface="Wingdings" pitchFamily="2" charset="2"/>
              <a:buChar char="v"/>
              <a:defRPr/>
            </a:pPr>
            <a:endParaRPr lang="sl-SI" sz="2000" dirty="0" smtClean="0"/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1195328" y="475573"/>
            <a:ext cx="7385896" cy="632545"/>
          </a:xfrm>
          <a:prstGeom prst="round2DiagRect">
            <a:avLst/>
          </a:prstGeom>
          <a:noFill/>
          <a:ln w="9525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7843" tIns="133921" rIns="267843" bIns="133921" anchor="ctr"/>
          <a:lstStyle/>
          <a:p>
            <a:pPr algn="ctr" defTabSz="911411">
              <a:defRPr/>
            </a:pPr>
            <a:r>
              <a:rPr lang="sl-SI" sz="2637" b="1" spc="586" dirty="0" smtClean="0">
                <a:solidFill>
                  <a:srgbClr val="008000"/>
                </a:solidFill>
                <a:latin typeface="+mj-lt"/>
              </a:rPr>
              <a:t>ČLOVEKOVA CELOVITOST</a:t>
            </a:r>
            <a:endParaRPr lang="sl-SI" sz="2637" b="1" spc="586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1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746</Words>
  <Application>Microsoft Office PowerPoint</Application>
  <PresentationFormat>Diaprojekcija na zaslonu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HVALA ZA VAŠO  POZORNOST in VSE DOBRO. </vt:lpstr>
    </vt:vector>
  </TitlesOfParts>
  <Company>MRA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amna potočnik</dc:creator>
  <cp:lastModifiedBy>Simona</cp:lastModifiedBy>
  <cp:revision>62</cp:revision>
  <dcterms:created xsi:type="dcterms:W3CDTF">2013-10-14T09:51:18Z</dcterms:created>
  <dcterms:modified xsi:type="dcterms:W3CDTF">2013-12-11T17:12:42Z</dcterms:modified>
</cp:coreProperties>
</file>