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smtClean="0"/>
              <a:t>BDP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2.8</c:v>
                </c:pt>
                <c:pt idx="2">
                  <c:v>3</c:v>
                </c:pt>
                <c:pt idx="3">
                  <c:v>2.7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440272"/>
        <c:axId val="412440664"/>
      </c:barChart>
      <c:catAx>
        <c:axId val="41244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12440664"/>
        <c:crosses val="autoZero"/>
        <c:auto val="1"/>
        <c:lblAlgn val="ctr"/>
        <c:lblOffset val="100"/>
        <c:noMultiLvlLbl val="0"/>
      </c:catAx>
      <c:valAx>
        <c:axId val="412440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1244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Mimum</a:t>
            </a:r>
            <a:r>
              <a:rPr lang="sl-SI" dirty="0" smtClean="0"/>
              <a:t> </a:t>
            </a:r>
            <a:r>
              <a:rPr lang="sl-SI" dirty="0" err="1" smtClean="0"/>
              <a:t>wage</a:t>
            </a:r>
            <a:r>
              <a:rPr lang="sl-SI" dirty="0" smtClean="0"/>
              <a:t> 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843</c:v>
                </c:pt>
                <c:pt idx="1">
                  <c:v>887</c:v>
                </c:pt>
                <c:pt idx="2">
                  <c:v>941</c:v>
                </c:pt>
                <c:pt idx="3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660864"/>
        <c:axId val="340656552"/>
      </c:barChart>
      <c:catAx>
        <c:axId val="34066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0656552"/>
        <c:crosses val="autoZero"/>
        <c:auto val="1"/>
        <c:lblAlgn val="ctr"/>
        <c:lblOffset val="100"/>
        <c:noMultiLvlLbl val="0"/>
      </c:catAx>
      <c:valAx>
        <c:axId val="34065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066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smtClean="0"/>
              <a:t>Gross </a:t>
            </a:r>
            <a:r>
              <a:rPr lang="sl-SI" dirty="0" err="1" smtClean="0"/>
              <a:t>wages</a:t>
            </a:r>
            <a:r>
              <a:rPr lang="sl-SI" dirty="0" smtClean="0"/>
              <a:t> </a:t>
            </a:r>
            <a:r>
              <a:rPr lang="sl-SI" dirty="0" err="1" smtClean="0"/>
              <a:t>increase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1.6</c:v>
                </c:pt>
                <c:pt idx="1">
                  <c:v>2.8</c:v>
                </c:pt>
                <c:pt idx="2">
                  <c:v>3.1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3.4</c:v>
                </c:pt>
                <c:pt idx="1">
                  <c:v>4.5999999999999996</c:v>
                </c:pt>
                <c:pt idx="2">
                  <c:v>5.0999999999999996</c:v>
                </c:pt>
                <c:pt idx="3">
                  <c:v>4.8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405352"/>
        <c:axId val="415404960"/>
      </c:barChart>
      <c:catAx>
        <c:axId val="41540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15404960"/>
        <c:crosses val="autoZero"/>
        <c:auto val="1"/>
        <c:lblAlgn val="ctr"/>
        <c:lblOffset val="100"/>
        <c:noMultiLvlLbl val="0"/>
      </c:catAx>
      <c:valAx>
        <c:axId val="41540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15405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Unemployment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7.7</c:v>
                </c:pt>
                <c:pt idx="2">
                  <c:v>7.2</c:v>
                </c:pt>
                <c:pt idx="3">
                  <c:v>6.9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4.3</c:v>
                </c:pt>
                <c:pt idx="2">
                  <c:v>4</c:v>
                </c:pt>
                <c:pt idx="3">
                  <c:v>3.8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109056"/>
        <c:axId val="335114152"/>
      </c:barChart>
      <c:catAx>
        <c:axId val="33510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35114152"/>
        <c:crosses val="autoZero"/>
        <c:auto val="1"/>
        <c:lblAlgn val="ctr"/>
        <c:lblOffset val="100"/>
        <c:noMultiLvlLbl val="0"/>
      </c:catAx>
      <c:valAx>
        <c:axId val="33511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3510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Employment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3.2</c:v>
                </c:pt>
                <c:pt idx="1">
                  <c:v>2.5</c:v>
                </c:pt>
                <c:pt idx="2">
                  <c:v>1.4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662432"/>
        <c:axId val="340658904"/>
      </c:barChart>
      <c:catAx>
        <c:axId val="34066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0658904"/>
        <c:crosses val="autoZero"/>
        <c:auto val="1"/>
        <c:lblAlgn val="ctr"/>
        <c:lblOffset val="100"/>
        <c:noMultiLvlLbl val="0"/>
      </c:catAx>
      <c:valAx>
        <c:axId val="34065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066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Inflation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1.4</c:v>
                </c:pt>
                <c:pt idx="1">
                  <c:v>2.2999999999999998</c:v>
                </c:pt>
                <c:pt idx="2">
                  <c:v>2.2000000000000002</c:v>
                </c:pt>
                <c:pt idx="3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1.7</c:v>
                </c:pt>
                <c:pt idx="1">
                  <c:v>1.8</c:v>
                </c:pt>
                <c:pt idx="2">
                  <c:v>2.8</c:v>
                </c:pt>
                <c:pt idx="3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283616"/>
        <c:axId val="276282440"/>
      </c:barChart>
      <c:catAx>
        <c:axId val="27628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282440"/>
        <c:crosses val="autoZero"/>
        <c:auto val="1"/>
        <c:lblAlgn val="ctr"/>
        <c:lblOffset val="100"/>
        <c:noMultiLvlLbl val="0"/>
      </c:catAx>
      <c:valAx>
        <c:axId val="27628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28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Export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6.6</c:v>
                </c:pt>
                <c:pt idx="1">
                  <c:v>7.8</c:v>
                </c:pt>
                <c:pt idx="2">
                  <c:v>5</c:v>
                </c:pt>
                <c:pt idx="3">
                  <c:v>4.8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284008"/>
        <c:axId val="276285576"/>
      </c:barChart>
      <c:catAx>
        <c:axId val="2762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285576"/>
        <c:crosses val="autoZero"/>
        <c:auto val="1"/>
        <c:lblAlgn val="ctr"/>
        <c:lblOffset val="100"/>
        <c:noMultiLvlLbl val="0"/>
      </c:catAx>
      <c:valAx>
        <c:axId val="27628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284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smtClean="0"/>
              <a:t>Import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7.7</c:v>
                </c:pt>
                <c:pt idx="1">
                  <c:v>9.1999999999999993</c:v>
                </c:pt>
                <c:pt idx="2">
                  <c:v>5.8</c:v>
                </c:pt>
                <c:pt idx="3">
                  <c:v>5.5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661256"/>
        <c:axId val="340662040"/>
      </c:barChart>
      <c:catAx>
        <c:axId val="34066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0662040"/>
        <c:crosses val="autoZero"/>
        <c:auto val="1"/>
        <c:lblAlgn val="ctr"/>
        <c:lblOffset val="100"/>
        <c:noMultiLvlLbl val="0"/>
      </c:catAx>
      <c:valAx>
        <c:axId val="34066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066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Productivity</a:t>
            </a:r>
            <a:r>
              <a:rPr lang="sl-SI" dirty="0" smtClean="0"/>
              <a:t> GDP per c.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0.9</c:v>
                </c:pt>
                <c:pt idx="1">
                  <c:v>0.3</c:v>
                </c:pt>
                <c:pt idx="2">
                  <c:v>1.5</c:v>
                </c:pt>
                <c:pt idx="3">
                  <c:v>1.9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287144"/>
        <c:axId val="276289104"/>
      </c:barChart>
      <c:catAx>
        <c:axId val="276287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289104"/>
        <c:crosses val="autoZero"/>
        <c:auto val="1"/>
        <c:lblAlgn val="ctr"/>
        <c:lblOffset val="100"/>
        <c:noMultiLvlLbl val="0"/>
      </c:catAx>
      <c:valAx>
        <c:axId val="27628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287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err="1" smtClean="0"/>
              <a:t>Average</a:t>
            </a:r>
            <a:r>
              <a:rPr lang="sl-SI" dirty="0" smtClean="0"/>
              <a:t> </a:t>
            </a:r>
            <a:r>
              <a:rPr lang="sl-SI" dirty="0" err="1" smtClean="0"/>
              <a:t>gross</a:t>
            </a:r>
            <a:r>
              <a:rPr lang="sl-SI" dirty="0" smtClean="0"/>
              <a:t> </a:t>
            </a:r>
            <a:r>
              <a:rPr lang="sl-SI" dirty="0" err="1" smtClean="0"/>
              <a:t>wage</a:t>
            </a:r>
            <a:endParaRPr lang="sl-SI" dirty="0"/>
          </a:p>
        </c:rich>
      </c:tx>
      <c:layout>
        <c:manualLayout>
          <c:xMode val="edge"/>
          <c:yMode val="edge"/>
          <c:x val="0.42097521777169156"/>
          <c:y val="5.837284991421029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1682</c:v>
                </c:pt>
                <c:pt idx="1">
                  <c:v>1760</c:v>
                </c:pt>
                <c:pt idx="2">
                  <c:v>1850</c:v>
                </c:pt>
                <c:pt idx="3">
                  <c:v>1939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Nizi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Nizi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374152"/>
        <c:axId val="208375328"/>
      </c:barChart>
      <c:catAx>
        <c:axId val="20837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8375328"/>
        <c:crosses val="autoZero"/>
        <c:auto val="1"/>
        <c:lblAlgn val="ctr"/>
        <c:lblOffset val="100"/>
        <c:noMultiLvlLbl val="0"/>
      </c:catAx>
      <c:valAx>
        <c:axId val="20837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837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DCBAF-EFCC-413F-B9E0-477A479E5B82}" type="datetimeFigureOut">
              <a:rPr lang="sl-SI" smtClean="0"/>
              <a:t>17.9.2019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C266-8992-42ED-B4DB-B299C5934F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168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1C266-8992-42ED-B4DB-B299C5934F5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90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BDD2-57B4-4127-8796-674BEF821641}" type="datetime1">
              <a:rPr lang="sl-SI" smtClean="0"/>
              <a:t>17.9.2019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98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28FC-E00E-4297-9A51-42FC0A04B38F}" type="datetime1">
              <a:rPr lang="sl-SI" smtClean="0"/>
              <a:t>17.9.2019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517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9915-F31E-4667-B81B-DF584301E1E8}" type="datetime1">
              <a:rPr lang="sl-SI" smtClean="0"/>
              <a:t>17.9.2019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572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E584-19EE-4567-A06C-5F0BC032F8AE}" type="datetime1">
              <a:rPr lang="sl-SI" smtClean="0"/>
              <a:t>17.9.2019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561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6ADF-CFBF-4FCC-811F-CDB02DD9D26B}" type="datetime1">
              <a:rPr lang="sl-SI" smtClean="0"/>
              <a:t>17.9.2019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4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4221-73D0-4009-9DB7-92D74DA6377A}" type="datetime1">
              <a:rPr lang="sl-SI" smtClean="0"/>
              <a:t>17.9.2019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47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EA0D-3349-4E92-98DC-58B76DDE6077}" type="datetime1">
              <a:rPr lang="sl-SI" smtClean="0"/>
              <a:t>17.9.2019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5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764B-31FE-476E-8775-B8E7DC01FD98}" type="datetime1">
              <a:rPr lang="sl-SI" smtClean="0"/>
              <a:t>17.9.2019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48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88DC-C3DE-4316-8597-7F3103782856}" type="datetime1">
              <a:rPr lang="sl-SI" smtClean="0"/>
              <a:t>17.9.2019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837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7C0B-8E29-4047-BB22-B5EA17827FD5}" type="datetime1">
              <a:rPr lang="sl-SI" smtClean="0"/>
              <a:t>17.9.2019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126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0244-464B-43FA-8868-C8E1FA66A2AC}" type="datetime1">
              <a:rPr lang="sl-SI" smtClean="0"/>
              <a:t>17.9.2019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202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2A26-4BBD-4526-ABA6-99B48B222B78}" type="datetime1">
              <a:rPr lang="sl-SI" smtClean="0"/>
              <a:t>17.9.2019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43F5-FF62-4853-9C76-DE206CE16F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479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IndustriAll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Budapest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3. </a:t>
            </a:r>
            <a:r>
              <a:rPr lang="sl-SI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b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l-SI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REPORT FOR SLOVENIA 2019 (II)</a:t>
            </a:r>
          </a:p>
          <a:p>
            <a:r>
              <a:rPr lang="sl-S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l-SI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sl-S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data)</a:t>
            </a:r>
          </a:p>
          <a:p>
            <a:endParaRPr lang="sl-SI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323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2867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10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200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0517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11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75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0068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err="1" smtClean="0"/>
                        <a:t>Indicator</a:t>
                      </a:r>
                      <a:r>
                        <a:rPr lang="sl-SI" dirty="0" smtClean="0"/>
                        <a:t>/</a:t>
                      </a:r>
                      <a:r>
                        <a:rPr lang="sl-SI" dirty="0" err="1" smtClean="0"/>
                        <a:t>year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2021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 in % r.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W. I. in % (R,N)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1,6; N 3,4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2,8; N 4,6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3.1; N 5,1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2,5; 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sl-SI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Unempl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l-SI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%(R,N)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8,2; ILO 5,1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7,7; ILO 4,3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7,2; ILO 4,0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6.9; ILO 3,8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Employment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%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sl-SI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Inflation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%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Dec/Dec. 1,4; y. 1,7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Dec./Dec. 2,3; y. 1,8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Dec./Dec. 2,2; y. 2,0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Dec./Dec. 2,3; y. 2,2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Export</a:t>
                      </a:r>
                      <a:r>
                        <a:rPr lang="sl-SI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% r. </a:t>
                      </a:r>
                      <a:endParaRPr lang="sl-SI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</a:t>
                      </a:r>
                      <a:r>
                        <a:rPr lang="sl-SI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% r. 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GDP </a:t>
                      </a:r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p.c.r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G. W. in €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1.682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1.760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1.939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</a:t>
                      </a:r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G. W. in €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sl-SI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12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425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značba mesta vsebin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6172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značba mesta no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242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803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značba mest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2104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9417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83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9444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0740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253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6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913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7905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7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688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2019 (II)</a:t>
            </a:r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4119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8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8786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4283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4546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265</Words>
  <Application>Microsoft Office PowerPoint</Application>
  <PresentationFormat>Širokozaslonsko</PresentationFormat>
  <Paragraphs>93</Paragraphs>
  <Slides>12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Officeova tema</vt:lpstr>
      <vt:lpstr>Meeting of the IndustriAll Eastern Region  Budapest, 3. October 2019      </vt:lpstr>
      <vt:lpstr>Meeting 2019 (II)</vt:lpstr>
      <vt:lpstr>Meeting 2019 (II)</vt:lpstr>
      <vt:lpstr>Meeting 2019 (II)</vt:lpstr>
      <vt:lpstr>Meeting 2019 (II)</vt:lpstr>
      <vt:lpstr>Meeting 2019 (II)</vt:lpstr>
      <vt:lpstr>Meeting 2019 (II)</vt:lpstr>
      <vt:lpstr>Meeting 2019 (II)</vt:lpstr>
      <vt:lpstr>PowerPointova predstavitev</vt:lpstr>
      <vt:lpstr>Meeting 2019 (II)</vt:lpstr>
      <vt:lpstr>Meeting 2019 (II)</vt:lpstr>
      <vt:lpstr>Meeting 2019 (II)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IndustriAll Eastern Region  Budapest, 3. October 2019</dc:title>
  <dc:creator>Uporabnik</dc:creator>
  <cp:lastModifiedBy>Uporabnik</cp:lastModifiedBy>
  <cp:revision>19</cp:revision>
  <cp:lastPrinted>2019-09-17T10:38:49Z</cp:lastPrinted>
  <dcterms:created xsi:type="dcterms:W3CDTF">2019-09-17T09:32:03Z</dcterms:created>
  <dcterms:modified xsi:type="dcterms:W3CDTF">2019-09-17T10:38:54Z</dcterms:modified>
</cp:coreProperties>
</file>