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7" r:id="rId1"/>
  </p:sldMasterIdLst>
  <p:sldIdLst>
    <p:sldId id="256" r:id="rId2"/>
    <p:sldId id="257" r:id="rId3"/>
    <p:sldId id="260" r:id="rId4"/>
    <p:sldId id="261" r:id="rId5"/>
    <p:sldId id="262" r:id="rId6"/>
    <p:sldId id="263" r:id="rId7"/>
    <p:sldId id="264" r:id="rId8"/>
    <p:sldId id="265" r:id="rId9"/>
    <p:sldId id="266" r:id="rId10"/>
    <p:sldId id="267" r:id="rId11"/>
    <p:sldId id="258" r:id="rId12"/>
    <p:sldId id="268" r:id="rId13"/>
    <p:sldId id="271" r:id="rId14"/>
    <p:sldId id="277" r:id="rId15"/>
    <p:sldId id="278" r:id="rId16"/>
    <p:sldId id="274" r:id="rId17"/>
    <p:sldId id="275" r:id="rId18"/>
    <p:sldId id="269" r:id="rId19"/>
    <p:sldId id="270" r:id="rId20"/>
    <p:sldId id="279" r:id="rId21"/>
    <p:sldId id="259" r:id="rId22"/>
    <p:sldId id="280" r:id="rId23"/>
    <p:sldId id="276" r:id="rId24"/>
    <p:sldId id="281"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594"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GB" noProof="0" dirty="0"/>
              <a:t>Number of foreigners - EU 27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1.4387641582323366E-2"/>
          <c:y val="0.10173485760128358"/>
          <c:w val="0.97122471683535327"/>
          <c:h val="0.85115409761505445"/>
        </c:manualLayout>
      </c:layout>
      <c:barChart>
        <c:barDir val="col"/>
        <c:grouping val="clustered"/>
        <c:varyColors val="0"/>
        <c:ser>
          <c:idx val="0"/>
          <c:order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List1!$A$1:$A$6</c:f>
              <c:strCache>
                <c:ptCount val="6"/>
                <c:pt idx="0">
                  <c:v>Bulharsko</c:v>
                </c:pt>
                <c:pt idx="1">
                  <c:v>Maďarsko</c:v>
                </c:pt>
                <c:pt idx="2">
                  <c:v>Německo</c:v>
                </c:pt>
                <c:pt idx="3">
                  <c:v>Rumunsko</c:v>
                </c:pt>
                <c:pt idx="4">
                  <c:v>Slovensko</c:v>
                </c:pt>
                <c:pt idx="5">
                  <c:v>Itálie</c:v>
                </c:pt>
              </c:strCache>
            </c:strRef>
          </c:cat>
          <c:val>
            <c:numRef>
              <c:f>List1!$B$1:$B$6</c:f>
              <c:numCache>
                <c:formatCode>General</c:formatCode>
                <c:ptCount val="6"/>
                <c:pt idx="0">
                  <c:v>17673</c:v>
                </c:pt>
                <c:pt idx="1">
                  <c:v>10517</c:v>
                </c:pt>
                <c:pt idx="2">
                  <c:v>17884</c:v>
                </c:pt>
                <c:pt idx="3">
                  <c:v>19724</c:v>
                </c:pt>
                <c:pt idx="4">
                  <c:v>117265</c:v>
                </c:pt>
                <c:pt idx="5">
                  <c:v>5994</c:v>
                </c:pt>
              </c:numCache>
            </c:numRef>
          </c:val>
          <c:extLst>
            <c:ext xmlns:c16="http://schemas.microsoft.com/office/drawing/2014/chart" uri="{C3380CC4-5D6E-409C-BE32-E72D297353CC}">
              <c16:uniqueId val="{00000000-23E5-43DD-B586-04BDC101AA23}"/>
            </c:ext>
          </c:extLst>
        </c:ser>
        <c:dLbls>
          <c:dLblPos val="outEnd"/>
          <c:showLegendKey val="0"/>
          <c:showVal val="1"/>
          <c:showCatName val="0"/>
          <c:showSerName val="0"/>
          <c:showPercent val="0"/>
          <c:showBubbleSize val="0"/>
        </c:dLbls>
        <c:gapWidth val="100"/>
        <c:overlap val="-24"/>
        <c:axId val="1610674303"/>
        <c:axId val="1611991631"/>
      </c:barChart>
      <c:catAx>
        <c:axId val="16106743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611991631"/>
        <c:crosses val="autoZero"/>
        <c:auto val="1"/>
        <c:lblAlgn val="ctr"/>
        <c:lblOffset val="100"/>
        <c:noMultiLvlLbl val="0"/>
      </c:catAx>
      <c:valAx>
        <c:axId val="1611991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6106743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21371216580787E-2"/>
          <c:y val="3.2950680272108838E-2"/>
          <c:w val="0.91737592036993232"/>
          <c:h val="0.84022291112420466"/>
        </c:manualLayout>
      </c:layout>
      <c:barChart>
        <c:barDir val="col"/>
        <c:grouping val="clustered"/>
        <c:varyColors val="0"/>
        <c:ser>
          <c:idx val="0"/>
          <c:order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List1!$A$18:$A$29</c:f>
              <c:strCache>
                <c:ptCount val="12"/>
                <c:pt idx="0">
                  <c:v>Bělorusko</c:v>
                </c:pt>
                <c:pt idx="1">
                  <c:v>Čína</c:v>
                </c:pt>
                <c:pt idx="2">
                  <c:v>Filipíny</c:v>
                </c:pt>
                <c:pt idx="3">
                  <c:v>Indie</c:v>
                </c:pt>
                <c:pt idx="4">
                  <c:v>Kazachstán</c:v>
                </c:pt>
                <c:pt idx="5">
                  <c:v>Mongolsko</c:v>
                </c:pt>
                <c:pt idx="6">
                  <c:v>Rusko</c:v>
                </c:pt>
                <c:pt idx="7">
                  <c:v>USA</c:v>
                </c:pt>
                <c:pt idx="8">
                  <c:v>Srbsko</c:v>
                </c:pt>
                <c:pt idx="9">
                  <c:v>Ukrajina</c:v>
                </c:pt>
                <c:pt idx="10">
                  <c:v>UK a Severní Irsko</c:v>
                </c:pt>
                <c:pt idx="11">
                  <c:v>Vietnam</c:v>
                </c:pt>
              </c:strCache>
            </c:strRef>
          </c:cat>
          <c:val>
            <c:numRef>
              <c:f>List1!$B$18:$B$29</c:f>
              <c:numCache>
                <c:formatCode>General</c:formatCode>
                <c:ptCount val="12"/>
                <c:pt idx="0">
                  <c:v>7863</c:v>
                </c:pt>
                <c:pt idx="1">
                  <c:v>7916</c:v>
                </c:pt>
                <c:pt idx="2">
                  <c:v>4864</c:v>
                </c:pt>
                <c:pt idx="3">
                  <c:v>8465</c:v>
                </c:pt>
                <c:pt idx="4">
                  <c:v>9145</c:v>
                </c:pt>
                <c:pt idx="5">
                  <c:v>11959</c:v>
                </c:pt>
                <c:pt idx="6">
                  <c:v>43298</c:v>
                </c:pt>
                <c:pt idx="7">
                  <c:v>9745</c:v>
                </c:pt>
                <c:pt idx="8">
                  <c:v>6075</c:v>
                </c:pt>
                <c:pt idx="9">
                  <c:v>635857</c:v>
                </c:pt>
                <c:pt idx="10">
                  <c:v>7928</c:v>
                </c:pt>
                <c:pt idx="11">
                  <c:v>66297</c:v>
                </c:pt>
              </c:numCache>
            </c:numRef>
          </c:val>
          <c:extLst>
            <c:ext xmlns:c16="http://schemas.microsoft.com/office/drawing/2014/chart" uri="{C3380CC4-5D6E-409C-BE32-E72D297353CC}">
              <c16:uniqueId val="{00000000-0702-4F5A-9442-4F3AD7B59D4E}"/>
            </c:ext>
          </c:extLst>
        </c:ser>
        <c:dLbls>
          <c:dLblPos val="outEnd"/>
          <c:showLegendKey val="0"/>
          <c:showVal val="1"/>
          <c:showCatName val="0"/>
          <c:showSerName val="0"/>
          <c:showPercent val="0"/>
          <c:showBubbleSize val="0"/>
        </c:dLbls>
        <c:gapWidth val="100"/>
        <c:overlap val="-24"/>
        <c:axId val="1512306591"/>
        <c:axId val="1612112527"/>
      </c:barChart>
      <c:catAx>
        <c:axId val="151230659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cs-CZ"/>
          </a:p>
        </c:txPr>
        <c:crossAx val="1612112527"/>
        <c:crosses val="autoZero"/>
        <c:auto val="1"/>
        <c:lblAlgn val="ctr"/>
        <c:lblOffset val="100"/>
        <c:noMultiLvlLbl val="0"/>
      </c:catAx>
      <c:valAx>
        <c:axId val="1612112527"/>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cs-CZ"/>
          </a:p>
        </c:txPr>
        <c:crossAx val="1512306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A62FF089-8D4C-410E-9542-9825DCEDA9D8}" type="datetimeFigureOut">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163223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62FF089-8D4C-410E-9542-9825DCEDA9D8}" type="datetimeFigureOut">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112636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62FF089-8D4C-410E-9542-9825DCEDA9D8}" type="datetimeFigureOut">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BD6F75-E90F-4A29-9B2B-6FE1D89DCF46}"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76851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62FF089-8D4C-410E-9542-9825DCEDA9D8}" type="datetimeFigureOut">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157217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62FF089-8D4C-410E-9542-9825DCEDA9D8}" type="datetimeFigureOut">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BD6F75-E90F-4A29-9B2B-6FE1D89DCF46}"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1337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62FF089-8D4C-410E-9542-9825DCEDA9D8}" type="datetimeFigureOut">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1527010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62FF089-8D4C-410E-9542-9825DCEDA9D8}" type="datetimeFigureOut">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3798163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62FF089-8D4C-410E-9542-9825DCEDA9D8}" type="datetimeFigureOut">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254433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62FF089-8D4C-410E-9542-9825DCEDA9D8}" type="datetimeFigureOut">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50075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62FF089-8D4C-410E-9542-9825DCEDA9D8}" type="datetimeFigureOut">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183159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62FF089-8D4C-410E-9542-9825DCEDA9D8}" type="datetimeFigureOut">
              <a:rPr lang="cs-CZ" smtClean="0"/>
              <a:t>01.11.2023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15499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62FF089-8D4C-410E-9542-9825DCEDA9D8}" type="datetimeFigureOut">
              <a:rPr lang="cs-CZ" smtClean="0"/>
              <a:t>01.11.2023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318388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62FF089-8D4C-410E-9542-9825DCEDA9D8}" type="datetimeFigureOut">
              <a:rPr lang="cs-CZ" smtClean="0"/>
              <a:t>01.11.2023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209818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FF089-8D4C-410E-9542-9825DCEDA9D8}" type="datetimeFigureOut">
              <a:rPr lang="cs-CZ" smtClean="0"/>
              <a:t>01.11.2023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28576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A62FF089-8D4C-410E-9542-9825DCEDA9D8}" type="datetimeFigureOut">
              <a:rPr lang="cs-CZ" smtClean="0"/>
              <a:t>01.11.2023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386230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62FF089-8D4C-410E-9542-9825DCEDA9D8}" type="datetimeFigureOut">
              <a:rPr lang="cs-CZ" smtClean="0"/>
              <a:t>01.11.2023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CBD6F75-E90F-4A29-9B2B-6FE1D89DCF46}" type="slidenum">
              <a:rPr lang="cs-CZ" smtClean="0"/>
              <a:t>‹#›</a:t>
            </a:fld>
            <a:endParaRPr lang="cs-CZ"/>
          </a:p>
        </p:txBody>
      </p:sp>
    </p:spTree>
    <p:extLst>
      <p:ext uri="{BB962C8B-B14F-4D97-AF65-F5344CB8AC3E}">
        <p14:creationId xmlns:p14="http://schemas.microsoft.com/office/powerpoint/2010/main" val="159899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2FF089-8D4C-410E-9542-9825DCEDA9D8}" type="datetimeFigureOut">
              <a:rPr lang="cs-CZ" smtClean="0"/>
              <a:t>01.11.2023</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BD6F75-E90F-4A29-9B2B-6FE1D89DCF46}" type="slidenum">
              <a:rPr lang="cs-CZ" smtClean="0"/>
              <a:t>‹#›</a:t>
            </a:fld>
            <a:endParaRPr lang="cs-CZ"/>
          </a:p>
        </p:txBody>
      </p:sp>
    </p:spTree>
    <p:extLst>
      <p:ext uri="{BB962C8B-B14F-4D97-AF65-F5344CB8AC3E}">
        <p14:creationId xmlns:p14="http://schemas.microsoft.com/office/powerpoint/2010/main" val="3023222282"/>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 id="2147484282" r:id="rId15"/>
    <p:sldLayoutId id="214748428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9CE85F-42CC-E14A-C3E7-75035AAD2FC6}"/>
              </a:ext>
            </a:extLst>
          </p:cNvPr>
          <p:cNvSpPr>
            <a:spLocks noGrp="1"/>
          </p:cNvSpPr>
          <p:nvPr>
            <p:ph type="ctrTitle"/>
          </p:nvPr>
        </p:nvSpPr>
        <p:spPr>
          <a:xfrm>
            <a:off x="2209703" y="2292053"/>
            <a:ext cx="7551174" cy="1646302"/>
          </a:xfrm>
        </p:spPr>
        <p:txBody>
          <a:bodyPr>
            <a:normAutofit fontScale="90000"/>
          </a:bodyPr>
          <a:lstStyle/>
          <a:p>
            <a:pPr algn="ctr"/>
            <a:r>
              <a:rPr lang="en-GB" dirty="0"/>
              <a:t>Workers from Third Countries in Czech Industry</a:t>
            </a:r>
          </a:p>
        </p:txBody>
      </p:sp>
      <p:sp>
        <p:nvSpPr>
          <p:cNvPr id="3" name="Podnadpis 2">
            <a:extLst>
              <a:ext uri="{FF2B5EF4-FFF2-40B4-BE49-F238E27FC236}">
                <a16:creationId xmlns:a16="http://schemas.microsoft.com/office/drawing/2014/main" id="{E3738751-B897-2EFF-7F88-11E643279008}"/>
              </a:ext>
            </a:extLst>
          </p:cNvPr>
          <p:cNvSpPr>
            <a:spLocks noGrp="1"/>
          </p:cNvSpPr>
          <p:nvPr>
            <p:ph type="subTitle" idx="1"/>
          </p:nvPr>
        </p:nvSpPr>
        <p:spPr>
          <a:xfrm>
            <a:off x="1507067" y="4050833"/>
            <a:ext cx="7766936" cy="1238922"/>
          </a:xfrm>
        </p:spPr>
        <p:txBody>
          <a:bodyPr>
            <a:normAutofit/>
          </a:bodyPr>
          <a:lstStyle/>
          <a:p>
            <a:r>
              <a:rPr lang="en-GB" sz="2800" dirty="0">
                <a:solidFill>
                  <a:schemeClr val="tx1"/>
                </a:solidFill>
              </a:rPr>
              <a:t>Vienna Memorandum Preparatory Group</a:t>
            </a:r>
          </a:p>
          <a:p>
            <a:r>
              <a:rPr lang="en-GB" sz="2800" dirty="0">
                <a:solidFill>
                  <a:schemeClr val="tx1"/>
                </a:solidFill>
              </a:rPr>
              <a:t>HUNGARY – </a:t>
            </a:r>
            <a:r>
              <a:rPr lang="en-GB" sz="2800" dirty="0" err="1">
                <a:solidFill>
                  <a:schemeClr val="tx1"/>
                </a:solidFill>
              </a:rPr>
              <a:t>Györ</a:t>
            </a:r>
            <a:r>
              <a:rPr lang="en-GB" sz="2800" dirty="0">
                <a:solidFill>
                  <a:schemeClr val="tx1"/>
                </a:solidFill>
              </a:rPr>
              <a:t>, 7.11.2023</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36" y="218157"/>
            <a:ext cx="1337164" cy="1337164"/>
          </a:xfrm>
          <a:prstGeom prst="rect">
            <a:avLst/>
          </a:prstGeom>
        </p:spPr>
      </p:pic>
    </p:spTree>
    <p:extLst>
      <p:ext uri="{BB962C8B-B14F-4D97-AF65-F5344CB8AC3E}">
        <p14:creationId xmlns:p14="http://schemas.microsoft.com/office/powerpoint/2010/main" val="42610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05AD48-5A47-AF3C-8D00-A999F9AD4A92}"/>
              </a:ext>
            </a:extLst>
          </p:cNvPr>
          <p:cNvSpPr>
            <a:spLocks noGrp="1"/>
          </p:cNvSpPr>
          <p:nvPr>
            <p:ph type="title"/>
          </p:nvPr>
        </p:nvSpPr>
        <p:spPr>
          <a:xfrm>
            <a:off x="677334" y="609600"/>
            <a:ext cx="9207330" cy="1320800"/>
          </a:xfrm>
        </p:spPr>
        <p:txBody>
          <a:bodyPr>
            <a:normAutofit fontScale="90000"/>
          </a:bodyPr>
          <a:lstStyle/>
          <a:p>
            <a:r>
              <a:rPr lang="en-US" sz="4400" dirty="0"/>
              <a:t>Citizens of the United Kingdom and Northern Ireland</a:t>
            </a:r>
            <a:br>
              <a:rPr lang="cs-CZ" sz="4400" dirty="0"/>
            </a:br>
            <a:r>
              <a:rPr lang="en-US" sz="1600" dirty="0"/>
              <a:t>Source: </a:t>
            </a:r>
            <a:r>
              <a:rPr lang="en-GB" sz="1600" dirty="0"/>
              <a:t>Labour</a:t>
            </a:r>
            <a:r>
              <a:rPr lang="en-US" sz="1600" dirty="0"/>
              <a:t> Office of the Czech Republic</a:t>
            </a:r>
            <a:endParaRPr lang="cs-CZ" sz="1600" dirty="0"/>
          </a:p>
        </p:txBody>
      </p:sp>
      <p:sp>
        <p:nvSpPr>
          <p:cNvPr id="3" name="Zástupný obsah 2">
            <a:extLst>
              <a:ext uri="{FF2B5EF4-FFF2-40B4-BE49-F238E27FC236}">
                <a16:creationId xmlns:a16="http://schemas.microsoft.com/office/drawing/2014/main" id="{8FBEE749-6CDC-E75A-0F72-C889324D5E56}"/>
              </a:ext>
            </a:extLst>
          </p:cNvPr>
          <p:cNvSpPr>
            <a:spLocks noGrp="1"/>
          </p:cNvSpPr>
          <p:nvPr>
            <p:ph idx="1"/>
          </p:nvPr>
        </p:nvSpPr>
        <p:spPr>
          <a:xfrm>
            <a:off x="677334" y="2160589"/>
            <a:ext cx="9627954" cy="3880773"/>
          </a:xfrm>
        </p:spPr>
        <p:txBody>
          <a:bodyPr>
            <a:normAutofit/>
          </a:bodyPr>
          <a:lstStyle/>
          <a:p>
            <a:pPr marL="0" indent="0">
              <a:buNone/>
            </a:pPr>
            <a:r>
              <a:rPr lang="en-US" sz="2200" dirty="0">
                <a:solidFill>
                  <a:srgbClr val="393939"/>
                </a:solidFill>
                <a:latin typeface="pt_sans"/>
              </a:rPr>
              <a:t>Citizens of the United Kingdom of Great Britain and Northern Ireland, who have not acquired rights from the Withdrawal Agreement from the EU, need an employment permit, an employee card, a blue card or an intra-company transferred employee </a:t>
            </a:r>
            <a:r>
              <a:rPr lang="en-GB" sz="2200" dirty="0">
                <a:solidFill>
                  <a:srgbClr val="393939"/>
                </a:solidFill>
                <a:latin typeface="pt_sans"/>
              </a:rPr>
              <a:t>card for their employment in the Czech Republic. The exit agreement does not regulate the posting of workers. Therefore, posted persons must have a work permit issued by the Labour Office CR.</a:t>
            </a:r>
          </a:p>
          <a:p>
            <a:pPr marL="0" indent="0">
              <a:buNone/>
            </a:pPr>
            <a:endParaRPr lang="en-GB" dirty="0">
              <a:solidFill>
                <a:srgbClr val="393939"/>
              </a:solidFill>
              <a:latin typeface="pt_sans"/>
            </a:endParaRPr>
          </a:p>
          <a:p>
            <a:pPr marL="0" indent="0">
              <a:buNone/>
            </a:pPr>
            <a:endParaRPr lang="cs-CZ" dirty="0"/>
          </a:p>
        </p:txBody>
      </p:sp>
    </p:spTree>
    <p:extLst>
      <p:ext uri="{BB962C8B-B14F-4D97-AF65-F5344CB8AC3E}">
        <p14:creationId xmlns:p14="http://schemas.microsoft.com/office/powerpoint/2010/main" val="215434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26301F-424B-FD73-D106-3C604B212706}"/>
              </a:ext>
            </a:extLst>
          </p:cNvPr>
          <p:cNvSpPr>
            <a:spLocks noGrp="1"/>
          </p:cNvSpPr>
          <p:nvPr>
            <p:ph type="title"/>
          </p:nvPr>
        </p:nvSpPr>
        <p:spPr>
          <a:xfrm>
            <a:off x="570523" y="243840"/>
            <a:ext cx="9186125" cy="1320800"/>
          </a:xfrm>
        </p:spPr>
        <p:txBody>
          <a:bodyPr>
            <a:normAutofit fontScale="90000"/>
          </a:bodyPr>
          <a:lstStyle/>
          <a:p>
            <a:r>
              <a:rPr lang="en-GB" sz="4400" dirty="0"/>
              <a:t>Trends – Development of the number of foreigners by type of residence</a:t>
            </a:r>
            <a:br>
              <a:rPr lang="cs-CZ" sz="4400" dirty="0"/>
            </a:br>
            <a:r>
              <a:rPr lang="cs-CZ" sz="1600" dirty="0"/>
              <a:t>Source: </a:t>
            </a:r>
            <a:r>
              <a:rPr lang="en-GB" sz="1600" dirty="0"/>
              <a:t>Czech Statistical Office</a:t>
            </a:r>
          </a:p>
        </p:txBody>
      </p:sp>
      <p:pic>
        <p:nvPicPr>
          <p:cNvPr id="1026" name="Picture 2">
            <a:extLst>
              <a:ext uri="{FF2B5EF4-FFF2-40B4-BE49-F238E27FC236}">
                <a16:creationId xmlns:a16="http://schemas.microsoft.com/office/drawing/2014/main" id="{A4922294-83CD-5EDC-2636-1E5DB0A27A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7334" y="1764793"/>
            <a:ext cx="9765114" cy="473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235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8A6D80-4407-A936-57F3-FDAA4F6CA0A6}"/>
              </a:ext>
            </a:extLst>
          </p:cNvPr>
          <p:cNvSpPr>
            <a:spLocks noGrp="1"/>
          </p:cNvSpPr>
          <p:nvPr>
            <p:ph type="title"/>
          </p:nvPr>
        </p:nvSpPr>
        <p:spPr>
          <a:xfrm>
            <a:off x="494454" y="0"/>
            <a:ext cx="8899638" cy="1320800"/>
          </a:xfrm>
        </p:spPr>
        <p:txBody>
          <a:bodyPr>
            <a:normAutofit fontScale="90000"/>
          </a:bodyPr>
          <a:lstStyle/>
          <a:p>
            <a:r>
              <a:rPr lang="en-GB" sz="4400" dirty="0"/>
              <a:t>Trends – Employment of foreigners by status in employment</a:t>
            </a:r>
            <a:br>
              <a:rPr lang="cs-CZ" sz="4400" dirty="0"/>
            </a:br>
            <a:r>
              <a:rPr lang="cs-CZ" sz="1600" dirty="0"/>
              <a:t>Source: </a:t>
            </a:r>
            <a:r>
              <a:rPr lang="en-GB" sz="1600" dirty="0"/>
              <a:t>Czech Statistical Office</a:t>
            </a:r>
            <a:endParaRPr lang="cs-CZ" sz="1600" dirty="0"/>
          </a:p>
        </p:txBody>
      </p:sp>
      <p:pic>
        <p:nvPicPr>
          <p:cNvPr id="2050" name="Picture 2">
            <a:extLst>
              <a:ext uri="{FF2B5EF4-FFF2-40B4-BE49-F238E27FC236}">
                <a16:creationId xmlns:a16="http://schemas.microsoft.com/office/drawing/2014/main" id="{E033A894-1C68-0416-51E5-8FA3F8F8B9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4360" y="1499616"/>
            <a:ext cx="10195560" cy="510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90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21C215-F08E-5F3B-7DD0-10EE31949B33}"/>
              </a:ext>
            </a:extLst>
          </p:cNvPr>
          <p:cNvSpPr>
            <a:spLocks noGrp="1"/>
          </p:cNvSpPr>
          <p:nvPr>
            <p:ph type="title"/>
          </p:nvPr>
        </p:nvSpPr>
        <p:spPr/>
        <p:txBody>
          <a:bodyPr>
            <a:normAutofit/>
          </a:bodyPr>
          <a:lstStyle/>
          <a:p>
            <a:r>
              <a:rPr lang="en-GB" sz="4000" dirty="0"/>
              <a:t>Numbers of foreigners</a:t>
            </a:r>
            <a:br>
              <a:rPr lang="en-GB" dirty="0"/>
            </a:br>
            <a:r>
              <a:rPr lang="en-GB" sz="1600" dirty="0"/>
              <a:t>Source: Directorate of Foreign Police Service</a:t>
            </a:r>
          </a:p>
        </p:txBody>
      </p:sp>
      <p:sp>
        <p:nvSpPr>
          <p:cNvPr id="3" name="Zástupný obsah 2">
            <a:extLst>
              <a:ext uri="{FF2B5EF4-FFF2-40B4-BE49-F238E27FC236}">
                <a16:creationId xmlns:a16="http://schemas.microsoft.com/office/drawing/2014/main" id="{983151B8-35DD-2191-2580-B131A7893053}"/>
              </a:ext>
            </a:extLst>
          </p:cNvPr>
          <p:cNvSpPr>
            <a:spLocks noGrp="1"/>
          </p:cNvSpPr>
          <p:nvPr>
            <p:ph idx="1"/>
          </p:nvPr>
        </p:nvSpPr>
        <p:spPr>
          <a:xfrm>
            <a:off x="384726" y="1930400"/>
            <a:ext cx="10012002" cy="3880773"/>
          </a:xfrm>
        </p:spPr>
        <p:txBody>
          <a:bodyPr>
            <a:normAutofit fontScale="92500" lnSpcReduction="20000"/>
          </a:bodyPr>
          <a:lstStyle/>
          <a:p>
            <a:pPr marL="0" indent="0">
              <a:buNone/>
            </a:pPr>
            <a:r>
              <a:rPr lang="en-US" sz="4000" dirty="0"/>
              <a:t>The number of foreigners in the Czech Republic is gradually increasing, in total there were 1,113,698 in the Czech Republic as of 31.12.2022, </a:t>
            </a:r>
            <a:endParaRPr lang="cs-CZ" sz="4000" dirty="0"/>
          </a:p>
          <a:p>
            <a:pPr marL="0" indent="0">
              <a:buNone/>
            </a:pPr>
            <a:r>
              <a:rPr lang="en-US" sz="4000" dirty="0"/>
              <a:t>of which:</a:t>
            </a:r>
            <a:endParaRPr lang="cs-CZ" sz="4000" dirty="0"/>
          </a:p>
          <a:p>
            <a:pPr marL="0" indent="0">
              <a:buNone/>
            </a:pPr>
            <a:r>
              <a:rPr lang="cs-CZ" sz="4000" dirty="0"/>
              <a:t>	EU 27:							226 426</a:t>
            </a:r>
          </a:p>
          <a:p>
            <a:pPr marL="0" indent="0">
              <a:buNone/>
            </a:pPr>
            <a:r>
              <a:rPr lang="cs-CZ" sz="4000" dirty="0"/>
              <a:t>	</a:t>
            </a:r>
            <a:r>
              <a:rPr lang="en-GB" sz="4000" dirty="0"/>
              <a:t>Other countries</a:t>
            </a:r>
            <a:r>
              <a:rPr lang="cs-CZ" sz="4000" dirty="0"/>
              <a:t>: 		887 272</a:t>
            </a:r>
          </a:p>
        </p:txBody>
      </p:sp>
    </p:spTree>
    <p:extLst>
      <p:ext uri="{BB962C8B-B14F-4D97-AF65-F5344CB8AC3E}">
        <p14:creationId xmlns:p14="http://schemas.microsoft.com/office/powerpoint/2010/main" val="352128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82585C-1F37-F876-7892-EB9DE726023E}"/>
              </a:ext>
            </a:extLst>
          </p:cNvPr>
          <p:cNvSpPr>
            <a:spLocks noGrp="1"/>
          </p:cNvSpPr>
          <p:nvPr>
            <p:ph type="title"/>
          </p:nvPr>
        </p:nvSpPr>
        <p:spPr>
          <a:xfrm>
            <a:off x="531030" y="152400"/>
            <a:ext cx="8596668" cy="1320800"/>
          </a:xfrm>
        </p:spPr>
        <p:txBody>
          <a:bodyPr>
            <a:normAutofit/>
          </a:bodyPr>
          <a:lstStyle/>
          <a:p>
            <a:r>
              <a:rPr lang="en-GB" sz="4000" dirty="0"/>
              <a:t>Number of foreigners – EU 27</a:t>
            </a:r>
            <a:br>
              <a:rPr lang="en-GB" sz="4000" dirty="0"/>
            </a:br>
            <a:r>
              <a:rPr lang="en-GB" sz="1600" dirty="0"/>
              <a:t>Source: Directorate of Foreign Police Service</a:t>
            </a:r>
          </a:p>
        </p:txBody>
      </p:sp>
      <p:graphicFrame>
        <p:nvGraphicFramePr>
          <p:cNvPr id="4" name="Zástupný obsah 3">
            <a:extLst>
              <a:ext uri="{FF2B5EF4-FFF2-40B4-BE49-F238E27FC236}">
                <a16:creationId xmlns:a16="http://schemas.microsoft.com/office/drawing/2014/main" id="{3784BA23-DDA7-DAB2-C4F3-69E4D3EEF0C6}"/>
              </a:ext>
            </a:extLst>
          </p:cNvPr>
          <p:cNvGraphicFramePr>
            <a:graphicFrameLocks noGrp="1"/>
          </p:cNvGraphicFramePr>
          <p:nvPr>
            <p:ph idx="1"/>
            <p:extLst>
              <p:ext uri="{D42A27DB-BD31-4B8C-83A1-F6EECF244321}">
                <p14:modId xmlns:p14="http://schemas.microsoft.com/office/powerpoint/2010/main" val="1591994481"/>
              </p:ext>
            </p:extLst>
          </p:nvPr>
        </p:nvGraphicFramePr>
        <p:xfrm>
          <a:off x="677862" y="1225296"/>
          <a:ext cx="9709722" cy="50657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ovéPole 2">
            <a:extLst>
              <a:ext uri="{FF2B5EF4-FFF2-40B4-BE49-F238E27FC236}">
                <a16:creationId xmlns:a16="http://schemas.microsoft.com/office/drawing/2014/main" id="{ECCF532F-70D6-8F8F-44D3-F0AAE1A9BE50}"/>
              </a:ext>
            </a:extLst>
          </p:cNvPr>
          <p:cNvSpPr txBox="1"/>
          <p:nvPr/>
        </p:nvSpPr>
        <p:spPr>
          <a:xfrm>
            <a:off x="1665838" y="6047715"/>
            <a:ext cx="8392562" cy="276999"/>
          </a:xfrm>
          <a:prstGeom prst="rect">
            <a:avLst/>
          </a:prstGeom>
          <a:solidFill>
            <a:schemeClr val="bg1"/>
          </a:solidFill>
        </p:spPr>
        <p:txBody>
          <a:bodyPr wrap="square" rtlCol="0">
            <a:spAutoFit/>
          </a:bodyPr>
          <a:lstStyle/>
          <a:p>
            <a:r>
              <a:rPr lang="en-GB" sz="1200" dirty="0"/>
              <a:t>Bulgaria	            Hungary	    Germany	                 Romania	            Slovakia	     Italy</a:t>
            </a:r>
          </a:p>
        </p:txBody>
      </p:sp>
    </p:spTree>
    <p:extLst>
      <p:ext uri="{BB962C8B-B14F-4D97-AF65-F5344CB8AC3E}">
        <p14:creationId xmlns:p14="http://schemas.microsoft.com/office/powerpoint/2010/main" val="33409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246060-3377-2AFB-B226-D13B63B4A934}"/>
              </a:ext>
            </a:extLst>
          </p:cNvPr>
          <p:cNvSpPr>
            <a:spLocks noGrp="1"/>
          </p:cNvSpPr>
          <p:nvPr>
            <p:ph type="title"/>
          </p:nvPr>
        </p:nvSpPr>
        <p:spPr>
          <a:xfrm>
            <a:off x="467022" y="0"/>
            <a:ext cx="9373664" cy="1320800"/>
          </a:xfrm>
        </p:spPr>
        <p:txBody>
          <a:bodyPr>
            <a:normAutofit/>
          </a:bodyPr>
          <a:lstStyle/>
          <a:p>
            <a:r>
              <a:rPr lang="en-GB" sz="4000" dirty="0"/>
              <a:t>Number of foreigners – Other countries</a:t>
            </a:r>
            <a:br>
              <a:rPr lang="cs-CZ" dirty="0"/>
            </a:br>
            <a:r>
              <a:rPr lang="en-GB" sz="1600" dirty="0"/>
              <a:t>Source: Directorate of Foreign Police Service</a:t>
            </a:r>
            <a:endParaRPr lang="cs-CZ" sz="1600" dirty="0"/>
          </a:p>
        </p:txBody>
      </p:sp>
      <p:graphicFrame>
        <p:nvGraphicFramePr>
          <p:cNvPr id="4" name="Zástupný obsah 3">
            <a:extLst>
              <a:ext uri="{FF2B5EF4-FFF2-40B4-BE49-F238E27FC236}">
                <a16:creationId xmlns:a16="http://schemas.microsoft.com/office/drawing/2014/main" id="{B8DAFD75-4AC7-A755-09A7-188C84B072B4}"/>
              </a:ext>
            </a:extLst>
          </p:cNvPr>
          <p:cNvGraphicFramePr>
            <a:graphicFrameLocks noGrp="1"/>
          </p:cNvGraphicFramePr>
          <p:nvPr>
            <p:ph idx="1"/>
            <p:extLst>
              <p:ext uri="{D42A27DB-BD31-4B8C-83A1-F6EECF244321}">
                <p14:modId xmlns:p14="http://schemas.microsoft.com/office/powerpoint/2010/main" val="2141228953"/>
              </p:ext>
            </p:extLst>
          </p:nvPr>
        </p:nvGraphicFramePr>
        <p:xfrm>
          <a:off x="677862" y="1033272"/>
          <a:ext cx="10121202" cy="53766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ovéPole 2">
            <a:extLst>
              <a:ext uri="{FF2B5EF4-FFF2-40B4-BE49-F238E27FC236}">
                <a16:creationId xmlns:a16="http://schemas.microsoft.com/office/drawing/2014/main" id="{408B797B-A498-1728-2808-9FA6F01267D0}"/>
              </a:ext>
            </a:extLst>
          </p:cNvPr>
          <p:cNvSpPr txBox="1"/>
          <p:nvPr/>
        </p:nvSpPr>
        <p:spPr>
          <a:xfrm>
            <a:off x="1392936" y="5824728"/>
            <a:ext cx="10203256" cy="646331"/>
          </a:xfrm>
          <a:prstGeom prst="rect">
            <a:avLst/>
          </a:prstGeom>
          <a:solidFill>
            <a:schemeClr val="bg1"/>
          </a:solidFill>
        </p:spPr>
        <p:txBody>
          <a:bodyPr wrap="square" rtlCol="0">
            <a:spAutoFit/>
          </a:bodyPr>
          <a:lstStyle/>
          <a:p>
            <a:r>
              <a:rPr lang="en-GB" sz="1200" dirty="0"/>
              <a:t>Belorussia     China    Philippines     India     Kazakhstan   Mongolia      Russia        USA          Serbia        Ukraine      UK          Vietnam</a:t>
            </a:r>
            <a:endParaRPr lang="cs-CZ" sz="1200" dirty="0"/>
          </a:p>
          <a:p>
            <a:r>
              <a:rPr lang="cs-CZ" sz="1200" dirty="0"/>
              <a:t>                                                                                                                                                                      </a:t>
            </a:r>
            <a:r>
              <a:rPr lang="en-GB" sz="1200" dirty="0"/>
              <a:t>and Northern</a:t>
            </a:r>
          </a:p>
          <a:p>
            <a:r>
              <a:rPr lang="en-GB" sz="1200" dirty="0"/>
              <a:t>								           Ireland</a:t>
            </a:r>
          </a:p>
        </p:txBody>
      </p:sp>
    </p:spTree>
    <p:extLst>
      <p:ext uri="{BB962C8B-B14F-4D97-AF65-F5344CB8AC3E}">
        <p14:creationId xmlns:p14="http://schemas.microsoft.com/office/powerpoint/2010/main" val="3741577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0652BC-3BA3-E971-6CF7-C380BA8ADE85}"/>
              </a:ext>
            </a:extLst>
          </p:cNvPr>
          <p:cNvSpPr>
            <a:spLocks noGrp="1"/>
          </p:cNvSpPr>
          <p:nvPr>
            <p:ph type="title"/>
          </p:nvPr>
        </p:nvSpPr>
        <p:spPr>
          <a:xfrm>
            <a:off x="549318" y="143256"/>
            <a:ext cx="9801690" cy="1320800"/>
          </a:xfrm>
        </p:spPr>
        <p:txBody>
          <a:bodyPr>
            <a:normAutofit/>
          </a:bodyPr>
          <a:lstStyle/>
          <a:p>
            <a:r>
              <a:rPr lang="en-US" sz="4000" dirty="0"/>
              <a:t>Use of foreign labor in the Czech Republic</a:t>
            </a:r>
            <a:br>
              <a:rPr lang="cs-CZ" sz="4000" dirty="0"/>
            </a:br>
            <a:r>
              <a:rPr lang="cs-CZ" sz="1400" dirty="0"/>
              <a:t>Source: </a:t>
            </a:r>
            <a:r>
              <a:rPr lang="cs-CZ" sz="1400" dirty="0" err="1"/>
              <a:t>Trexima</a:t>
            </a:r>
            <a:endParaRPr lang="cs-CZ" sz="1400" dirty="0"/>
          </a:p>
        </p:txBody>
      </p:sp>
      <p:sp>
        <p:nvSpPr>
          <p:cNvPr id="3" name="Zástupný obsah 2">
            <a:extLst>
              <a:ext uri="{FF2B5EF4-FFF2-40B4-BE49-F238E27FC236}">
                <a16:creationId xmlns:a16="http://schemas.microsoft.com/office/drawing/2014/main" id="{C3DEC701-BA58-CBCB-A161-FD9BD0F26D46}"/>
              </a:ext>
            </a:extLst>
          </p:cNvPr>
          <p:cNvSpPr>
            <a:spLocks noGrp="1"/>
          </p:cNvSpPr>
          <p:nvPr>
            <p:ph idx="1"/>
          </p:nvPr>
        </p:nvSpPr>
        <p:spPr>
          <a:xfrm>
            <a:off x="677334" y="1664209"/>
            <a:ext cx="10725234" cy="4377154"/>
          </a:xfrm>
        </p:spPr>
        <p:txBody>
          <a:bodyPr>
            <a:noAutofit/>
          </a:bodyPr>
          <a:lstStyle/>
          <a:p>
            <a:pPr marL="0" indent="0">
              <a:buNone/>
            </a:pPr>
            <a:r>
              <a:rPr lang="en-GB" sz="2200" dirty="0"/>
              <a:t>The use of foreign labour in the Czech Republic is influenced by many factors - the coronavirus crisis, which has been here mainly since 2020, and to a certain extent its consequences continue to this day. War in Ukraine - employment of citizens with Ukrainian citizenship.</a:t>
            </a:r>
          </a:p>
          <a:p>
            <a:pPr marL="0" indent="0">
              <a:buNone/>
            </a:pPr>
            <a:r>
              <a:rPr lang="en-GB" sz="2200" dirty="0"/>
              <a:t>Despite the coronavirus crisis, the number of employed foreigners in the Czech Republic grew. A significant slowdown in the growth of the number of employed foreigners occurred between 2019 and 2020 (thanks to the coronavirus crisis). But it is necessary to be aware of the overall context, i.e. especially the overall decline in employment (reduction in the total number of employees in the Czech Republic, i.e. foreigners and Czechs combined). It can therefore be stated that, despite the restrictions related to mobility and migration, the impact of the coronavirus crisis on the employment of foreigners was only manifested by a decrease in the rate of growth of their number, in contrast to the domestic employment population, when the number of Czech employees itself decreased.</a:t>
            </a:r>
          </a:p>
        </p:txBody>
      </p:sp>
    </p:spTree>
    <p:extLst>
      <p:ext uri="{BB962C8B-B14F-4D97-AF65-F5344CB8AC3E}">
        <p14:creationId xmlns:p14="http://schemas.microsoft.com/office/powerpoint/2010/main" val="302994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7491E6-6860-C5B5-F767-DBADEE7CA432}"/>
              </a:ext>
            </a:extLst>
          </p:cNvPr>
          <p:cNvSpPr>
            <a:spLocks noGrp="1"/>
          </p:cNvSpPr>
          <p:nvPr>
            <p:ph type="title"/>
          </p:nvPr>
        </p:nvSpPr>
        <p:spPr>
          <a:xfrm>
            <a:off x="677334" y="198120"/>
            <a:ext cx="8596668" cy="1320800"/>
          </a:xfrm>
        </p:spPr>
        <p:txBody>
          <a:bodyPr>
            <a:normAutofit/>
          </a:bodyPr>
          <a:lstStyle/>
          <a:p>
            <a:r>
              <a:rPr lang="en-GB" dirty="0"/>
              <a:t>Reasons for employing foreigners</a:t>
            </a:r>
            <a:br>
              <a:rPr lang="en-GB" sz="4000" dirty="0"/>
            </a:br>
            <a:r>
              <a:rPr lang="en-GB" sz="1400" dirty="0"/>
              <a:t>Source: </a:t>
            </a:r>
            <a:r>
              <a:rPr lang="en-GB" sz="1400" dirty="0" err="1"/>
              <a:t>Trexima</a:t>
            </a:r>
            <a:endParaRPr lang="en-GB" sz="1400" dirty="0"/>
          </a:p>
        </p:txBody>
      </p:sp>
      <p:sp>
        <p:nvSpPr>
          <p:cNvPr id="3" name="Zástupný obsah 2">
            <a:extLst>
              <a:ext uri="{FF2B5EF4-FFF2-40B4-BE49-F238E27FC236}">
                <a16:creationId xmlns:a16="http://schemas.microsoft.com/office/drawing/2014/main" id="{707E856C-82C5-9FB2-294F-F7381744B224}"/>
              </a:ext>
            </a:extLst>
          </p:cNvPr>
          <p:cNvSpPr>
            <a:spLocks noGrp="1"/>
          </p:cNvSpPr>
          <p:nvPr>
            <p:ph idx="1"/>
          </p:nvPr>
        </p:nvSpPr>
        <p:spPr>
          <a:xfrm>
            <a:off x="677334" y="1234441"/>
            <a:ext cx="9637098" cy="4806922"/>
          </a:xfrm>
        </p:spPr>
        <p:txBody>
          <a:bodyPr>
            <a:normAutofit fontScale="92500" lnSpcReduction="10000"/>
          </a:bodyPr>
          <a:lstStyle/>
          <a:p>
            <a:pPr>
              <a:lnSpc>
                <a:spcPct val="107000"/>
              </a:lnSpc>
              <a:spcAft>
                <a:spcPts val="800"/>
              </a:spcAft>
            </a:pPr>
            <a:r>
              <a:rPr lang="en-US" sz="2400" kern="0" dirty="0">
                <a:solidFill>
                  <a:srgbClr val="000000"/>
                </a:solidFill>
                <a:latin typeface="Calibri" panose="020F0502020204030204" pitchFamily="34" charset="0"/>
                <a:ea typeface="Calibri" panose="020F0502020204030204" pitchFamily="34" charset="0"/>
                <a:cs typeface="Calibri" panose="020F0502020204030204" pitchFamily="34" charset="0"/>
              </a:rPr>
              <a:t>Respondents who stated that they had employed foreigners in the last 2 years were asked about the reasons that led their company to do so.</a:t>
            </a:r>
            <a:endParaRPr lang="cs-CZ" sz="2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500" kern="0" dirty="0">
                <a:solidFill>
                  <a:srgbClr val="000000"/>
                </a:solidFill>
                <a:latin typeface="Calibri" panose="020F0502020204030204" pitchFamily="34" charset="0"/>
                <a:ea typeface="Calibri" panose="020F0502020204030204" pitchFamily="34" charset="0"/>
                <a:cs typeface="Calibri" panose="020F0502020204030204" pitchFamily="34" charset="0"/>
              </a:rPr>
              <a:t>More than 80% of the respondents (</a:t>
            </a:r>
            <a:r>
              <a:rPr lang="en-US" sz="25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81%</a:t>
            </a:r>
            <a:r>
              <a:rPr lang="en-US" sz="2500" kern="0" dirty="0">
                <a:solidFill>
                  <a:srgbClr val="000000"/>
                </a:solidFill>
                <a:latin typeface="Calibri" panose="020F0502020204030204" pitchFamily="34" charset="0"/>
                <a:ea typeface="Calibri" panose="020F0502020204030204" pitchFamily="34" charset="0"/>
                <a:cs typeface="Calibri" panose="020F0502020204030204" pitchFamily="34" charset="0"/>
              </a:rPr>
              <a:t>) employ foreigners due to the </a:t>
            </a:r>
            <a:r>
              <a:rPr lang="en-US" sz="25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lack of domestic workers</a:t>
            </a:r>
            <a:r>
              <a:rPr lang="en-US" sz="2500" kern="0" dirty="0">
                <a:solidFill>
                  <a:srgbClr val="000000"/>
                </a:solidFill>
                <a:latin typeface="Calibri" panose="020F0502020204030204" pitchFamily="34" charset="0"/>
                <a:ea typeface="Calibri" panose="020F0502020204030204" pitchFamily="34" charset="0"/>
                <a:cs typeface="Calibri" panose="020F0502020204030204" pitchFamily="34" charset="0"/>
              </a:rPr>
              <a:t>, half (</a:t>
            </a:r>
            <a:r>
              <a:rPr lang="en-US" sz="25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50%</a:t>
            </a:r>
            <a:r>
              <a:rPr lang="en-US" sz="2500" kern="0" dirty="0">
                <a:solidFill>
                  <a:srgbClr val="000000"/>
                </a:solidFill>
                <a:latin typeface="Calibri" panose="020F0502020204030204" pitchFamily="34" charset="0"/>
                <a:ea typeface="Calibri" panose="020F0502020204030204" pitchFamily="34" charset="0"/>
                <a:cs typeface="Calibri" panose="020F0502020204030204" pitchFamily="34" charset="0"/>
              </a:rPr>
              <a:t>) were led to employ foreigners by the </a:t>
            </a:r>
            <a:r>
              <a:rPr lang="en-US" sz="25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low willingness of domestic workers to perform certain professions</a:t>
            </a:r>
            <a:r>
              <a:rPr lang="en-US" sz="2500" kern="0" dirty="0">
                <a:solidFill>
                  <a:srgbClr val="000000"/>
                </a:solidFill>
                <a:latin typeface="Calibri" panose="020F0502020204030204" pitchFamily="34" charset="0"/>
                <a:ea typeface="Calibri" panose="020F0502020204030204" pitchFamily="34" charset="0"/>
                <a:cs typeface="Calibri" panose="020F0502020204030204" pitchFamily="34" charset="0"/>
              </a:rPr>
              <a:t>. Less than 40% of respondents (</a:t>
            </a:r>
            <a:r>
              <a:rPr lang="en-US" sz="25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38%</a:t>
            </a:r>
            <a:r>
              <a:rPr lang="en-US" sz="2500" kern="0" dirty="0">
                <a:solidFill>
                  <a:srgbClr val="000000"/>
                </a:solidFill>
                <a:latin typeface="Calibri" panose="020F0502020204030204" pitchFamily="34" charset="0"/>
                <a:ea typeface="Calibri" panose="020F0502020204030204" pitchFamily="34" charset="0"/>
                <a:cs typeface="Calibri" panose="020F0502020204030204" pitchFamily="34" charset="0"/>
              </a:rPr>
              <a:t>) employ foreigners for reasons of solidarity, in an </a:t>
            </a:r>
            <a:r>
              <a:rPr lang="en-US" sz="25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effort to help Ukrainian citizens.</a:t>
            </a:r>
            <a:r>
              <a:rPr lang="en-US" sz="2500" kern="0" dirty="0">
                <a:solidFill>
                  <a:srgbClr val="000000"/>
                </a:solidFill>
                <a:latin typeface="Calibri" panose="020F0502020204030204" pitchFamily="34" charset="0"/>
                <a:ea typeface="Calibri" panose="020F0502020204030204" pitchFamily="34" charset="0"/>
                <a:cs typeface="Calibri" panose="020F0502020204030204" pitchFamily="34" charset="0"/>
              </a:rPr>
              <a:t> 35% of respondents employ foreigners due to their </a:t>
            </a:r>
            <a:r>
              <a:rPr lang="en-US" sz="25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willingness to work in shifts, weekends, holidays or overtime</a:t>
            </a:r>
            <a:r>
              <a:rPr lang="en-US" sz="2500" kern="0" dirty="0">
                <a:solidFill>
                  <a:srgbClr val="000000"/>
                </a:solidFill>
                <a:latin typeface="Calibri" panose="020F0502020204030204" pitchFamily="34" charset="0"/>
                <a:ea typeface="Calibri" panose="020F0502020204030204" pitchFamily="34" charset="0"/>
                <a:cs typeface="Calibri" panose="020F0502020204030204" pitchFamily="34" charset="0"/>
              </a:rPr>
              <a:t>. 16% of respondents employ foreigners, because a higher number of job applicants allows a better selection, they have more suitable candidates available. For less than a tenth (9%), the reason was the inappropriate qualification of domestic workers.</a:t>
            </a:r>
            <a:endParaRPr lang="cs-CZ" sz="25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endParaRPr lang="cs-CZ" dirty="0"/>
          </a:p>
        </p:txBody>
      </p:sp>
    </p:spTree>
    <p:extLst>
      <p:ext uri="{BB962C8B-B14F-4D97-AF65-F5344CB8AC3E}">
        <p14:creationId xmlns:p14="http://schemas.microsoft.com/office/powerpoint/2010/main" val="1469960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074FE9-0AF2-DDD5-9FF1-280AD0D95C62}"/>
              </a:ext>
            </a:extLst>
          </p:cNvPr>
          <p:cNvSpPr>
            <a:spLocks noGrp="1"/>
          </p:cNvSpPr>
          <p:nvPr>
            <p:ph type="title"/>
          </p:nvPr>
        </p:nvSpPr>
        <p:spPr>
          <a:xfrm>
            <a:off x="622470" y="170688"/>
            <a:ext cx="8596668" cy="1320800"/>
          </a:xfrm>
        </p:spPr>
        <p:txBody>
          <a:bodyPr/>
          <a:lstStyle/>
          <a:p>
            <a:r>
              <a:rPr lang="en-GB" sz="4000" dirty="0"/>
              <a:t>Illegal migration</a:t>
            </a:r>
            <a:br>
              <a:rPr lang="cs-CZ" sz="4000" dirty="0"/>
            </a:br>
            <a:r>
              <a:rPr lang="cs-CZ" sz="1400" dirty="0"/>
              <a:t>Source: </a:t>
            </a:r>
            <a:r>
              <a:rPr lang="en-GB" sz="1400" dirty="0"/>
              <a:t>Czech Statistical Office</a:t>
            </a:r>
            <a:endParaRPr lang="cs-CZ" sz="1400" dirty="0"/>
          </a:p>
        </p:txBody>
      </p:sp>
      <p:pic>
        <p:nvPicPr>
          <p:cNvPr id="3074" name="Picture 2">
            <a:extLst>
              <a:ext uri="{FF2B5EF4-FFF2-40B4-BE49-F238E27FC236}">
                <a16:creationId xmlns:a16="http://schemas.microsoft.com/office/drawing/2014/main" id="{87277692-0D6D-A865-1D5A-E92A52BA06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8640" y="1346992"/>
            <a:ext cx="9235440" cy="522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241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F55AA7-3D1B-73E6-B915-A35DA6FC26D4}"/>
              </a:ext>
            </a:extLst>
          </p:cNvPr>
          <p:cNvSpPr>
            <a:spLocks noGrp="1"/>
          </p:cNvSpPr>
          <p:nvPr>
            <p:ph type="title"/>
          </p:nvPr>
        </p:nvSpPr>
        <p:spPr>
          <a:xfrm>
            <a:off x="329862" y="152400"/>
            <a:ext cx="8596668" cy="1320800"/>
          </a:xfrm>
        </p:spPr>
        <p:txBody>
          <a:bodyPr>
            <a:normAutofit fontScale="90000"/>
          </a:bodyPr>
          <a:lstStyle/>
          <a:p>
            <a:r>
              <a:rPr lang="en-GB" sz="4400" dirty="0"/>
              <a:t>Share of foreigners in he population – selected Europe</a:t>
            </a:r>
            <a:r>
              <a:rPr lang="cs-CZ" sz="4400" dirty="0"/>
              <a:t>a</a:t>
            </a:r>
            <a:r>
              <a:rPr lang="en-GB" sz="4400" dirty="0"/>
              <a:t>n countries</a:t>
            </a:r>
            <a:br>
              <a:rPr lang="en-GB" sz="4400" dirty="0"/>
            </a:br>
            <a:r>
              <a:rPr lang="cs-CZ" sz="1600" dirty="0"/>
              <a:t>Source: </a:t>
            </a:r>
            <a:r>
              <a:rPr lang="cs-CZ" sz="1600" dirty="0" err="1"/>
              <a:t>Eurostat</a:t>
            </a:r>
            <a:endParaRPr lang="cs-CZ" sz="1600" dirty="0"/>
          </a:p>
        </p:txBody>
      </p:sp>
      <p:pic>
        <p:nvPicPr>
          <p:cNvPr id="4098" name="Picture 2">
            <a:extLst>
              <a:ext uri="{FF2B5EF4-FFF2-40B4-BE49-F238E27FC236}">
                <a16:creationId xmlns:a16="http://schemas.microsoft.com/office/drawing/2014/main" id="{75531D34-1215-C750-5F7C-AF631B9121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69264" y="1651079"/>
            <a:ext cx="8289857" cy="493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06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2B234E-1693-754F-A404-ED579BD9F14D}"/>
              </a:ext>
            </a:extLst>
          </p:cNvPr>
          <p:cNvSpPr>
            <a:spLocks noGrp="1"/>
          </p:cNvSpPr>
          <p:nvPr>
            <p:ph type="title"/>
          </p:nvPr>
        </p:nvSpPr>
        <p:spPr>
          <a:xfrm>
            <a:off x="123218" y="134628"/>
            <a:ext cx="11607673" cy="1037680"/>
          </a:xfrm>
        </p:spPr>
        <p:txBody>
          <a:bodyPr>
            <a:normAutofit fontScale="90000"/>
          </a:bodyPr>
          <a:lstStyle/>
          <a:p>
            <a:r>
              <a:rPr lang="en-US" dirty="0"/>
              <a:t>Employment of foreigners in the Czech Republic – Legislation </a:t>
            </a:r>
            <a:r>
              <a:rPr lang="en-US" sz="1600" dirty="0"/>
              <a:t>Source: </a:t>
            </a:r>
            <a:r>
              <a:rPr lang="en-GB" sz="1600" dirty="0"/>
              <a:t>Labour</a:t>
            </a:r>
            <a:r>
              <a:rPr lang="en-US" sz="1600" dirty="0"/>
              <a:t> Office of the Czech Republic</a:t>
            </a:r>
            <a:br>
              <a:rPr lang="cs-CZ" dirty="0">
                <a:solidFill>
                  <a:srgbClr val="393939"/>
                </a:solidFill>
                <a:latin typeface="pt_sans"/>
              </a:rPr>
            </a:br>
            <a:br>
              <a:rPr lang="cs-CZ" dirty="0"/>
            </a:br>
            <a:endParaRPr lang="cs-CZ" dirty="0"/>
          </a:p>
        </p:txBody>
      </p:sp>
      <p:sp>
        <p:nvSpPr>
          <p:cNvPr id="3" name="Zástupný obsah 2">
            <a:extLst>
              <a:ext uri="{FF2B5EF4-FFF2-40B4-BE49-F238E27FC236}">
                <a16:creationId xmlns:a16="http://schemas.microsoft.com/office/drawing/2014/main" id="{C3876C70-6AA5-2835-8774-19708C9753EB}"/>
              </a:ext>
            </a:extLst>
          </p:cNvPr>
          <p:cNvSpPr>
            <a:spLocks noGrp="1"/>
          </p:cNvSpPr>
          <p:nvPr>
            <p:ph idx="1"/>
          </p:nvPr>
        </p:nvSpPr>
        <p:spPr>
          <a:xfrm>
            <a:off x="248265" y="1386347"/>
            <a:ext cx="11058832" cy="4994788"/>
          </a:xfrm>
        </p:spPr>
        <p:txBody>
          <a:bodyPr>
            <a:normAutofit/>
          </a:bodyPr>
          <a:lstStyle/>
          <a:p>
            <a:pPr marL="0" indent="0">
              <a:buNone/>
            </a:pPr>
            <a:r>
              <a:rPr lang="en-US" sz="2200" dirty="0">
                <a:solidFill>
                  <a:srgbClr val="393939"/>
                </a:solidFill>
                <a:latin typeface="pt_sans"/>
              </a:rPr>
              <a:t>is governed by Act No. 435/2004 Coll., on employment</a:t>
            </a:r>
            <a:endParaRPr lang="cs-CZ" sz="2200" dirty="0">
              <a:solidFill>
                <a:srgbClr val="393939"/>
              </a:solidFill>
              <a:latin typeface="pt_sans"/>
            </a:endParaRPr>
          </a:p>
          <a:p>
            <a:pPr marL="0" indent="0" algn="l">
              <a:buNone/>
            </a:pPr>
            <a:endParaRPr lang="cs-CZ" sz="2200" dirty="0">
              <a:solidFill>
                <a:srgbClr val="393939"/>
              </a:solidFill>
              <a:latin typeface="pt_sans"/>
            </a:endParaRPr>
          </a:p>
          <a:p>
            <a:pPr marL="0" indent="0">
              <a:buNone/>
            </a:pPr>
            <a:r>
              <a:rPr lang="en-US" sz="2200" dirty="0">
                <a:solidFill>
                  <a:srgbClr val="393939"/>
                </a:solidFill>
                <a:latin typeface="pt_sans"/>
              </a:rPr>
              <a:t>We divide employees from abroad into three categories in terms of entering the </a:t>
            </a:r>
            <a:r>
              <a:rPr lang="en-US" sz="2200" dirty="0" err="1">
                <a:solidFill>
                  <a:srgbClr val="393939"/>
                </a:solidFill>
                <a:latin typeface="pt_sans"/>
              </a:rPr>
              <a:t>labo</a:t>
            </a:r>
            <a:r>
              <a:rPr lang="cs-CZ" sz="2200" dirty="0">
                <a:solidFill>
                  <a:srgbClr val="393939"/>
                </a:solidFill>
                <a:latin typeface="pt_sans"/>
              </a:rPr>
              <a:t>u</a:t>
            </a:r>
            <a:r>
              <a:rPr lang="en-US" sz="2200" dirty="0">
                <a:solidFill>
                  <a:srgbClr val="393939"/>
                </a:solidFill>
                <a:latin typeface="pt_sans"/>
              </a:rPr>
              <a:t>r market: </a:t>
            </a:r>
            <a:endParaRPr lang="cs-CZ" sz="2200" dirty="0">
              <a:solidFill>
                <a:srgbClr val="393939"/>
              </a:solidFill>
              <a:latin typeface="pt_sans"/>
            </a:endParaRPr>
          </a:p>
          <a:p>
            <a:r>
              <a:rPr lang="en-US" sz="2200" dirty="0">
                <a:solidFill>
                  <a:srgbClr val="393939"/>
                </a:solidFill>
                <a:latin typeface="pt_sans"/>
              </a:rPr>
              <a:t>citizens of the EU, EEA (Iceland, Liechtenstein and Norway) and Switzerland with free access to the </a:t>
            </a:r>
            <a:r>
              <a:rPr lang="en-US" sz="2200" dirty="0" err="1">
                <a:solidFill>
                  <a:srgbClr val="393939"/>
                </a:solidFill>
                <a:latin typeface="pt_sans"/>
              </a:rPr>
              <a:t>labo</a:t>
            </a:r>
            <a:r>
              <a:rPr lang="cs-CZ" sz="2200" dirty="0">
                <a:solidFill>
                  <a:srgbClr val="393939"/>
                </a:solidFill>
                <a:latin typeface="pt_sans"/>
              </a:rPr>
              <a:t>u</a:t>
            </a:r>
            <a:r>
              <a:rPr lang="en-US" sz="2200" dirty="0">
                <a:solidFill>
                  <a:srgbClr val="393939"/>
                </a:solidFill>
                <a:latin typeface="pt_sans"/>
              </a:rPr>
              <a:t>r market of the Czech Republic, </a:t>
            </a:r>
            <a:endParaRPr lang="cs-CZ" sz="2200" dirty="0">
              <a:solidFill>
                <a:srgbClr val="393939"/>
              </a:solidFill>
              <a:latin typeface="pt_sans"/>
            </a:endParaRPr>
          </a:p>
          <a:p>
            <a:r>
              <a:rPr lang="en-US" sz="2200" dirty="0">
                <a:solidFill>
                  <a:srgbClr val="393939"/>
                </a:solidFill>
                <a:latin typeface="pt_sans"/>
              </a:rPr>
              <a:t>foreigners with free access to the </a:t>
            </a:r>
            <a:r>
              <a:rPr lang="en-US" sz="2200" dirty="0" err="1">
                <a:solidFill>
                  <a:srgbClr val="393939"/>
                </a:solidFill>
                <a:latin typeface="pt_sans"/>
              </a:rPr>
              <a:t>labo</a:t>
            </a:r>
            <a:r>
              <a:rPr lang="cs-CZ" sz="2200" dirty="0">
                <a:solidFill>
                  <a:srgbClr val="393939"/>
                </a:solidFill>
                <a:latin typeface="pt_sans"/>
              </a:rPr>
              <a:t>u</a:t>
            </a:r>
            <a:r>
              <a:rPr lang="en-US" sz="2200" dirty="0">
                <a:solidFill>
                  <a:srgbClr val="393939"/>
                </a:solidFill>
                <a:latin typeface="pt_sans"/>
              </a:rPr>
              <a:t>r market of the Czech Republic, </a:t>
            </a:r>
            <a:endParaRPr lang="cs-CZ" sz="2200" dirty="0">
              <a:solidFill>
                <a:srgbClr val="393939"/>
              </a:solidFill>
              <a:latin typeface="pt_sans"/>
            </a:endParaRPr>
          </a:p>
          <a:p>
            <a:r>
              <a:rPr lang="en-US" sz="2200" dirty="0">
                <a:solidFill>
                  <a:srgbClr val="393939"/>
                </a:solidFill>
                <a:latin typeface="pt_sans"/>
              </a:rPr>
              <a:t>foreigners who do not have free access to the </a:t>
            </a:r>
            <a:r>
              <a:rPr lang="en-US" sz="2200" dirty="0" err="1">
                <a:solidFill>
                  <a:srgbClr val="393939"/>
                </a:solidFill>
                <a:latin typeface="pt_sans"/>
              </a:rPr>
              <a:t>labo</a:t>
            </a:r>
            <a:r>
              <a:rPr lang="cs-CZ" sz="2200" dirty="0">
                <a:solidFill>
                  <a:srgbClr val="393939"/>
                </a:solidFill>
                <a:latin typeface="pt_sans"/>
              </a:rPr>
              <a:t>u</a:t>
            </a:r>
            <a:r>
              <a:rPr lang="en-US" sz="2200" dirty="0">
                <a:solidFill>
                  <a:srgbClr val="393939"/>
                </a:solidFill>
                <a:latin typeface="pt_sans"/>
              </a:rPr>
              <a:t>r market of the Czech Republic.</a:t>
            </a:r>
            <a:endParaRPr lang="cs-CZ" sz="2200" dirty="0">
              <a:solidFill>
                <a:srgbClr val="393939"/>
              </a:solidFill>
              <a:latin typeface="pt_sans"/>
            </a:endParaRPr>
          </a:p>
          <a:p>
            <a:pPr marL="0" indent="0">
              <a:buNone/>
            </a:pPr>
            <a:r>
              <a:rPr lang="en-US" sz="2200" dirty="0">
                <a:solidFill>
                  <a:srgbClr val="393939"/>
                </a:solidFill>
                <a:latin typeface="pt_sans"/>
              </a:rPr>
              <a:t>The employer must report the employment of these citizens and foreigners to the </a:t>
            </a:r>
            <a:r>
              <a:rPr lang="en-US" sz="2200" dirty="0" err="1">
                <a:solidFill>
                  <a:srgbClr val="393939"/>
                </a:solidFill>
                <a:latin typeface="pt_sans"/>
              </a:rPr>
              <a:t>Labo</a:t>
            </a:r>
            <a:r>
              <a:rPr lang="cs-CZ" sz="2200" dirty="0">
                <a:solidFill>
                  <a:srgbClr val="393939"/>
                </a:solidFill>
                <a:latin typeface="pt_sans"/>
              </a:rPr>
              <a:t>u</a:t>
            </a:r>
            <a:r>
              <a:rPr lang="en-US" sz="2200" dirty="0">
                <a:solidFill>
                  <a:srgbClr val="393939"/>
                </a:solidFill>
                <a:latin typeface="pt_sans"/>
              </a:rPr>
              <a:t>r Office of the Czech Republic (hereinafter referred to as "ÚP CR") and keep their records. The information obligation refers to data on the commencement and termination of their employment and changes in the registered data.</a:t>
            </a:r>
            <a:endParaRPr lang="cs-CZ" sz="2200" dirty="0">
              <a:solidFill>
                <a:srgbClr val="393939"/>
              </a:solidFill>
              <a:latin typeface="pt_sans"/>
            </a:endParaRPr>
          </a:p>
          <a:p>
            <a:pPr marL="0" indent="0" algn="l">
              <a:buNone/>
            </a:pPr>
            <a:endParaRPr lang="cs-CZ" sz="2600" dirty="0">
              <a:solidFill>
                <a:srgbClr val="393939"/>
              </a:solidFill>
              <a:latin typeface="pt_sans"/>
            </a:endParaRPr>
          </a:p>
          <a:p>
            <a:pPr marL="0" indent="0" algn="l">
              <a:buNone/>
            </a:pPr>
            <a:endParaRPr lang="cs-CZ" sz="1200" dirty="0">
              <a:solidFill>
                <a:srgbClr val="393939"/>
              </a:solidFill>
              <a:latin typeface="pt_sans"/>
            </a:endParaRPr>
          </a:p>
          <a:p>
            <a:pPr marL="0" indent="0">
              <a:buNone/>
            </a:pPr>
            <a:endParaRPr lang="cs-CZ" sz="2400" dirty="0">
              <a:solidFill>
                <a:srgbClr val="393939"/>
              </a:solidFill>
              <a:latin typeface="pt_sans"/>
            </a:endParaRPr>
          </a:p>
          <a:p>
            <a:pPr marL="0" indent="0" algn="l">
              <a:buNone/>
            </a:pPr>
            <a:endParaRPr lang="cs-CZ" sz="2600" dirty="0">
              <a:solidFill>
                <a:srgbClr val="393939"/>
              </a:solidFill>
              <a:latin typeface="pt_sans"/>
            </a:endParaRPr>
          </a:p>
        </p:txBody>
      </p:sp>
    </p:spTree>
    <p:extLst>
      <p:ext uri="{BB962C8B-B14F-4D97-AF65-F5344CB8AC3E}">
        <p14:creationId xmlns:p14="http://schemas.microsoft.com/office/powerpoint/2010/main" val="908313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A9E146-1830-BD83-381A-03AAE4597793}"/>
              </a:ext>
            </a:extLst>
          </p:cNvPr>
          <p:cNvSpPr>
            <a:spLocks noGrp="1"/>
          </p:cNvSpPr>
          <p:nvPr>
            <p:ph type="title"/>
          </p:nvPr>
        </p:nvSpPr>
        <p:spPr>
          <a:xfrm>
            <a:off x="339006" y="134112"/>
            <a:ext cx="10250840" cy="1320800"/>
          </a:xfrm>
        </p:spPr>
        <p:txBody>
          <a:bodyPr>
            <a:normAutofit fontScale="90000"/>
          </a:bodyPr>
          <a:lstStyle/>
          <a:p>
            <a:r>
              <a:rPr lang="en-US" sz="4400" dirty="0"/>
              <a:t>Update from 18/10/23 – The government wants to attract another 20,000 workers from abroad</a:t>
            </a:r>
            <a:br>
              <a:rPr lang="cs-CZ" sz="4400" dirty="0"/>
            </a:br>
            <a:r>
              <a:rPr lang="cs-CZ" sz="1600" dirty="0"/>
              <a:t>Source: www.seznam.cz</a:t>
            </a:r>
          </a:p>
        </p:txBody>
      </p:sp>
      <p:sp>
        <p:nvSpPr>
          <p:cNvPr id="3" name="Zástupný obsah 2">
            <a:extLst>
              <a:ext uri="{FF2B5EF4-FFF2-40B4-BE49-F238E27FC236}">
                <a16:creationId xmlns:a16="http://schemas.microsoft.com/office/drawing/2014/main" id="{3E8CFB80-DD89-9338-6F3B-9BA970B9EC07}"/>
              </a:ext>
            </a:extLst>
          </p:cNvPr>
          <p:cNvSpPr>
            <a:spLocks noGrp="1"/>
          </p:cNvSpPr>
          <p:nvPr>
            <p:ph idx="1"/>
          </p:nvPr>
        </p:nvSpPr>
        <p:spPr>
          <a:xfrm>
            <a:off x="599180" y="2379419"/>
            <a:ext cx="10048578" cy="3880773"/>
          </a:xfrm>
        </p:spPr>
        <p:txBody>
          <a:bodyPr>
            <a:noAutofit/>
          </a:bodyPr>
          <a:lstStyle/>
          <a:p>
            <a:pPr marL="0" indent="0">
              <a:buNone/>
            </a:pPr>
            <a:r>
              <a:rPr lang="en-US" sz="2200" dirty="0">
                <a:solidFill>
                  <a:schemeClr val="tx1"/>
                </a:solidFill>
                <a:latin typeface="Georgia" panose="02040502050405020303" pitchFamily="18" charset="0"/>
              </a:rPr>
              <a:t>On Wednesday, the government approved an increase in quotas for the intake of qualified workers from third countries by an additional 20,000 persons per year. They should have the opportunity to focus on a sector where there is a long-term shortage of experts. The government wants to attract people to, for example, IT and healthcare. </a:t>
            </a:r>
            <a:endParaRPr lang="cs-CZ" sz="2200" dirty="0">
              <a:solidFill>
                <a:schemeClr val="tx1"/>
              </a:solidFill>
              <a:latin typeface="Georgia" panose="02040502050405020303" pitchFamily="18" charset="0"/>
            </a:endParaRPr>
          </a:p>
          <a:p>
            <a:pPr marL="0" indent="0">
              <a:buNone/>
            </a:pPr>
            <a:r>
              <a:rPr lang="en-US" sz="2200" dirty="0">
                <a:solidFill>
                  <a:schemeClr val="tx1"/>
                </a:solidFill>
                <a:latin typeface="Georgia" panose="02040502050405020303" pitchFamily="18" charset="0"/>
              </a:rPr>
              <a:t>In-demand positions will be IT specialists, programmers, but also doctors, nurses, welders or masons. </a:t>
            </a:r>
            <a:endParaRPr lang="cs-CZ" sz="2200" dirty="0">
              <a:solidFill>
                <a:schemeClr val="tx1"/>
              </a:solidFill>
              <a:latin typeface="Georgia" panose="02040502050405020303" pitchFamily="18" charset="0"/>
            </a:endParaRPr>
          </a:p>
          <a:p>
            <a:pPr marL="0" indent="0">
              <a:buNone/>
            </a:pPr>
            <a:r>
              <a:rPr lang="en-US" sz="2200" dirty="0">
                <a:solidFill>
                  <a:schemeClr val="tx1"/>
                </a:solidFill>
                <a:latin typeface="Georgia" panose="02040502050405020303" pitchFamily="18" charset="0"/>
              </a:rPr>
              <a:t>Quotas for scientists and highly qualified staff are to be increased by 1,500 per year.</a:t>
            </a:r>
            <a:endParaRPr lang="cs-CZ" sz="22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646823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AB120D-225C-FA32-6E5D-FACD256C9193}"/>
              </a:ext>
            </a:extLst>
          </p:cNvPr>
          <p:cNvSpPr>
            <a:spLocks noGrp="1"/>
          </p:cNvSpPr>
          <p:nvPr>
            <p:ph type="title"/>
          </p:nvPr>
        </p:nvSpPr>
        <p:spPr/>
        <p:txBody>
          <a:bodyPr/>
          <a:lstStyle/>
          <a:p>
            <a:r>
              <a:rPr lang="en-GB" sz="4000" dirty="0"/>
              <a:t>Organising</a:t>
            </a:r>
            <a:br>
              <a:rPr lang="en-GB" sz="4000" dirty="0"/>
            </a:br>
            <a:r>
              <a:rPr lang="en-GB" sz="1400" dirty="0"/>
              <a:t>Source: OS KOVO</a:t>
            </a:r>
          </a:p>
        </p:txBody>
      </p:sp>
      <p:pic>
        <p:nvPicPr>
          <p:cNvPr id="5" name="Zástupný obsah 4">
            <a:extLst>
              <a:ext uri="{FF2B5EF4-FFF2-40B4-BE49-F238E27FC236}">
                <a16:creationId xmlns:a16="http://schemas.microsoft.com/office/drawing/2014/main" id="{92DDE0BB-BA69-DE56-3765-23A325C54875}"/>
              </a:ext>
            </a:extLst>
          </p:cNvPr>
          <p:cNvPicPr>
            <a:picLocks noGrp="1" noChangeAspect="1"/>
          </p:cNvPicPr>
          <p:nvPr>
            <p:ph idx="1"/>
          </p:nvPr>
        </p:nvPicPr>
        <p:blipFill>
          <a:blip r:embed="rId2"/>
          <a:stretch>
            <a:fillRect/>
          </a:stretch>
        </p:blipFill>
        <p:spPr>
          <a:xfrm>
            <a:off x="677334" y="1700784"/>
            <a:ext cx="9236491" cy="4386961"/>
          </a:xfrm>
        </p:spPr>
      </p:pic>
    </p:spTree>
    <p:extLst>
      <p:ext uri="{BB962C8B-B14F-4D97-AF65-F5344CB8AC3E}">
        <p14:creationId xmlns:p14="http://schemas.microsoft.com/office/powerpoint/2010/main" val="2307033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BDF786-8F5B-DB0C-B18E-4FEB235FDBA2}"/>
              </a:ext>
            </a:extLst>
          </p:cNvPr>
          <p:cNvSpPr>
            <a:spLocks noGrp="1"/>
          </p:cNvSpPr>
          <p:nvPr>
            <p:ph type="title"/>
          </p:nvPr>
        </p:nvSpPr>
        <p:spPr>
          <a:xfrm>
            <a:off x="320718" y="161544"/>
            <a:ext cx="8596668" cy="1320800"/>
          </a:xfrm>
        </p:spPr>
        <p:txBody>
          <a:bodyPr>
            <a:normAutofit fontScale="90000"/>
          </a:bodyPr>
          <a:lstStyle/>
          <a:p>
            <a:r>
              <a:rPr lang="en-US" sz="4400" dirty="0"/>
              <a:t>Employment of foreigners - requirements of </a:t>
            </a:r>
            <a:r>
              <a:rPr lang="cs-CZ" sz="4400" dirty="0"/>
              <a:t>ČMKOS</a:t>
            </a:r>
            <a:br>
              <a:rPr lang="cs-CZ" dirty="0"/>
            </a:br>
            <a:r>
              <a:rPr lang="cs-CZ" sz="1600" dirty="0"/>
              <a:t>Source: ČMKOS</a:t>
            </a:r>
          </a:p>
        </p:txBody>
      </p:sp>
      <p:sp>
        <p:nvSpPr>
          <p:cNvPr id="3" name="Zástupný obsah 2">
            <a:extLst>
              <a:ext uri="{FF2B5EF4-FFF2-40B4-BE49-F238E27FC236}">
                <a16:creationId xmlns:a16="http://schemas.microsoft.com/office/drawing/2014/main" id="{5E2EA463-6622-3934-44B6-420B6F4457C8}"/>
              </a:ext>
            </a:extLst>
          </p:cNvPr>
          <p:cNvSpPr>
            <a:spLocks noGrp="1"/>
          </p:cNvSpPr>
          <p:nvPr>
            <p:ph idx="1"/>
          </p:nvPr>
        </p:nvSpPr>
        <p:spPr>
          <a:xfrm>
            <a:off x="677334" y="1737360"/>
            <a:ext cx="9819978" cy="4471415"/>
          </a:xfrm>
        </p:spPr>
        <p:txBody>
          <a:bodyPr>
            <a:normAutofit fontScale="85000" lnSpcReduction="20000"/>
          </a:bodyPr>
          <a:lstStyle/>
          <a:p>
            <a:r>
              <a:rPr lang="en-GB" sz="2600" dirty="0"/>
              <a:t>Preference should be given to allowing new recruitment of foreigners only in selected areas - e.g. agriculture, etc. </a:t>
            </a:r>
          </a:p>
          <a:p>
            <a:r>
              <a:rPr lang="en-GB" sz="2600" dirty="0"/>
              <a:t>Prefer more the import of labour from the EU - Spain, Italy, Greece, etc. </a:t>
            </a:r>
          </a:p>
          <a:p>
            <a:r>
              <a:rPr lang="en-GB" sz="2600" dirty="0"/>
              <a:t>Change of the entire system - give preference to qualified foreigners - legislative change</a:t>
            </a:r>
          </a:p>
          <a:p>
            <a:r>
              <a:rPr lang="en-GB" sz="2600" dirty="0"/>
              <a:t>Modify the notification (publication) of vacancies for foreigners - declared job position verified with the employer - accelerated procedure </a:t>
            </a:r>
          </a:p>
          <a:p>
            <a:r>
              <a:rPr lang="en-GB" sz="2600" dirty="0"/>
              <a:t>Public list of employers who have been fined for performing illegal work or disguised employment mediation</a:t>
            </a:r>
          </a:p>
          <a:p>
            <a:r>
              <a:rPr lang="en-GB" sz="2600" dirty="0"/>
              <a:t>Restrictions on agency employment of foreigners </a:t>
            </a:r>
          </a:p>
          <a:p>
            <a:r>
              <a:rPr lang="en-GB" sz="2600" dirty="0"/>
              <a:t>Joint decision-making by trade unions on the employment of foreigners in the company</a:t>
            </a:r>
          </a:p>
          <a:p>
            <a:pPr marL="0" indent="0">
              <a:buNone/>
            </a:pPr>
            <a:endParaRPr lang="en-GB" dirty="0"/>
          </a:p>
        </p:txBody>
      </p:sp>
    </p:spTree>
    <p:extLst>
      <p:ext uri="{BB962C8B-B14F-4D97-AF65-F5344CB8AC3E}">
        <p14:creationId xmlns:p14="http://schemas.microsoft.com/office/powerpoint/2010/main" val="4027751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AA5965-5731-5F92-B87E-47599CD3C975}"/>
              </a:ext>
            </a:extLst>
          </p:cNvPr>
          <p:cNvSpPr>
            <a:spLocks noGrp="1"/>
          </p:cNvSpPr>
          <p:nvPr>
            <p:ph type="title"/>
          </p:nvPr>
        </p:nvSpPr>
        <p:spPr/>
        <p:txBody>
          <a:bodyPr>
            <a:normAutofit/>
          </a:bodyPr>
          <a:lstStyle/>
          <a:p>
            <a:r>
              <a:rPr lang="en-GB" sz="4000" dirty="0"/>
              <a:t>Organising</a:t>
            </a:r>
          </a:p>
        </p:txBody>
      </p:sp>
      <p:sp>
        <p:nvSpPr>
          <p:cNvPr id="3" name="Zástupný obsah 2">
            <a:extLst>
              <a:ext uri="{FF2B5EF4-FFF2-40B4-BE49-F238E27FC236}">
                <a16:creationId xmlns:a16="http://schemas.microsoft.com/office/drawing/2014/main" id="{D3489E1D-AF7C-7A15-98E9-BFCC889E2B64}"/>
              </a:ext>
            </a:extLst>
          </p:cNvPr>
          <p:cNvSpPr>
            <a:spLocks noGrp="1"/>
          </p:cNvSpPr>
          <p:nvPr>
            <p:ph idx="1"/>
          </p:nvPr>
        </p:nvSpPr>
        <p:spPr>
          <a:xfrm>
            <a:off x="613326" y="1511365"/>
            <a:ext cx="8596668" cy="3880773"/>
          </a:xfrm>
        </p:spPr>
        <p:txBody>
          <a:bodyPr>
            <a:noAutofit/>
          </a:bodyPr>
          <a:lstStyle/>
          <a:p>
            <a:pPr marL="0" indent="0">
              <a:buNone/>
            </a:pPr>
            <a:r>
              <a:rPr lang="en-GB" sz="2200" dirty="0"/>
              <a:t>Problems with:</a:t>
            </a:r>
          </a:p>
          <a:p>
            <a:r>
              <a:rPr lang="en-GB" sz="2200" dirty="0"/>
              <a:t>Language barrier</a:t>
            </a:r>
          </a:p>
          <a:p>
            <a:r>
              <a:rPr lang="en-GB" sz="2200" dirty="0"/>
              <a:t>Cultural differences</a:t>
            </a:r>
          </a:p>
          <a:p>
            <a:r>
              <a:rPr lang="en-GB" sz="2200" dirty="0"/>
              <a:t>Short-term contracts - no interest in joining unions</a:t>
            </a:r>
          </a:p>
          <a:p>
            <a:pPr marL="0" indent="0">
              <a:buNone/>
            </a:pPr>
            <a:endParaRPr lang="en-GB" sz="2200" dirty="0"/>
          </a:p>
          <a:p>
            <a:pPr marL="0" indent="0">
              <a:buNone/>
            </a:pPr>
            <a:r>
              <a:rPr lang="en-GB" sz="2200" dirty="0"/>
              <a:t>We maintain contacts with partner organizations </a:t>
            </a:r>
            <a:r>
              <a:rPr lang="en-GB" sz="2200" dirty="0" err="1"/>
              <a:t>industriAll</a:t>
            </a:r>
            <a:r>
              <a:rPr lang="en-GB" sz="2200" dirty="0"/>
              <a:t> Europe and </a:t>
            </a:r>
            <a:r>
              <a:rPr lang="en-GB" sz="2200" dirty="0" err="1"/>
              <a:t>IndustriALL</a:t>
            </a:r>
            <a:r>
              <a:rPr lang="en-GB" sz="2200" dirty="0"/>
              <a:t> Global</a:t>
            </a:r>
          </a:p>
          <a:p>
            <a:pPr marL="0" indent="0">
              <a:buNone/>
            </a:pPr>
            <a:endParaRPr lang="en-GB" sz="2200" dirty="0"/>
          </a:p>
          <a:p>
            <a:pPr marL="0" indent="0">
              <a:buNone/>
            </a:pPr>
            <a:r>
              <a:rPr lang="en-GB" sz="2200" dirty="0"/>
              <a:t>Solidarity Pact</a:t>
            </a:r>
          </a:p>
          <a:p>
            <a:pPr marL="0" indent="0">
              <a:buNone/>
            </a:pPr>
            <a:br>
              <a:rPr lang="en-US" sz="2200" dirty="0"/>
            </a:br>
            <a:endParaRPr lang="cs-CZ" sz="2200" dirty="0"/>
          </a:p>
        </p:txBody>
      </p:sp>
    </p:spTree>
    <p:extLst>
      <p:ext uri="{BB962C8B-B14F-4D97-AF65-F5344CB8AC3E}">
        <p14:creationId xmlns:p14="http://schemas.microsoft.com/office/powerpoint/2010/main" val="3030875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28310" y="3096768"/>
            <a:ext cx="8596668" cy="1320800"/>
          </a:xfrm>
        </p:spPr>
        <p:txBody>
          <a:bodyPr>
            <a:normAutofit/>
          </a:bodyPr>
          <a:lstStyle/>
          <a:p>
            <a:pPr algn="ctr"/>
            <a:r>
              <a:rPr lang="en-GB" sz="4000" dirty="0"/>
              <a:t>Thank you for your attention</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83" y="242521"/>
            <a:ext cx="1313717" cy="1313717"/>
          </a:xfrm>
          <a:prstGeom prst="rect">
            <a:avLst/>
          </a:prstGeom>
        </p:spPr>
      </p:pic>
    </p:spTree>
    <p:extLst>
      <p:ext uri="{BB962C8B-B14F-4D97-AF65-F5344CB8AC3E}">
        <p14:creationId xmlns:p14="http://schemas.microsoft.com/office/powerpoint/2010/main" val="83213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F7462D-721C-552D-037E-8E21A3DDDA00}"/>
              </a:ext>
            </a:extLst>
          </p:cNvPr>
          <p:cNvSpPr>
            <a:spLocks noGrp="1"/>
          </p:cNvSpPr>
          <p:nvPr>
            <p:ph type="title"/>
          </p:nvPr>
        </p:nvSpPr>
        <p:spPr>
          <a:xfrm>
            <a:off x="490520" y="363793"/>
            <a:ext cx="9161479" cy="983226"/>
          </a:xfrm>
        </p:spPr>
        <p:txBody>
          <a:bodyPr>
            <a:normAutofit fontScale="90000"/>
          </a:bodyPr>
          <a:lstStyle/>
          <a:p>
            <a:r>
              <a:rPr lang="en-US" dirty="0"/>
              <a:t>Who has </a:t>
            </a:r>
            <a:r>
              <a:rPr lang="en-GB" dirty="0"/>
              <a:t>free access to the Czech labour market</a:t>
            </a:r>
            <a:r>
              <a:rPr lang="en-US" dirty="0"/>
              <a:t>?</a:t>
            </a:r>
            <a:br>
              <a:rPr lang="cs-CZ" dirty="0"/>
            </a:br>
            <a:r>
              <a:rPr lang="en-US" sz="1600" dirty="0"/>
              <a:t>Source: </a:t>
            </a:r>
            <a:r>
              <a:rPr lang="en-GB" sz="1600" dirty="0"/>
              <a:t>Labour</a:t>
            </a:r>
            <a:r>
              <a:rPr lang="en-US" sz="1600" dirty="0"/>
              <a:t> Office of the Czech Republic</a:t>
            </a:r>
            <a:br>
              <a:rPr lang="cs-CZ" dirty="0">
                <a:solidFill>
                  <a:srgbClr val="393939"/>
                </a:solidFill>
                <a:latin typeface="pt_sans"/>
              </a:rPr>
            </a:br>
            <a:br>
              <a:rPr lang="cs-CZ" dirty="0">
                <a:solidFill>
                  <a:srgbClr val="393939"/>
                </a:solidFill>
                <a:latin typeface="pt_sans"/>
              </a:rPr>
            </a:br>
            <a:endParaRPr lang="cs-CZ" dirty="0"/>
          </a:p>
        </p:txBody>
      </p:sp>
      <p:sp>
        <p:nvSpPr>
          <p:cNvPr id="3" name="Zástupný obsah 2">
            <a:extLst>
              <a:ext uri="{FF2B5EF4-FFF2-40B4-BE49-F238E27FC236}">
                <a16:creationId xmlns:a16="http://schemas.microsoft.com/office/drawing/2014/main" id="{38D3C402-F4D6-A094-D9D8-D2D1D21A1007}"/>
              </a:ext>
            </a:extLst>
          </p:cNvPr>
          <p:cNvSpPr>
            <a:spLocks noGrp="1"/>
          </p:cNvSpPr>
          <p:nvPr>
            <p:ph idx="1"/>
          </p:nvPr>
        </p:nvSpPr>
        <p:spPr>
          <a:xfrm>
            <a:off x="677334" y="1347019"/>
            <a:ext cx="10789242" cy="4944053"/>
          </a:xfrm>
        </p:spPr>
        <p:txBody>
          <a:bodyPr>
            <a:normAutofit fontScale="92500"/>
          </a:bodyPr>
          <a:lstStyle/>
          <a:p>
            <a:pPr marL="0" indent="0">
              <a:buNone/>
            </a:pPr>
            <a:r>
              <a:rPr lang="cs-CZ" sz="2400" b="0" i="0" dirty="0">
                <a:solidFill>
                  <a:srgbClr val="393939"/>
                </a:solidFill>
                <a:effectLst/>
                <a:latin typeface="pt_sans"/>
              </a:rPr>
              <a:t> </a:t>
            </a:r>
            <a:r>
              <a:rPr lang="en-US" sz="2400" b="1" dirty="0">
                <a:solidFill>
                  <a:srgbClr val="393939"/>
                </a:solidFill>
                <a:latin typeface="pt_sans"/>
              </a:rPr>
              <a:t>Citizens of EU, EEA, Switzerland and their family members</a:t>
            </a:r>
            <a:r>
              <a:rPr lang="en-US" sz="2400" dirty="0">
                <a:solidFill>
                  <a:srgbClr val="393939"/>
                </a:solidFill>
                <a:latin typeface="pt_sans"/>
              </a:rPr>
              <a:t> (including family members of citizens of the Czech Republic) who come from so-called third countries (outside the EU) are not considered foreigners for the purposes of employment in the Czech Republic.</a:t>
            </a:r>
            <a:endParaRPr lang="cs-CZ" sz="2400" dirty="0">
              <a:solidFill>
                <a:srgbClr val="393939"/>
              </a:solidFill>
              <a:latin typeface="pt_sans"/>
            </a:endParaRPr>
          </a:p>
          <a:p>
            <a:pPr marL="0" indent="0">
              <a:buNone/>
            </a:pPr>
            <a:r>
              <a:rPr lang="en-US" sz="2400" b="1" dirty="0">
                <a:solidFill>
                  <a:srgbClr val="393939"/>
                </a:solidFill>
                <a:latin typeface="pt_sans"/>
              </a:rPr>
              <a:t>Foreigners listed in the Employment Act </a:t>
            </a:r>
            <a:r>
              <a:rPr lang="en-US" sz="2400" dirty="0">
                <a:solidFill>
                  <a:srgbClr val="393939"/>
                </a:solidFill>
                <a:latin typeface="pt_sans"/>
              </a:rPr>
              <a:t>without the need to have a work permit (work permit, employment cards, blue cards or intra-corporate transfer employee cards).</a:t>
            </a:r>
            <a:endParaRPr lang="cs-CZ" sz="2400" dirty="0">
              <a:solidFill>
                <a:srgbClr val="393939"/>
              </a:solidFill>
              <a:latin typeface="pt_sans"/>
            </a:endParaRPr>
          </a:p>
          <a:p>
            <a:pPr marL="0" indent="0">
              <a:buNone/>
            </a:pPr>
            <a:r>
              <a:rPr lang="en-US" sz="2400" dirty="0">
                <a:solidFill>
                  <a:srgbClr val="393939"/>
                </a:solidFill>
                <a:latin typeface="pt_sans"/>
              </a:rPr>
              <a:t>This most often includes, for example, foreigners: with a permanent residence permit,</a:t>
            </a:r>
            <a:endParaRPr lang="cs-CZ" sz="2400" dirty="0">
              <a:solidFill>
                <a:srgbClr val="393939"/>
              </a:solidFill>
              <a:latin typeface="pt_sans"/>
            </a:endParaRPr>
          </a:p>
          <a:p>
            <a:r>
              <a:rPr lang="en-US" sz="2400" dirty="0">
                <a:solidFill>
                  <a:srgbClr val="393939"/>
                </a:solidFill>
                <a:latin typeface="pt_sans"/>
              </a:rPr>
              <a:t>who obtained secondary or higher vocational education or higher vocational education at a conservatory according to the Education Act or higher education according to the Higher Education Act,</a:t>
            </a:r>
            <a:endParaRPr lang="cs-CZ" sz="2400" dirty="0">
              <a:solidFill>
                <a:srgbClr val="393939"/>
              </a:solidFill>
              <a:latin typeface="pt_sans"/>
            </a:endParaRPr>
          </a:p>
          <a:p>
            <a:r>
              <a:rPr lang="en-US" sz="2400" dirty="0">
                <a:solidFill>
                  <a:srgbClr val="393939"/>
                </a:solidFill>
                <a:latin typeface="pt_sans"/>
              </a:rPr>
              <a:t>continuously preparing for a future profession in the territory of the Czech Republic</a:t>
            </a:r>
            <a:endParaRPr lang="cs-CZ" sz="2400" dirty="0">
              <a:solidFill>
                <a:srgbClr val="393939"/>
              </a:solidFill>
              <a:latin typeface="pt_sans"/>
            </a:endParaRPr>
          </a:p>
          <a:p>
            <a:pPr marL="0" indent="0">
              <a:buNone/>
            </a:pPr>
            <a:endParaRPr lang="cs-CZ" sz="1200" dirty="0">
              <a:solidFill>
                <a:srgbClr val="393939"/>
              </a:solidFill>
              <a:latin typeface="pt_sans"/>
            </a:endParaRPr>
          </a:p>
          <a:p>
            <a:endParaRPr lang="cs-CZ" dirty="0"/>
          </a:p>
        </p:txBody>
      </p:sp>
    </p:spTree>
    <p:extLst>
      <p:ext uri="{BB962C8B-B14F-4D97-AF65-F5344CB8AC3E}">
        <p14:creationId xmlns:p14="http://schemas.microsoft.com/office/powerpoint/2010/main" val="223780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86A4B-72FC-A485-6435-78724DE31964}"/>
              </a:ext>
            </a:extLst>
          </p:cNvPr>
          <p:cNvSpPr>
            <a:spLocks noGrp="1"/>
          </p:cNvSpPr>
          <p:nvPr>
            <p:ph type="title"/>
          </p:nvPr>
        </p:nvSpPr>
        <p:spPr>
          <a:xfrm>
            <a:off x="384048" y="227141"/>
            <a:ext cx="9774936" cy="1320800"/>
          </a:xfrm>
        </p:spPr>
        <p:txBody>
          <a:bodyPr>
            <a:normAutofit fontScale="90000"/>
          </a:bodyPr>
          <a:lstStyle/>
          <a:p>
            <a:r>
              <a:rPr lang="en-GB" sz="4400" dirty="0"/>
              <a:t>Who does not have free access to the Czech labour market</a:t>
            </a:r>
            <a:r>
              <a:rPr lang="en-US" sz="4400" dirty="0"/>
              <a:t>?</a:t>
            </a:r>
            <a:br>
              <a:rPr lang="cs-CZ" sz="4400" dirty="0"/>
            </a:br>
            <a:r>
              <a:rPr lang="en-US" sz="1600" dirty="0"/>
              <a:t>Source: </a:t>
            </a:r>
            <a:r>
              <a:rPr lang="en-GB" sz="1600" dirty="0"/>
              <a:t>Labour</a:t>
            </a:r>
            <a:r>
              <a:rPr lang="en-US" sz="1600" dirty="0"/>
              <a:t> Office of the Czech Republic</a:t>
            </a:r>
            <a:endParaRPr lang="cs-CZ" sz="1600" dirty="0"/>
          </a:p>
        </p:txBody>
      </p:sp>
      <p:sp>
        <p:nvSpPr>
          <p:cNvPr id="3" name="Zástupný obsah 2">
            <a:extLst>
              <a:ext uri="{FF2B5EF4-FFF2-40B4-BE49-F238E27FC236}">
                <a16:creationId xmlns:a16="http://schemas.microsoft.com/office/drawing/2014/main" id="{2A12E79B-6E40-AFBE-44D0-AA15ABB6C63E}"/>
              </a:ext>
            </a:extLst>
          </p:cNvPr>
          <p:cNvSpPr>
            <a:spLocks noGrp="1"/>
          </p:cNvSpPr>
          <p:nvPr>
            <p:ph idx="1"/>
          </p:nvPr>
        </p:nvSpPr>
        <p:spPr>
          <a:xfrm>
            <a:off x="439251" y="1798033"/>
            <a:ext cx="9664530" cy="4404803"/>
          </a:xfrm>
        </p:spPr>
        <p:txBody>
          <a:bodyPr>
            <a:normAutofit/>
          </a:bodyPr>
          <a:lstStyle/>
          <a:p>
            <a:pPr marL="0" indent="0">
              <a:buNone/>
            </a:pPr>
            <a:r>
              <a:rPr lang="en-US" sz="2200" dirty="0">
                <a:solidFill>
                  <a:srgbClr val="393939"/>
                </a:solidFill>
                <a:latin typeface="pt_sans"/>
              </a:rPr>
              <a:t>Other foreigners from so-called third countries who want to work according to the Employment Act must have one of the following work permits to enter the </a:t>
            </a:r>
            <a:r>
              <a:rPr lang="en-GB" sz="2200" dirty="0">
                <a:solidFill>
                  <a:srgbClr val="393939"/>
                </a:solidFill>
                <a:latin typeface="pt_sans"/>
              </a:rPr>
              <a:t>Czech labour market:</a:t>
            </a:r>
            <a:br>
              <a:rPr lang="en-GB" sz="2200" dirty="0">
                <a:solidFill>
                  <a:srgbClr val="393939"/>
                </a:solidFill>
                <a:latin typeface="pt_sans"/>
              </a:rPr>
            </a:br>
            <a:endParaRPr lang="en-GB" sz="2200" dirty="0">
              <a:solidFill>
                <a:srgbClr val="393939"/>
              </a:solidFill>
              <a:latin typeface="pt_sans"/>
            </a:endParaRPr>
          </a:p>
          <a:p>
            <a:r>
              <a:rPr lang="en-US" sz="2200" dirty="0">
                <a:solidFill>
                  <a:srgbClr val="393939"/>
                </a:solidFill>
                <a:latin typeface="pt_sans"/>
              </a:rPr>
              <a:t>a work permit together with a valid residence permit (according to the Act on the Residence of Foreigners), </a:t>
            </a:r>
            <a:endParaRPr lang="cs-CZ" sz="2200" dirty="0">
              <a:solidFill>
                <a:srgbClr val="393939"/>
              </a:solidFill>
              <a:latin typeface="pt_sans"/>
            </a:endParaRPr>
          </a:p>
          <a:p>
            <a:r>
              <a:rPr lang="en-US" sz="2200" dirty="0">
                <a:solidFill>
                  <a:srgbClr val="393939"/>
                </a:solidFill>
                <a:latin typeface="pt_sans"/>
              </a:rPr>
              <a:t>employee card, </a:t>
            </a:r>
            <a:endParaRPr lang="cs-CZ" sz="2200" dirty="0">
              <a:solidFill>
                <a:srgbClr val="393939"/>
              </a:solidFill>
              <a:latin typeface="pt_sans"/>
            </a:endParaRPr>
          </a:p>
          <a:p>
            <a:r>
              <a:rPr lang="en-US" sz="2200" dirty="0">
                <a:solidFill>
                  <a:srgbClr val="393939"/>
                </a:solidFill>
                <a:latin typeface="pt_sans"/>
              </a:rPr>
              <a:t>blue card </a:t>
            </a:r>
            <a:endParaRPr lang="cs-CZ" sz="2200" dirty="0">
              <a:solidFill>
                <a:srgbClr val="393939"/>
              </a:solidFill>
              <a:latin typeface="pt_sans"/>
            </a:endParaRPr>
          </a:p>
          <a:p>
            <a:r>
              <a:rPr lang="en-US" sz="2200" dirty="0">
                <a:solidFill>
                  <a:srgbClr val="393939"/>
                </a:solidFill>
                <a:latin typeface="pt_sans"/>
              </a:rPr>
              <a:t>internal employee transfer card.</a:t>
            </a:r>
            <a:endParaRPr lang="cs-CZ" sz="2200" dirty="0">
              <a:solidFill>
                <a:srgbClr val="393939"/>
              </a:solidFill>
              <a:latin typeface="pt_sans"/>
            </a:endParaRPr>
          </a:p>
          <a:p>
            <a:pPr marL="0" indent="0">
              <a:buNone/>
            </a:pPr>
            <a:endParaRPr lang="cs-CZ" dirty="0">
              <a:solidFill>
                <a:srgbClr val="393939"/>
              </a:solidFill>
              <a:latin typeface="pt_sans"/>
            </a:endParaRPr>
          </a:p>
          <a:p>
            <a:pPr marL="0" indent="0">
              <a:buNone/>
            </a:pPr>
            <a:endParaRPr lang="cs-CZ" dirty="0">
              <a:solidFill>
                <a:srgbClr val="393939"/>
              </a:solidFill>
              <a:latin typeface="pt_sans"/>
            </a:endParaRPr>
          </a:p>
        </p:txBody>
      </p:sp>
    </p:spTree>
    <p:extLst>
      <p:ext uri="{BB962C8B-B14F-4D97-AF65-F5344CB8AC3E}">
        <p14:creationId xmlns:p14="http://schemas.microsoft.com/office/powerpoint/2010/main" val="177351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ECC795-E631-AB3D-BC87-E073F12D2273}"/>
              </a:ext>
            </a:extLst>
          </p:cNvPr>
          <p:cNvSpPr>
            <a:spLocks noGrp="1"/>
          </p:cNvSpPr>
          <p:nvPr>
            <p:ph type="title"/>
          </p:nvPr>
        </p:nvSpPr>
        <p:spPr>
          <a:xfrm>
            <a:off x="576750" y="207264"/>
            <a:ext cx="8596668" cy="1320800"/>
          </a:xfrm>
        </p:spPr>
        <p:txBody>
          <a:bodyPr>
            <a:normAutofit/>
          </a:bodyPr>
          <a:lstStyle/>
          <a:p>
            <a:r>
              <a:rPr lang="en-US" sz="4000" dirty="0"/>
              <a:t>Permit to employ a foreigner</a:t>
            </a:r>
            <a:br>
              <a:rPr lang="cs-CZ" dirty="0"/>
            </a:br>
            <a:r>
              <a:rPr lang="en-US" sz="1400" dirty="0"/>
              <a:t>Source: </a:t>
            </a:r>
            <a:r>
              <a:rPr lang="en-GB" sz="1400" dirty="0"/>
              <a:t>Labour</a:t>
            </a:r>
            <a:r>
              <a:rPr lang="en-US" sz="1400" dirty="0"/>
              <a:t> Office of the Czech Republic</a:t>
            </a:r>
            <a:endParaRPr lang="cs-CZ" sz="1400" dirty="0"/>
          </a:p>
        </p:txBody>
      </p:sp>
      <p:sp>
        <p:nvSpPr>
          <p:cNvPr id="3" name="Zástupný obsah 2">
            <a:extLst>
              <a:ext uri="{FF2B5EF4-FFF2-40B4-BE49-F238E27FC236}">
                <a16:creationId xmlns:a16="http://schemas.microsoft.com/office/drawing/2014/main" id="{3387FDF7-EE4C-39E5-D7AC-96B99A378DA4}"/>
              </a:ext>
            </a:extLst>
          </p:cNvPr>
          <p:cNvSpPr>
            <a:spLocks noGrp="1"/>
          </p:cNvSpPr>
          <p:nvPr>
            <p:ph idx="1"/>
          </p:nvPr>
        </p:nvSpPr>
        <p:spPr>
          <a:xfrm>
            <a:off x="685800" y="1344168"/>
            <a:ext cx="10232136" cy="5166359"/>
          </a:xfrm>
        </p:spPr>
        <p:txBody>
          <a:bodyPr>
            <a:normAutofit/>
          </a:bodyPr>
          <a:lstStyle/>
          <a:p>
            <a:pPr marL="0" indent="0">
              <a:buNone/>
            </a:pPr>
            <a:r>
              <a:rPr lang="en-GB" sz="2200" dirty="0">
                <a:solidFill>
                  <a:srgbClr val="393939"/>
                </a:solidFill>
                <a:latin typeface="pt_sans"/>
              </a:rPr>
              <a:t>The precondition for issuing a work permit is: </a:t>
            </a:r>
          </a:p>
          <a:p>
            <a:r>
              <a:rPr lang="en-GB" sz="2200" b="1" dirty="0">
                <a:solidFill>
                  <a:srgbClr val="393939"/>
                </a:solidFill>
                <a:latin typeface="pt_sans"/>
              </a:rPr>
              <a:t>notification of a job vacancy by the employer, </a:t>
            </a:r>
          </a:p>
          <a:p>
            <a:r>
              <a:rPr lang="en-GB" sz="2200" b="1" dirty="0">
                <a:solidFill>
                  <a:srgbClr val="393939"/>
                </a:solidFill>
                <a:latin typeface="pt_sans"/>
              </a:rPr>
              <a:t>submitting an application for a foreigner's employment permit </a:t>
            </a:r>
          </a:p>
          <a:p>
            <a:r>
              <a:rPr lang="en-GB" sz="2200" b="1" dirty="0">
                <a:solidFill>
                  <a:srgbClr val="393939"/>
                </a:solidFill>
                <a:latin typeface="pt_sans"/>
              </a:rPr>
              <a:t>work based on an employment contract or employment agreement.</a:t>
            </a:r>
          </a:p>
          <a:p>
            <a:pPr marL="0" indent="0">
              <a:buNone/>
            </a:pPr>
            <a:br>
              <a:rPr lang="en-GB" sz="2200" dirty="0"/>
            </a:br>
            <a:r>
              <a:rPr lang="en-GB" sz="2200" dirty="0">
                <a:solidFill>
                  <a:srgbClr val="393939"/>
                </a:solidFill>
                <a:latin typeface="pt_sans"/>
              </a:rPr>
              <a:t>The Labour Office will assess the situation on the labour market if it is a vacant job that cannot be filled otherwise due to the required qualifications or a temporary shortage of free labour. In some cases, the labour market situation is not assessed.</a:t>
            </a:r>
            <a:br>
              <a:rPr lang="en-GB" sz="2200" dirty="0">
                <a:solidFill>
                  <a:srgbClr val="393939"/>
                </a:solidFill>
                <a:latin typeface="pt_sans"/>
              </a:rPr>
            </a:br>
            <a:r>
              <a:rPr lang="en-GB" sz="2200" dirty="0">
                <a:solidFill>
                  <a:srgbClr val="393939"/>
                </a:solidFill>
                <a:latin typeface="pt_sans"/>
              </a:rPr>
              <a:t>The work permit is issued for a maximum of 2 years and can be repeatedly extended. The longest is always about 2 years. </a:t>
            </a:r>
          </a:p>
          <a:p>
            <a:pPr marL="0" indent="0">
              <a:buNone/>
            </a:pPr>
            <a:r>
              <a:rPr lang="en-GB" sz="2200" dirty="0">
                <a:solidFill>
                  <a:srgbClr val="393939"/>
                </a:solidFill>
                <a:latin typeface="pt_sans"/>
              </a:rPr>
              <a:t>Permits are issued by the regional branches of the Office of the Czech Republic at the place of the foreigner's work.</a:t>
            </a:r>
          </a:p>
          <a:p>
            <a:pPr marL="0" indent="0">
              <a:buNone/>
            </a:pPr>
            <a:endParaRPr lang="cs-CZ" sz="1100" dirty="0">
              <a:solidFill>
                <a:srgbClr val="393939"/>
              </a:solidFill>
              <a:latin typeface="pt_sans"/>
            </a:endParaRPr>
          </a:p>
          <a:p>
            <a:pPr marL="0" indent="0">
              <a:buNone/>
            </a:pPr>
            <a:endParaRPr lang="cs-CZ" dirty="0"/>
          </a:p>
        </p:txBody>
      </p:sp>
    </p:spTree>
    <p:extLst>
      <p:ext uri="{BB962C8B-B14F-4D97-AF65-F5344CB8AC3E}">
        <p14:creationId xmlns:p14="http://schemas.microsoft.com/office/powerpoint/2010/main" val="360060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6B5AF8-6768-A8CB-AD3E-BFC05190F72C}"/>
              </a:ext>
            </a:extLst>
          </p:cNvPr>
          <p:cNvSpPr>
            <a:spLocks noGrp="1"/>
          </p:cNvSpPr>
          <p:nvPr>
            <p:ph type="title"/>
          </p:nvPr>
        </p:nvSpPr>
        <p:spPr>
          <a:xfrm>
            <a:off x="677334" y="269944"/>
            <a:ext cx="8596668" cy="1320800"/>
          </a:xfrm>
        </p:spPr>
        <p:txBody>
          <a:bodyPr>
            <a:normAutofit/>
          </a:bodyPr>
          <a:lstStyle/>
          <a:p>
            <a:r>
              <a:rPr lang="en-GB" sz="4000" dirty="0"/>
              <a:t>Employee's card</a:t>
            </a:r>
            <a:br>
              <a:rPr lang="cs-CZ" sz="4000" dirty="0"/>
            </a:br>
            <a:r>
              <a:rPr lang="en-US" sz="1400" dirty="0"/>
              <a:t>Source: </a:t>
            </a:r>
            <a:r>
              <a:rPr lang="en-GB" sz="1400" dirty="0"/>
              <a:t>Labour </a:t>
            </a:r>
            <a:r>
              <a:rPr lang="en-US" sz="1400" dirty="0"/>
              <a:t>Office of the Czech Republic</a:t>
            </a:r>
            <a:endParaRPr lang="cs-CZ" sz="1400" dirty="0"/>
          </a:p>
        </p:txBody>
      </p:sp>
      <p:sp>
        <p:nvSpPr>
          <p:cNvPr id="3" name="Zástupný obsah 2">
            <a:extLst>
              <a:ext uri="{FF2B5EF4-FFF2-40B4-BE49-F238E27FC236}">
                <a16:creationId xmlns:a16="http://schemas.microsoft.com/office/drawing/2014/main" id="{D1492A59-D657-5FEC-B02B-FFC75150840F}"/>
              </a:ext>
            </a:extLst>
          </p:cNvPr>
          <p:cNvSpPr>
            <a:spLocks noGrp="1"/>
          </p:cNvSpPr>
          <p:nvPr>
            <p:ph idx="1"/>
          </p:nvPr>
        </p:nvSpPr>
        <p:spPr>
          <a:xfrm>
            <a:off x="677334" y="1289304"/>
            <a:ext cx="10716090" cy="4965191"/>
          </a:xfrm>
        </p:spPr>
        <p:txBody>
          <a:bodyPr>
            <a:normAutofit fontScale="92500" lnSpcReduction="20000"/>
          </a:bodyPr>
          <a:lstStyle/>
          <a:p>
            <a:pPr marL="0" indent="0">
              <a:buNone/>
            </a:pPr>
            <a:r>
              <a:rPr lang="en-US" sz="2400" dirty="0">
                <a:solidFill>
                  <a:srgbClr val="393939"/>
                </a:solidFill>
                <a:latin typeface="pt_sans"/>
              </a:rPr>
              <a:t>We distinguish between two types of employee cards: </a:t>
            </a:r>
            <a:endParaRPr lang="cs-CZ" sz="2400" dirty="0">
              <a:solidFill>
                <a:srgbClr val="393939"/>
              </a:solidFill>
              <a:latin typeface="pt_sans"/>
            </a:endParaRPr>
          </a:p>
          <a:p>
            <a:r>
              <a:rPr lang="en-US" sz="2400" b="1" dirty="0">
                <a:solidFill>
                  <a:srgbClr val="393939"/>
                </a:solidFill>
                <a:latin typeface="pt_sans"/>
              </a:rPr>
              <a:t>Dual</a:t>
            </a:r>
            <a:r>
              <a:rPr lang="en-US" sz="2400" dirty="0">
                <a:solidFill>
                  <a:srgbClr val="393939"/>
                </a:solidFill>
                <a:latin typeface="pt_sans"/>
              </a:rPr>
              <a:t> - serves for a </a:t>
            </a:r>
            <a:r>
              <a:rPr lang="en-US" sz="2400" b="1" dirty="0">
                <a:solidFill>
                  <a:srgbClr val="393939"/>
                </a:solidFill>
                <a:latin typeface="pt_sans"/>
              </a:rPr>
              <a:t>residence and employment permit </a:t>
            </a:r>
            <a:r>
              <a:rPr lang="en-US" sz="2400" dirty="0">
                <a:solidFill>
                  <a:srgbClr val="393939"/>
                </a:solidFill>
                <a:latin typeface="pt_sans"/>
              </a:rPr>
              <a:t>in the Czech Republic for a period longer than 3 months. The card is not issued in the case of work performed on the basis of a contract for the performance of work. </a:t>
            </a:r>
            <a:endParaRPr lang="cs-CZ" sz="2400" dirty="0">
              <a:solidFill>
                <a:srgbClr val="393939"/>
              </a:solidFill>
              <a:latin typeface="pt_sans"/>
            </a:endParaRPr>
          </a:p>
          <a:p>
            <a:r>
              <a:rPr lang="en-US" sz="2400" b="1" dirty="0">
                <a:solidFill>
                  <a:srgbClr val="393939"/>
                </a:solidFill>
                <a:latin typeface="pt_sans"/>
              </a:rPr>
              <a:t>Non-dual</a:t>
            </a:r>
            <a:r>
              <a:rPr lang="en-US" sz="2400" dirty="0">
                <a:solidFill>
                  <a:srgbClr val="393939"/>
                </a:solidFill>
                <a:latin typeface="pt_sans"/>
              </a:rPr>
              <a:t> - serves only for a </a:t>
            </a:r>
            <a:r>
              <a:rPr lang="en-US" sz="2400" b="1" dirty="0">
                <a:solidFill>
                  <a:srgbClr val="393939"/>
                </a:solidFill>
                <a:latin typeface="pt_sans"/>
              </a:rPr>
              <a:t>permit for a long-term stay </a:t>
            </a:r>
            <a:r>
              <a:rPr lang="en-US" sz="2400" dirty="0">
                <a:solidFill>
                  <a:srgbClr val="393939"/>
                </a:solidFill>
                <a:latin typeface="pt_sans"/>
              </a:rPr>
              <a:t>in the territory of the Czech Republic.</a:t>
            </a:r>
          </a:p>
          <a:p>
            <a:pPr marL="0" indent="0">
              <a:buNone/>
            </a:pPr>
            <a:br>
              <a:rPr lang="en-US" dirty="0"/>
            </a:br>
            <a:r>
              <a:rPr lang="en-US" sz="2400" dirty="0">
                <a:solidFill>
                  <a:srgbClr val="393939"/>
                </a:solidFill>
                <a:latin typeface="pt_sans"/>
              </a:rPr>
              <a:t>An application for the issuance of an employee card is submitted by a foreigner at the locally competent embassy of the Czech Republic in the state of which the applicant is a citizen. If he already resides in the Czech Republic on the basis of a visa for a stay of more than 90 days, or on the basis of a long-term residence permit, it is possible to submit an application in the Czech Republic at the workplace of the Ministry of the Interior of the Czech Republic. </a:t>
            </a:r>
            <a:endParaRPr lang="cs-CZ" sz="2400" dirty="0">
              <a:solidFill>
                <a:srgbClr val="393939"/>
              </a:solidFill>
              <a:latin typeface="pt_sans"/>
            </a:endParaRPr>
          </a:p>
          <a:p>
            <a:pPr marL="0" indent="0">
              <a:buNone/>
            </a:pPr>
            <a:r>
              <a:rPr lang="en-US" sz="2400" dirty="0">
                <a:solidFill>
                  <a:srgbClr val="393939"/>
                </a:solidFill>
                <a:latin typeface="pt_sans"/>
              </a:rPr>
              <a:t>It is issued for the period of validity of the employment contract, agreement on employment - a maximum of 2 years, a minimum of 3 months. </a:t>
            </a:r>
            <a:endParaRPr lang="cs-CZ" sz="2400" dirty="0">
              <a:solidFill>
                <a:srgbClr val="393939"/>
              </a:solidFill>
              <a:latin typeface="pt_sans"/>
            </a:endParaRPr>
          </a:p>
          <a:p>
            <a:pPr marL="0" indent="0">
              <a:buNone/>
            </a:pPr>
            <a:r>
              <a:rPr lang="en-US" sz="2400" dirty="0">
                <a:solidFill>
                  <a:srgbClr val="393939"/>
                </a:solidFill>
                <a:latin typeface="pt_sans"/>
              </a:rPr>
              <a:t>The card is issued by the Ministry of the Interior of the Czech Republic.</a:t>
            </a:r>
            <a:endParaRPr lang="cs-CZ" sz="2400" dirty="0">
              <a:solidFill>
                <a:srgbClr val="393939"/>
              </a:solidFill>
              <a:latin typeface="pt_sans"/>
            </a:endParaRPr>
          </a:p>
          <a:p>
            <a:pPr marL="0" indent="0">
              <a:buNone/>
            </a:pPr>
            <a:endParaRPr lang="cs-CZ" sz="1200" dirty="0">
              <a:solidFill>
                <a:srgbClr val="393939"/>
              </a:solidFill>
              <a:latin typeface="pt_sans"/>
            </a:endParaRPr>
          </a:p>
          <a:p>
            <a:pPr algn="l"/>
            <a:endParaRPr lang="cs-CZ" b="0" i="0" dirty="0">
              <a:solidFill>
                <a:srgbClr val="393939"/>
              </a:solidFill>
              <a:effectLst/>
              <a:latin typeface="pt_sans"/>
            </a:endParaRPr>
          </a:p>
          <a:p>
            <a:endParaRPr lang="cs-CZ" dirty="0"/>
          </a:p>
        </p:txBody>
      </p:sp>
    </p:spTree>
    <p:extLst>
      <p:ext uri="{BB962C8B-B14F-4D97-AF65-F5344CB8AC3E}">
        <p14:creationId xmlns:p14="http://schemas.microsoft.com/office/powerpoint/2010/main" val="161518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3B9E67-31FE-FA75-D74D-3C6C1C75760D}"/>
              </a:ext>
            </a:extLst>
          </p:cNvPr>
          <p:cNvSpPr>
            <a:spLocks noGrp="1"/>
          </p:cNvSpPr>
          <p:nvPr>
            <p:ph type="title"/>
          </p:nvPr>
        </p:nvSpPr>
        <p:spPr/>
        <p:txBody>
          <a:bodyPr/>
          <a:lstStyle/>
          <a:p>
            <a:r>
              <a:rPr lang="en-GB" sz="4000" dirty="0"/>
              <a:t>Blue Card</a:t>
            </a:r>
            <a:br>
              <a:rPr lang="en-GB" sz="4000" dirty="0"/>
            </a:br>
            <a:r>
              <a:rPr lang="en-GB" sz="1400" dirty="0"/>
              <a:t>Source: Labour Office of the Czech Republic</a:t>
            </a:r>
          </a:p>
        </p:txBody>
      </p:sp>
      <p:sp>
        <p:nvSpPr>
          <p:cNvPr id="3" name="Zástupný obsah 2">
            <a:extLst>
              <a:ext uri="{FF2B5EF4-FFF2-40B4-BE49-F238E27FC236}">
                <a16:creationId xmlns:a16="http://schemas.microsoft.com/office/drawing/2014/main" id="{50CB1CE1-6C04-B9B3-F812-A31B949F865E}"/>
              </a:ext>
            </a:extLst>
          </p:cNvPr>
          <p:cNvSpPr>
            <a:spLocks noGrp="1"/>
          </p:cNvSpPr>
          <p:nvPr>
            <p:ph idx="1"/>
          </p:nvPr>
        </p:nvSpPr>
        <p:spPr>
          <a:xfrm>
            <a:off x="677334" y="1591057"/>
            <a:ext cx="10359474" cy="4450306"/>
          </a:xfrm>
        </p:spPr>
        <p:txBody>
          <a:bodyPr>
            <a:normAutofit/>
          </a:bodyPr>
          <a:lstStyle/>
          <a:p>
            <a:pPr marL="0" indent="0">
              <a:buNone/>
            </a:pPr>
            <a:r>
              <a:rPr lang="en-GB" sz="2200" dirty="0">
                <a:solidFill>
                  <a:srgbClr val="393939"/>
                </a:solidFill>
                <a:latin typeface="pt_sans"/>
              </a:rPr>
              <a:t>The Blue Card is a work permit and at the same time a permit for a foreigner to stay in the Czech Republic for employment requiring high qualifications.</a:t>
            </a:r>
          </a:p>
          <a:p>
            <a:pPr marL="0" indent="0">
              <a:buNone/>
            </a:pPr>
            <a:br>
              <a:rPr lang="en-GB" sz="2200" dirty="0"/>
            </a:br>
            <a:r>
              <a:rPr lang="en-GB" sz="2200" dirty="0">
                <a:solidFill>
                  <a:srgbClr val="393939"/>
                </a:solidFill>
                <a:latin typeface="pt_sans"/>
              </a:rPr>
              <a:t>It is intended for foreigners with a higher professional or university education and an agreed gross monthly or annual salary, the amount of which corresponds to at least 1.5 times the average gross annual salary in the Czech Republic announced by the Ministry of Labour and Social Affairs of the Czech Republic. </a:t>
            </a:r>
          </a:p>
          <a:p>
            <a:pPr marL="0" indent="0">
              <a:buNone/>
            </a:pPr>
            <a:endParaRPr lang="en-GB" sz="2200" dirty="0">
              <a:solidFill>
                <a:srgbClr val="393939"/>
              </a:solidFill>
              <a:latin typeface="pt_sans"/>
            </a:endParaRPr>
          </a:p>
          <a:p>
            <a:pPr marL="0" indent="0">
              <a:buNone/>
            </a:pPr>
            <a:r>
              <a:rPr lang="en-GB" sz="2200" dirty="0">
                <a:solidFill>
                  <a:srgbClr val="393939"/>
                </a:solidFill>
                <a:latin typeface="pt_sans"/>
              </a:rPr>
              <a:t>The card is issued by the Ministry of the Interior of the Czech Republic for announced vacancies.</a:t>
            </a:r>
          </a:p>
          <a:p>
            <a:pPr marL="0" indent="0">
              <a:lnSpc>
                <a:spcPct val="80000"/>
              </a:lnSpc>
              <a:buNone/>
            </a:pPr>
            <a:endParaRPr lang="cs-CZ" sz="1000" dirty="0">
              <a:solidFill>
                <a:srgbClr val="393939"/>
              </a:solidFill>
              <a:latin typeface="pt_sans"/>
            </a:endParaRPr>
          </a:p>
          <a:p>
            <a:pPr marL="0" indent="0">
              <a:buNone/>
            </a:pPr>
            <a:endParaRPr lang="cs-CZ" dirty="0"/>
          </a:p>
        </p:txBody>
      </p:sp>
    </p:spTree>
    <p:extLst>
      <p:ext uri="{BB962C8B-B14F-4D97-AF65-F5344CB8AC3E}">
        <p14:creationId xmlns:p14="http://schemas.microsoft.com/office/powerpoint/2010/main" val="39710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691D2F-E118-6120-1025-5FE255541654}"/>
              </a:ext>
            </a:extLst>
          </p:cNvPr>
          <p:cNvSpPr>
            <a:spLocks noGrp="1"/>
          </p:cNvSpPr>
          <p:nvPr>
            <p:ph type="title"/>
          </p:nvPr>
        </p:nvSpPr>
        <p:spPr>
          <a:xfrm>
            <a:off x="366438" y="390144"/>
            <a:ext cx="10085154" cy="1320800"/>
          </a:xfrm>
        </p:spPr>
        <p:txBody>
          <a:bodyPr>
            <a:normAutofit fontScale="90000"/>
          </a:bodyPr>
          <a:lstStyle/>
          <a:p>
            <a:r>
              <a:rPr lang="en-US" sz="4400" dirty="0"/>
              <a:t>Card of an in-house transferred employee</a:t>
            </a:r>
            <a:br>
              <a:rPr lang="cs-CZ" dirty="0"/>
            </a:br>
            <a:r>
              <a:rPr lang="en-US" sz="1600" dirty="0"/>
              <a:t>Source: </a:t>
            </a:r>
            <a:r>
              <a:rPr lang="en-GB" sz="1600" dirty="0"/>
              <a:t>Labour</a:t>
            </a:r>
            <a:r>
              <a:rPr lang="en-US" sz="1600" dirty="0"/>
              <a:t> Office of the Czech Republic</a:t>
            </a:r>
            <a:endParaRPr lang="cs-CZ" sz="1600" dirty="0"/>
          </a:p>
        </p:txBody>
      </p:sp>
      <p:sp>
        <p:nvSpPr>
          <p:cNvPr id="3" name="Zástupný obsah 2">
            <a:extLst>
              <a:ext uri="{FF2B5EF4-FFF2-40B4-BE49-F238E27FC236}">
                <a16:creationId xmlns:a16="http://schemas.microsoft.com/office/drawing/2014/main" id="{0B84AC60-D410-E4AE-9F18-4654D5463567}"/>
              </a:ext>
            </a:extLst>
          </p:cNvPr>
          <p:cNvSpPr>
            <a:spLocks noGrp="1"/>
          </p:cNvSpPr>
          <p:nvPr>
            <p:ph idx="1"/>
          </p:nvPr>
        </p:nvSpPr>
        <p:spPr>
          <a:xfrm>
            <a:off x="484238" y="2359281"/>
            <a:ext cx="10625721" cy="4351338"/>
          </a:xfrm>
        </p:spPr>
        <p:txBody>
          <a:bodyPr>
            <a:normAutofit/>
          </a:bodyPr>
          <a:lstStyle/>
          <a:p>
            <a:pPr marL="0" indent="0">
              <a:buNone/>
            </a:pPr>
            <a:r>
              <a:rPr lang="en-US" sz="2200" dirty="0">
                <a:solidFill>
                  <a:srgbClr val="393939"/>
                </a:solidFill>
                <a:latin typeface="pt_sans"/>
              </a:rPr>
              <a:t>It entitles a foreigner to stay in the territory of the Czech Republic for longer than 90 days and at the same time to work as a manager, specialist or employed intern on the basis of an intra-company transfer. </a:t>
            </a:r>
            <a:endParaRPr lang="cs-CZ" sz="2200" dirty="0">
              <a:solidFill>
                <a:srgbClr val="393939"/>
              </a:solidFill>
              <a:latin typeface="pt_sans"/>
            </a:endParaRPr>
          </a:p>
          <a:p>
            <a:pPr marL="0" indent="0">
              <a:buNone/>
            </a:pPr>
            <a:endParaRPr lang="cs-CZ" sz="2200" dirty="0">
              <a:solidFill>
                <a:srgbClr val="393939"/>
              </a:solidFill>
              <a:latin typeface="pt_sans"/>
            </a:endParaRPr>
          </a:p>
          <a:p>
            <a:pPr marL="0" indent="0">
              <a:buNone/>
            </a:pPr>
            <a:r>
              <a:rPr lang="en-US" sz="2200" dirty="0">
                <a:solidFill>
                  <a:srgbClr val="393939"/>
                </a:solidFill>
                <a:latin typeface="pt_sans"/>
              </a:rPr>
              <a:t>The maximum period of transfer of persons within the company is 3 years for managers and specialists, 1 year for employed interns. </a:t>
            </a:r>
            <a:endParaRPr lang="cs-CZ" sz="2200" dirty="0">
              <a:solidFill>
                <a:srgbClr val="393939"/>
              </a:solidFill>
              <a:latin typeface="pt_sans"/>
            </a:endParaRPr>
          </a:p>
          <a:p>
            <a:pPr marL="0" indent="0">
              <a:buNone/>
            </a:pPr>
            <a:endParaRPr lang="cs-CZ" sz="2200" dirty="0">
              <a:solidFill>
                <a:srgbClr val="393939"/>
              </a:solidFill>
              <a:latin typeface="pt_sans"/>
            </a:endParaRPr>
          </a:p>
          <a:p>
            <a:pPr marL="0" indent="0">
              <a:buNone/>
            </a:pPr>
            <a:r>
              <a:rPr lang="en-US" sz="2200" dirty="0">
                <a:solidFill>
                  <a:srgbClr val="393939"/>
                </a:solidFill>
                <a:latin typeface="pt_sans"/>
              </a:rPr>
              <a:t>The card is issued by the Ministry of the Interior of the Czech Republic.</a:t>
            </a:r>
            <a:endParaRPr lang="cs-CZ" sz="2200" dirty="0">
              <a:solidFill>
                <a:srgbClr val="393939"/>
              </a:solidFill>
              <a:latin typeface="pt_sans"/>
            </a:endParaRPr>
          </a:p>
          <a:p>
            <a:pPr marL="0" indent="0">
              <a:buNone/>
            </a:pPr>
            <a:endParaRPr lang="cs-CZ" dirty="0">
              <a:solidFill>
                <a:srgbClr val="393939"/>
              </a:solidFill>
              <a:latin typeface="pt_sans"/>
            </a:endParaRPr>
          </a:p>
          <a:p>
            <a:pPr marL="0" indent="0">
              <a:lnSpc>
                <a:spcPct val="80000"/>
              </a:lnSpc>
              <a:buNone/>
            </a:pPr>
            <a:endParaRPr lang="cs-CZ" sz="1000" dirty="0">
              <a:solidFill>
                <a:srgbClr val="393939"/>
              </a:solidFill>
              <a:latin typeface="pt_sans"/>
            </a:endParaRPr>
          </a:p>
          <a:p>
            <a:pPr marL="0" indent="0">
              <a:buNone/>
            </a:pPr>
            <a:endParaRPr lang="cs-CZ" dirty="0"/>
          </a:p>
        </p:txBody>
      </p:sp>
    </p:spTree>
    <p:extLst>
      <p:ext uri="{BB962C8B-B14F-4D97-AF65-F5344CB8AC3E}">
        <p14:creationId xmlns:p14="http://schemas.microsoft.com/office/powerpoint/2010/main" val="30724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58F80D-5BD6-EC9A-A06F-D020C1E981DB}"/>
              </a:ext>
            </a:extLst>
          </p:cNvPr>
          <p:cNvSpPr>
            <a:spLocks noGrp="1"/>
          </p:cNvSpPr>
          <p:nvPr>
            <p:ph type="title"/>
          </p:nvPr>
        </p:nvSpPr>
        <p:spPr/>
        <p:txBody>
          <a:bodyPr>
            <a:normAutofit/>
          </a:bodyPr>
          <a:lstStyle/>
          <a:p>
            <a:r>
              <a:rPr lang="en-GB" sz="4000" dirty="0"/>
              <a:t>Economic migration programs</a:t>
            </a:r>
            <a:br>
              <a:rPr lang="cs-CZ" sz="4000" dirty="0"/>
            </a:br>
            <a:r>
              <a:rPr lang="en-US" sz="1400" dirty="0"/>
              <a:t>Source: </a:t>
            </a:r>
            <a:r>
              <a:rPr lang="en-GB" sz="1400" dirty="0"/>
              <a:t>Labour</a:t>
            </a:r>
            <a:r>
              <a:rPr lang="en-US" sz="1400" dirty="0"/>
              <a:t> Office of the Czech Republic</a:t>
            </a:r>
            <a:endParaRPr lang="cs-CZ" sz="1400" dirty="0"/>
          </a:p>
        </p:txBody>
      </p:sp>
      <p:sp>
        <p:nvSpPr>
          <p:cNvPr id="3" name="Zástupný obsah 2">
            <a:extLst>
              <a:ext uri="{FF2B5EF4-FFF2-40B4-BE49-F238E27FC236}">
                <a16:creationId xmlns:a16="http://schemas.microsoft.com/office/drawing/2014/main" id="{17BAEAD3-45C2-4863-3665-E370234314C8}"/>
              </a:ext>
            </a:extLst>
          </p:cNvPr>
          <p:cNvSpPr>
            <a:spLocks noGrp="1"/>
          </p:cNvSpPr>
          <p:nvPr>
            <p:ph idx="1"/>
          </p:nvPr>
        </p:nvSpPr>
        <p:spPr>
          <a:xfrm>
            <a:off x="677334" y="1694245"/>
            <a:ext cx="8596668" cy="3880773"/>
          </a:xfrm>
        </p:spPr>
        <p:txBody>
          <a:bodyPr>
            <a:normAutofit lnSpcReduction="10000"/>
          </a:bodyPr>
          <a:lstStyle/>
          <a:p>
            <a:pPr marL="0" indent="0">
              <a:buNone/>
            </a:pPr>
            <a:r>
              <a:rPr lang="en-US" sz="2400" dirty="0">
                <a:solidFill>
                  <a:srgbClr val="393939"/>
                </a:solidFill>
                <a:latin typeface="pt_sans"/>
              </a:rPr>
              <a:t>The programs provide support to direct employers who need to bring foreign workers to the Czech Republic, and these include, for example:</a:t>
            </a:r>
            <a:br>
              <a:rPr lang="cs-CZ" sz="2400" dirty="0"/>
            </a:br>
            <a:endParaRPr lang="cs-CZ" sz="2400" dirty="0"/>
          </a:p>
          <a:p>
            <a:r>
              <a:rPr lang="en-US" sz="2400" dirty="0">
                <a:solidFill>
                  <a:srgbClr val="393939"/>
                </a:solidFill>
                <a:latin typeface="pt_sans"/>
              </a:rPr>
              <a:t>Highly qualified employee program, </a:t>
            </a:r>
            <a:endParaRPr lang="cs-CZ" sz="2400" dirty="0">
              <a:solidFill>
                <a:srgbClr val="393939"/>
              </a:solidFill>
              <a:latin typeface="pt_sans"/>
            </a:endParaRPr>
          </a:p>
          <a:p>
            <a:r>
              <a:rPr lang="en-US" sz="2400" dirty="0">
                <a:solidFill>
                  <a:srgbClr val="393939"/>
                </a:solidFill>
                <a:latin typeface="pt_sans"/>
              </a:rPr>
              <a:t>Qualified employee program, </a:t>
            </a:r>
            <a:endParaRPr lang="cs-CZ" sz="2400" dirty="0">
              <a:solidFill>
                <a:srgbClr val="393939"/>
              </a:solidFill>
              <a:latin typeface="pt_sans"/>
            </a:endParaRPr>
          </a:p>
          <a:p>
            <a:r>
              <a:rPr lang="en-US" sz="2400" dirty="0">
                <a:solidFill>
                  <a:srgbClr val="393939"/>
                </a:solidFill>
                <a:latin typeface="pt_sans"/>
              </a:rPr>
              <a:t>Extraordinary work visa program for nationals of Ukraine working in agriculture, food industry or forestry. Applications for inclusion in individual Programs are processed by the program guarantors.</a:t>
            </a:r>
            <a:endParaRPr lang="cs-CZ" sz="2400" dirty="0">
              <a:solidFill>
                <a:srgbClr val="393939"/>
              </a:solidFill>
              <a:latin typeface="pt_sans"/>
            </a:endParaRPr>
          </a:p>
          <a:p>
            <a:pPr marL="0" indent="0">
              <a:buNone/>
            </a:pPr>
            <a:endParaRPr lang="cs-CZ" sz="1000" dirty="0">
              <a:solidFill>
                <a:srgbClr val="393939"/>
              </a:solidFill>
              <a:latin typeface="pt_sans"/>
            </a:endParaRPr>
          </a:p>
          <a:p>
            <a:pPr marL="0" indent="0">
              <a:buNone/>
            </a:pPr>
            <a:endParaRPr lang="cs-CZ" dirty="0"/>
          </a:p>
        </p:txBody>
      </p:sp>
    </p:spTree>
    <p:extLst>
      <p:ext uri="{BB962C8B-B14F-4D97-AF65-F5344CB8AC3E}">
        <p14:creationId xmlns:p14="http://schemas.microsoft.com/office/powerpoint/2010/main" val="1424475065"/>
      </p:ext>
    </p:extLst>
  </p:cSld>
  <p:clrMapOvr>
    <a:masterClrMapping/>
  </p:clrMapOvr>
</p:sld>
</file>

<file path=ppt/theme/theme1.xml><?xml version="1.0" encoding="utf-8"?>
<a:theme xmlns:a="http://schemas.openxmlformats.org/drawingml/2006/main" name="Fazeta">
  <a:themeElements>
    <a:clrScheme name="Modrá, teplá">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251</TotalTime>
  <Words>2008</Words>
  <Application>Microsoft Office PowerPoint</Application>
  <PresentationFormat>Širokoúhlá obrazovka</PresentationFormat>
  <Paragraphs>105</Paragraphs>
  <Slides>24</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24</vt:i4>
      </vt:variant>
    </vt:vector>
  </HeadingPairs>
  <TitlesOfParts>
    <vt:vector size="31" baseType="lpstr">
      <vt:lpstr>Arial</vt:lpstr>
      <vt:lpstr>Calibri</vt:lpstr>
      <vt:lpstr>Georgia</vt:lpstr>
      <vt:lpstr>pt_sans</vt:lpstr>
      <vt:lpstr>Trebuchet MS</vt:lpstr>
      <vt:lpstr>Wingdings 3</vt:lpstr>
      <vt:lpstr>Fazeta</vt:lpstr>
      <vt:lpstr>Workers from Third Countries in Czech Industry</vt:lpstr>
      <vt:lpstr>Employment of foreigners in the Czech Republic – Legislation Source: Labour Office of the Czech Republic  </vt:lpstr>
      <vt:lpstr>Who has free access to the Czech labour market? Source: Labour Office of the Czech Republic  </vt:lpstr>
      <vt:lpstr>Who does not have free access to the Czech labour market? Source: Labour Office of the Czech Republic</vt:lpstr>
      <vt:lpstr>Permit to employ a foreigner Source: Labour Office of the Czech Republic</vt:lpstr>
      <vt:lpstr>Employee's card Source: Labour Office of the Czech Republic</vt:lpstr>
      <vt:lpstr>Blue Card Source: Labour Office of the Czech Republic</vt:lpstr>
      <vt:lpstr>Card of an in-house transferred employee Source: Labour Office of the Czech Republic</vt:lpstr>
      <vt:lpstr>Economic migration programs Source: Labour Office of the Czech Republic</vt:lpstr>
      <vt:lpstr>Citizens of the United Kingdom and Northern Ireland Source: Labour Office of the Czech Republic</vt:lpstr>
      <vt:lpstr>Trends – Development of the number of foreigners by type of residence Source: Czech Statistical Office</vt:lpstr>
      <vt:lpstr>Trends – Employment of foreigners by status in employment Source: Czech Statistical Office</vt:lpstr>
      <vt:lpstr>Numbers of foreigners Source: Directorate of Foreign Police Service</vt:lpstr>
      <vt:lpstr>Number of foreigners – EU 27 Source: Directorate of Foreign Police Service</vt:lpstr>
      <vt:lpstr>Number of foreigners – Other countries Source: Directorate of Foreign Police Service</vt:lpstr>
      <vt:lpstr>Use of foreign labor in the Czech Republic Source: Trexima</vt:lpstr>
      <vt:lpstr>Reasons for employing foreigners Source: Trexima</vt:lpstr>
      <vt:lpstr>Illegal migration Source: Czech Statistical Office</vt:lpstr>
      <vt:lpstr>Share of foreigners in he population – selected European countries Source: Eurostat</vt:lpstr>
      <vt:lpstr>Update from 18/10/23 – The government wants to attract another 20,000 workers from abroad Source: www.seznam.cz</vt:lpstr>
      <vt:lpstr>Organising Source: OS KOVO</vt:lpstr>
      <vt:lpstr>Employment of foreigners - requirements of ČMKOS Source: ČMKOS</vt:lpstr>
      <vt:lpstr>Organising</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Pracovníci ze třetích zemí v průmyslu ČR</dc:title>
  <dc:creator>Sakařová Dana</dc:creator>
  <cp:lastModifiedBy>Sakařová Dana</cp:lastModifiedBy>
  <cp:revision>22</cp:revision>
  <dcterms:created xsi:type="dcterms:W3CDTF">2023-10-18T10:20:43Z</dcterms:created>
  <dcterms:modified xsi:type="dcterms:W3CDTF">2023-11-01T09:41:47Z</dcterms:modified>
</cp:coreProperties>
</file>