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735763" cy="9866313"/>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Uredite slog podnaslova matrice</a:t>
            </a:r>
          </a:p>
        </p:txBody>
      </p:sp>
      <p:sp>
        <p:nvSpPr>
          <p:cNvPr id="4" name="Označba mesta datuma 3"/>
          <p:cNvSpPr>
            <a:spLocks noGrp="1"/>
          </p:cNvSpPr>
          <p:nvPr>
            <p:ph type="dt" sz="half" idx="10"/>
          </p:nvPr>
        </p:nvSpPr>
        <p:spPr/>
        <p:txBody>
          <a:bodyPr/>
          <a:lstStyle/>
          <a:p>
            <a:fld id="{72B413B1-55B8-4259-BCA5-EF1AF0248438}" type="datetimeFigureOut">
              <a:rPr lang="sl-SI" smtClean="0"/>
              <a:t>9. 08. 2019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28405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2B413B1-55B8-4259-BCA5-EF1AF0248438}" type="datetimeFigureOut">
              <a:rPr lang="sl-SI" smtClean="0"/>
              <a:t>9. 08. 2019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250597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2B413B1-55B8-4259-BCA5-EF1AF0248438}" type="datetimeFigureOut">
              <a:rPr lang="sl-SI" smtClean="0"/>
              <a:t>9. 08. 2019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730842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2B413B1-55B8-4259-BCA5-EF1AF0248438}" type="datetimeFigureOut">
              <a:rPr lang="sl-SI" smtClean="0"/>
              <a:t>9. 08. 2019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138640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72B413B1-55B8-4259-BCA5-EF1AF0248438}" type="datetimeFigureOut">
              <a:rPr lang="sl-SI" smtClean="0"/>
              <a:t>9. 08. 2019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76131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72B413B1-55B8-4259-BCA5-EF1AF0248438}" type="datetimeFigureOut">
              <a:rPr lang="sl-SI" smtClean="0"/>
              <a:t>9. 08. 2019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152747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72B413B1-55B8-4259-BCA5-EF1AF0248438}" type="datetimeFigureOut">
              <a:rPr lang="sl-SI" smtClean="0"/>
              <a:t>9. 08. 2019</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189686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72B413B1-55B8-4259-BCA5-EF1AF0248438}" type="datetimeFigureOut">
              <a:rPr lang="sl-SI" smtClean="0"/>
              <a:t>9. 08. 2019</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2240629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2B413B1-55B8-4259-BCA5-EF1AF0248438}" type="datetimeFigureOut">
              <a:rPr lang="sl-SI" smtClean="0"/>
              <a:t>9. 08. 2019</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109315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2B413B1-55B8-4259-BCA5-EF1AF0248438}" type="datetimeFigureOut">
              <a:rPr lang="sl-SI" smtClean="0"/>
              <a:t>9. 08. 2019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89902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2B413B1-55B8-4259-BCA5-EF1AF0248438}" type="datetimeFigureOut">
              <a:rPr lang="sl-SI" smtClean="0"/>
              <a:t>9. 08. 2019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7D8D5A9-356E-445F-B161-0A00480367AC}" type="slidenum">
              <a:rPr lang="sl-SI" smtClean="0"/>
              <a:t>‹#›</a:t>
            </a:fld>
            <a:endParaRPr lang="sl-SI"/>
          </a:p>
        </p:txBody>
      </p:sp>
    </p:spTree>
    <p:extLst>
      <p:ext uri="{BB962C8B-B14F-4D97-AF65-F5344CB8AC3E}">
        <p14:creationId xmlns:p14="http://schemas.microsoft.com/office/powerpoint/2010/main" val="237355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413B1-55B8-4259-BCA5-EF1AF0248438}" type="datetimeFigureOut">
              <a:rPr lang="sl-SI" smtClean="0"/>
              <a:t>9. 08. 2019</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8D5A9-356E-445F-B161-0A00480367AC}" type="slidenum">
              <a:rPr lang="sl-SI" smtClean="0"/>
              <a:t>‹#›</a:t>
            </a:fld>
            <a:endParaRPr lang="sl-SI"/>
          </a:p>
        </p:txBody>
      </p:sp>
    </p:spTree>
    <p:extLst>
      <p:ext uri="{BB962C8B-B14F-4D97-AF65-F5344CB8AC3E}">
        <p14:creationId xmlns:p14="http://schemas.microsoft.com/office/powerpoint/2010/main" val="3370060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pPr algn="l"/>
            <a:r>
              <a:rPr lang="sl-SI" sz="2000" b="1" dirty="0">
                <a:latin typeface="Times New Roman" panose="02020603050405020304" pitchFamily="18" charset="0"/>
                <a:cs typeface="Times New Roman" panose="02020603050405020304" pitchFamily="18" charset="0"/>
              </a:rPr>
              <a:t>Izobraževalni seminar za sindikalne zaupnike </a:t>
            </a:r>
            <a:r>
              <a:rPr lang="sl-SI" sz="2000" b="1" dirty="0" err="1">
                <a:latin typeface="Times New Roman" panose="02020603050405020304" pitchFamily="18" charset="0"/>
                <a:cs typeface="Times New Roman" panose="02020603050405020304" pitchFamily="18" charset="0"/>
              </a:rPr>
              <a:t>ReO</a:t>
            </a:r>
            <a:r>
              <a:rPr lang="sl-SI" sz="2000" b="1" dirty="0">
                <a:latin typeface="Times New Roman" panose="02020603050405020304" pitchFamily="18" charset="0"/>
                <a:cs typeface="Times New Roman" panose="02020603050405020304" pitchFamily="18" charset="0"/>
              </a:rPr>
              <a:t> SKEI Ptuj</a:t>
            </a:r>
            <a:br>
              <a:rPr lang="sl-SI" sz="2000" b="1" dirty="0">
                <a:latin typeface="Times New Roman" panose="02020603050405020304" pitchFamily="18" charset="0"/>
                <a:cs typeface="Times New Roman" panose="02020603050405020304" pitchFamily="18" charset="0"/>
              </a:rPr>
            </a:br>
            <a:r>
              <a:rPr lang="sl-SI" sz="2000" b="1" dirty="0">
                <a:latin typeface="Times New Roman" panose="02020603050405020304" pitchFamily="18" charset="0"/>
                <a:cs typeface="Times New Roman" panose="02020603050405020304" pitchFamily="18" charset="0"/>
              </a:rPr>
              <a:t>Biograd na </a:t>
            </a:r>
            <a:r>
              <a:rPr lang="sl-SI" sz="2000" b="1" dirty="0" err="1">
                <a:latin typeface="Times New Roman" panose="02020603050405020304" pitchFamily="18" charset="0"/>
                <a:cs typeface="Times New Roman" panose="02020603050405020304" pitchFamily="18" charset="0"/>
              </a:rPr>
              <a:t>moru</a:t>
            </a:r>
            <a:br>
              <a:rPr lang="sl-SI" sz="2000" b="1" dirty="0">
                <a:latin typeface="Times New Roman" panose="02020603050405020304" pitchFamily="18" charset="0"/>
                <a:cs typeface="Times New Roman" panose="02020603050405020304" pitchFamily="18" charset="0"/>
              </a:rPr>
            </a:br>
            <a:r>
              <a:rPr lang="sl-SI" sz="2000" b="1" dirty="0">
                <a:latin typeface="Times New Roman" panose="02020603050405020304" pitchFamily="18" charset="0"/>
                <a:cs typeface="Times New Roman" panose="02020603050405020304" pitchFamily="18" charset="0"/>
              </a:rPr>
              <a:t>13. do 15. september 2019</a:t>
            </a:r>
            <a:br>
              <a:rPr lang="sl-SI" sz="2000" b="1" dirty="0">
                <a:latin typeface="Times New Roman" panose="02020603050405020304" pitchFamily="18" charset="0"/>
                <a:cs typeface="Times New Roman" panose="02020603050405020304" pitchFamily="18" charset="0"/>
              </a:rPr>
            </a:br>
            <a:br>
              <a:rPr lang="sl-SI" sz="2000" b="1" dirty="0">
                <a:latin typeface="Times New Roman" panose="02020603050405020304" pitchFamily="18" charset="0"/>
                <a:cs typeface="Times New Roman" panose="02020603050405020304" pitchFamily="18" charset="0"/>
              </a:rPr>
            </a:br>
            <a:br>
              <a:rPr lang="sl-SI" sz="2000" b="1" dirty="0">
                <a:latin typeface="Times New Roman" panose="02020603050405020304" pitchFamily="18" charset="0"/>
                <a:cs typeface="Times New Roman" panose="02020603050405020304" pitchFamily="18" charset="0"/>
              </a:rPr>
            </a:br>
            <a:br>
              <a:rPr lang="sl-SI" sz="2000" b="1" dirty="0">
                <a:latin typeface="Times New Roman" panose="02020603050405020304" pitchFamily="18" charset="0"/>
                <a:cs typeface="Times New Roman" panose="02020603050405020304" pitchFamily="18" charset="0"/>
              </a:rPr>
            </a:br>
            <a:br>
              <a:rPr lang="sl-SI" sz="2000" b="1" dirty="0">
                <a:latin typeface="Times New Roman" panose="02020603050405020304" pitchFamily="18" charset="0"/>
                <a:cs typeface="Times New Roman" panose="02020603050405020304" pitchFamily="18" charset="0"/>
              </a:rPr>
            </a:br>
            <a:endParaRPr lang="sl-SI" sz="2000" b="1" dirty="0">
              <a:latin typeface="Times New Roman" panose="02020603050405020304" pitchFamily="18" charset="0"/>
              <a:cs typeface="Times New Roman" panose="02020603050405020304" pitchFamily="18" charset="0"/>
            </a:endParaRPr>
          </a:p>
        </p:txBody>
      </p:sp>
      <p:sp>
        <p:nvSpPr>
          <p:cNvPr id="3" name="Podnaslov 2"/>
          <p:cNvSpPr>
            <a:spLocks noGrp="1"/>
          </p:cNvSpPr>
          <p:nvPr>
            <p:ph type="subTitle" idx="1"/>
          </p:nvPr>
        </p:nvSpPr>
        <p:spPr/>
        <p:txBody>
          <a:bodyPr>
            <a:normAutofit/>
          </a:bodyPr>
          <a:lstStyle/>
          <a:p>
            <a:r>
              <a:rPr lang="sl-SI" dirty="0">
                <a:latin typeface="Times New Roman" panose="02020603050405020304" pitchFamily="18" charset="0"/>
                <a:cs typeface="Times New Roman" panose="02020603050405020304" pitchFamily="18" charset="0"/>
              </a:rPr>
              <a:t>SESTAV PLAČE</a:t>
            </a:r>
          </a:p>
          <a:p>
            <a:r>
              <a:rPr lang="sl-SI" sz="1800" b="1" dirty="0">
                <a:latin typeface="Times New Roman" panose="02020603050405020304" pitchFamily="18" charset="0"/>
                <a:cs typeface="Times New Roman" panose="02020603050405020304" pitchFamily="18" charset="0"/>
              </a:rPr>
              <a:t>(tema iz vseživljenjskega učenja)</a:t>
            </a:r>
          </a:p>
          <a:p>
            <a:endParaRPr lang="sl-SI" b="1" dirty="0">
              <a:latin typeface="Times New Roman" panose="02020603050405020304" pitchFamily="18" charset="0"/>
              <a:cs typeface="Times New Roman" panose="02020603050405020304" pitchFamily="18" charset="0"/>
            </a:endParaRPr>
          </a:p>
          <a:p>
            <a:pPr algn="l"/>
            <a:r>
              <a:rPr lang="sl-SI" sz="1800" b="1" dirty="0">
                <a:latin typeface="Times New Roman" panose="02020603050405020304" pitchFamily="18" charset="0"/>
                <a:cs typeface="Times New Roman" panose="02020603050405020304" pitchFamily="18" charset="0"/>
              </a:rPr>
              <a:t>Sekretar SKEI, Bogdan Ivanovič                      </a:t>
            </a:r>
            <a:fld id="{F085501A-E84E-4EBC-8C7D-5B401CCC2570}" type="slidenum">
              <a:rPr lang="sl-SI" sz="1800" b="1" smtClean="0">
                <a:latin typeface="Times New Roman" panose="02020603050405020304" pitchFamily="18" charset="0"/>
                <a:cs typeface="Times New Roman" panose="02020603050405020304" pitchFamily="18" charset="0"/>
              </a:rPr>
              <a:t>1</a:t>
            </a:fld>
            <a:endParaRPr lang="sl-SI"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444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buNone/>
            </a:pPr>
            <a:r>
              <a:rPr lang="sl-SI" sz="1800" dirty="0">
                <a:latin typeface="Times New Roman" panose="02020603050405020304" pitchFamily="18" charset="0"/>
                <a:cs typeface="Times New Roman" panose="02020603050405020304" pitchFamily="18" charset="0"/>
              </a:rPr>
              <a:t>4.3. Fizični in umski napor</a:t>
            </a:r>
          </a:p>
          <a:p>
            <a:pPr marL="0" indent="0">
              <a:buNone/>
            </a:pPr>
            <a:r>
              <a:rPr lang="sl-SI" sz="1800" dirty="0">
                <a:latin typeface="Times New Roman" panose="02020603050405020304" pitchFamily="18" charset="0"/>
                <a:cs typeface="Times New Roman" panose="02020603050405020304" pitchFamily="18" charset="0"/>
              </a:rPr>
              <a:t>4.4. Posebne obremenitve pri delu, neugodni vplivi delovnega okolja in nevarnosti (če se to ne izplačuje kot dodatek k osnovni plači).</a:t>
            </a:r>
          </a:p>
          <a:p>
            <a:pPr marL="0" indent="0">
              <a:buNone/>
            </a:pPr>
            <a:r>
              <a:rPr lang="sl-SI" sz="1800" dirty="0">
                <a:latin typeface="Times New Roman" panose="02020603050405020304" pitchFamily="18" charset="0"/>
                <a:cs typeface="Times New Roman" panose="02020603050405020304" pitchFamily="18" charset="0"/>
              </a:rPr>
              <a:t>5. Če se sistem napredovanja na delovnem mestu izvaja preko določitve nove (višje) osnovne plače, se to izvede z aneksom k pogodbi o zaposlitvi.</a:t>
            </a:r>
          </a:p>
          <a:p>
            <a:pPr marL="0" indent="0">
              <a:buNone/>
            </a:pPr>
            <a:r>
              <a:rPr lang="sl-SI" sz="1800" dirty="0">
                <a:latin typeface="Times New Roman" panose="02020603050405020304" pitchFamily="18" charset="0"/>
                <a:cs typeface="Times New Roman" panose="02020603050405020304" pitchFamily="18" charset="0"/>
              </a:rPr>
              <a:t>6. Osnovne plače se seveda letno povečujejo: </a:t>
            </a:r>
          </a:p>
          <a:p>
            <a:pPr marL="0" indent="0">
              <a:buNone/>
            </a:pPr>
            <a:r>
              <a:rPr lang="sl-SI" sz="1800" dirty="0">
                <a:latin typeface="Times New Roman" panose="02020603050405020304" pitchFamily="18" charset="0"/>
                <a:cs typeface="Times New Roman" panose="02020603050405020304" pitchFamily="18" charset="0"/>
              </a:rPr>
              <a:t>6.1. Preko načina, ki je dogovorjen pri delodajalcu</a:t>
            </a:r>
          </a:p>
          <a:p>
            <a:pPr marL="0" indent="0">
              <a:buNone/>
            </a:pPr>
            <a:r>
              <a:rPr lang="sl-SI" sz="1800" dirty="0">
                <a:latin typeface="Times New Roman" panose="02020603050405020304" pitchFamily="18" charset="0"/>
                <a:cs typeface="Times New Roman" panose="02020603050405020304" pitchFamily="18" charset="0"/>
              </a:rPr>
              <a:t>6.2. Ali po vsakokratnem dogovoru med delodajalcem in sindikatom</a:t>
            </a:r>
          </a:p>
          <a:p>
            <a:pPr marL="0" indent="0" algn="just">
              <a:buNone/>
            </a:pPr>
            <a:r>
              <a:rPr lang="sl-SI" sz="1800" dirty="0">
                <a:latin typeface="Times New Roman" panose="02020603050405020304" pitchFamily="18" charset="0"/>
                <a:cs typeface="Times New Roman" panose="02020603050405020304" pitchFamily="18" charset="0"/>
              </a:rPr>
              <a:t>7. Za vrednotenje delovnih mest je pomembna sistemizacija, saj se z opisi delovnih mest ali vrst dela vnaprej določijo pogoji, vključno z zahtevnostjo. </a:t>
            </a:r>
            <a:r>
              <a:rPr lang="sl-SI" sz="1800" b="1" dirty="0">
                <a:latin typeface="Times New Roman" panose="02020603050405020304" pitchFamily="18" charset="0"/>
                <a:cs typeface="Times New Roman" panose="02020603050405020304" pitchFamily="18" charset="0"/>
              </a:rPr>
              <a:t>Razvojno gledano, se pri delodajalcih stopnjuje zahtevnost dela, kar se mora odražati v sorazmerno višjih osnovnih plačah </a:t>
            </a:r>
            <a:r>
              <a:rPr lang="sl-SI" sz="1800" dirty="0">
                <a:latin typeface="Times New Roman" panose="02020603050405020304" pitchFamily="18" charset="0"/>
                <a:cs typeface="Times New Roman" panose="02020603050405020304" pitchFamily="18" charset="0"/>
              </a:rPr>
              <a:t>– potrebujemo več kakovostnih delovnih mest, ki ustvarjajo višjo dodano vrednost na zaposlenega (iz tega se pokrivajo stroški dela in je to merilo za produktivnost dela)</a:t>
            </a:r>
          </a:p>
          <a:p>
            <a:pPr marL="0" indent="0" algn="just">
              <a:buNone/>
            </a:pPr>
            <a:r>
              <a:rPr lang="sl-SI" sz="1800" dirty="0">
                <a:latin typeface="Times New Roman" panose="02020603050405020304" pitchFamily="18" charset="0"/>
                <a:cs typeface="Times New Roman" panose="02020603050405020304" pitchFamily="18" charset="0"/>
              </a:rPr>
              <a:t>                                                                                          </a:t>
            </a:r>
            <a:r>
              <a:rPr lang="sl-SI" sz="1800" b="1" dirty="0">
                <a:latin typeface="Times New Roman" panose="02020603050405020304" pitchFamily="18" charset="0"/>
                <a:cs typeface="Times New Roman" panose="02020603050405020304" pitchFamily="18" charset="0"/>
              </a:rPr>
              <a:t>10</a:t>
            </a:r>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362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buNone/>
            </a:pPr>
            <a:r>
              <a:rPr lang="sl-SI" sz="2400" b="1" dirty="0">
                <a:latin typeface="Times New Roman" panose="02020603050405020304" pitchFamily="18" charset="0"/>
                <a:cs typeface="Times New Roman" panose="02020603050405020304" pitchFamily="18" charset="0"/>
              </a:rPr>
              <a:t>II. – 2. Del plače za delovno uspešnost</a:t>
            </a:r>
          </a:p>
          <a:p>
            <a:pPr marL="342900" indent="-342900" algn="just">
              <a:buAutoNum type="arabicPeriod"/>
            </a:pPr>
            <a:r>
              <a:rPr lang="sl-SI" sz="1800" b="1" dirty="0">
                <a:latin typeface="Times New Roman" panose="02020603050405020304" pitchFamily="18" charset="0"/>
                <a:cs typeface="Times New Roman" panose="02020603050405020304" pitchFamily="18" charset="0"/>
              </a:rPr>
              <a:t>Delo ima pomembno vlogo </a:t>
            </a:r>
            <a:r>
              <a:rPr lang="sl-SI" sz="1800" dirty="0">
                <a:latin typeface="Times New Roman" panose="02020603050405020304" pitchFamily="18" charset="0"/>
                <a:cs typeface="Times New Roman" panose="02020603050405020304" pitchFamily="18" charset="0"/>
              </a:rPr>
              <a:t>pri delovanju gospodarstva in ker gre za stroške (dela), je to ključnega pomena za poslovno konkurenčnost – vendar je ta odvisna še od drugih elementov: stroški kapitala (obresti za posojila in dividende iz lastniškega kapitala) ter </a:t>
            </a:r>
            <a:r>
              <a:rPr lang="sl-SI" sz="1800" dirty="0" err="1">
                <a:latin typeface="Times New Roman" panose="02020603050405020304" pitchFamily="18" charset="0"/>
                <a:cs typeface="Times New Roman" panose="02020603050405020304" pitchFamily="18" charset="0"/>
              </a:rPr>
              <a:t>necenovnih</a:t>
            </a:r>
            <a:r>
              <a:rPr lang="sl-SI" sz="1800" dirty="0">
                <a:latin typeface="Times New Roman" panose="02020603050405020304" pitchFamily="18" charset="0"/>
                <a:cs typeface="Times New Roman" panose="02020603050405020304" pitchFamily="18" charset="0"/>
              </a:rPr>
              <a:t> elementov (podjetništvo, spretnosti, produktivnost dela, inovacije, položaj blagovne znamke proizvodov na trgu…).</a:t>
            </a:r>
          </a:p>
          <a:p>
            <a:pPr marL="342900" indent="-342900" algn="just">
              <a:buAutoNum type="arabicPeriod"/>
            </a:pPr>
            <a:r>
              <a:rPr lang="sl-SI" sz="1800" dirty="0">
                <a:latin typeface="Times New Roman" panose="02020603050405020304" pitchFamily="18" charset="0"/>
                <a:cs typeface="Times New Roman" panose="02020603050405020304" pitchFamily="18" charset="0"/>
              </a:rPr>
              <a:t>Ker je konkurenca zelo močna, se podjetja zavedajo, da postajajo </a:t>
            </a:r>
            <a:r>
              <a:rPr lang="sl-SI" sz="1800" b="1" dirty="0">
                <a:latin typeface="Times New Roman" panose="02020603050405020304" pitchFamily="18" charset="0"/>
                <a:cs typeface="Times New Roman" panose="02020603050405020304" pitchFamily="18" charset="0"/>
              </a:rPr>
              <a:t>ljudje in njihove kompetence konkurenčna prednost</a:t>
            </a:r>
            <a:r>
              <a:rPr lang="sl-SI" sz="1800" dirty="0">
                <a:latin typeface="Times New Roman" panose="02020603050405020304" pitchFamily="18" charset="0"/>
                <a:cs typeface="Times New Roman" panose="02020603050405020304" pitchFamily="18" charset="0"/>
              </a:rPr>
              <a:t>, ki podjetjem poleg kapitala in tehnologije prinašajo največ.</a:t>
            </a:r>
          </a:p>
          <a:p>
            <a:pPr marL="342900" indent="-342900" algn="just">
              <a:buAutoNum type="arabicPeriod"/>
            </a:pPr>
            <a:r>
              <a:rPr lang="sl-SI" sz="1800" dirty="0">
                <a:latin typeface="Times New Roman" panose="02020603050405020304" pitchFamily="18" charset="0"/>
                <a:cs typeface="Times New Roman" panose="02020603050405020304" pitchFamily="18" charset="0"/>
              </a:rPr>
              <a:t>Stroški dela so res lahko zelo dragi</a:t>
            </a:r>
            <a:r>
              <a:rPr lang="sl-SI" sz="1800" b="1" dirty="0">
                <a:latin typeface="Times New Roman" panose="02020603050405020304" pitchFamily="18" charset="0"/>
                <a:cs typeface="Times New Roman" panose="02020603050405020304" pitchFamily="18" charset="0"/>
              </a:rPr>
              <a:t>, vendar podjetje brez motiviranih in kompetenčnih delavcev ne more poslovati.</a:t>
            </a:r>
          </a:p>
          <a:p>
            <a:pPr marL="342900" indent="-342900" algn="just">
              <a:buAutoNum type="arabicPeriod"/>
            </a:pPr>
            <a:r>
              <a:rPr lang="sl-SI" sz="1800" b="1" dirty="0">
                <a:latin typeface="Times New Roman" panose="02020603050405020304" pitchFamily="18" charset="0"/>
                <a:cs typeface="Times New Roman" panose="02020603050405020304" pitchFamily="18" charset="0"/>
              </a:rPr>
              <a:t>Motivacija </a:t>
            </a:r>
            <a:r>
              <a:rPr lang="sl-SI" sz="1800" dirty="0">
                <a:latin typeface="Times New Roman" panose="02020603050405020304" pitchFamily="18" charset="0"/>
                <a:cs typeface="Times New Roman" panose="02020603050405020304" pitchFamily="18" charset="0"/>
              </a:rPr>
              <a:t>je temeljni dejavnik uspešnosti posameznika in je poleg kompetenc eden od najpomembnejših dejavnikov, ki pripomorejo k učinkovitemu delovnemu procesu.</a:t>
            </a:r>
          </a:p>
          <a:p>
            <a:pPr marL="342900" indent="-342900" algn="just">
              <a:buFont typeface="+mj-lt"/>
              <a:buAutoNum type="arabicPeriod"/>
            </a:pPr>
            <a:r>
              <a:rPr lang="sl-SI" sz="1800" dirty="0">
                <a:latin typeface="Times New Roman" panose="02020603050405020304" pitchFamily="18" charset="0"/>
                <a:cs typeface="Times New Roman" panose="02020603050405020304" pitchFamily="18" charset="0"/>
              </a:rPr>
              <a:t>Drugi odstavek 127. člena ZDR določa obveznost delodajalca, da se delovna uspešnost delavca določi ob upoštevanju: </a:t>
            </a:r>
            <a:r>
              <a:rPr lang="sl-SI" sz="1800" b="1" dirty="0">
                <a:latin typeface="Times New Roman" panose="02020603050405020304" pitchFamily="18" charset="0"/>
                <a:cs typeface="Times New Roman" panose="02020603050405020304" pitchFamily="18" charset="0"/>
              </a:rPr>
              <a:t>gospodarnosti, kvaliteta in obsega opravljenega dela</a:t>
            </a:r>
            <a:r>
              <a:rPr lang="sl-SI" sz="1800" dirty="0">
                <a:latin typeface="Times New Roman" panose="02020603050405020304" pitchFamily="18" charset="0"/>
                <a:cs typeface="Times New Roman" panose="02020603050405020304" pitchFamily="18" charset="0"/>
              </a:rPr>
              <a:t>, za katerega je delavec sklenil POZ.</a:t>
            </a:r>
          </a:p>
          <a:p>
            <a:pPr marL="0" indent="0" algn="just">
              <a:buNone/>
            </a:pPr>
            <a:r>
              <a:rPr lang="sl-SI" sz="1800" dirty="0">
                <a:latin typeface="Times New Roman" panose="02020603050405020304" pitchFamily="18" charset="0"/>
                <a:cs typeface="Times New Roman" panose="02020603050405020304" pitchFamily="18" charset="0"/>
              </a:rPr>
              <a:t>                                                                                         </a:t>
            </a:r>
            <a:fld id="{6CCA7964-A6C7-4BF9-8B27-3C228B8666E2}" type="slidenum">
              <a:rPr lang="sl-SI" sz="1800" b="1" smtClean="0">
                <a:latin typeface="Times New Roman" panose="02020603050405020304" pitchFamily="18" charset="0"/>
                <a:cs typeface="Times New Roman" panose="02020603050405020304" pitchFamily="18" charset="0"/>
              </a:rPr>
              <a:t>11</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2616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lgn="just">
              <a:buNone/>
            </a:pPr>
            <a:r>
              <a:rPr lang="sl-SI" sz="1800" dirty="0">
                <a:latin typeface="Times New Roman" panose="02020603050405020304" pitchFamily="18" charset="0"/>
                <a:cs typeface="Times New Roman" panose="02020603050405020304" pitchFamily="18" charset="0"/>
              </a:rPr>
              <a:t>6. Ker gre za </a:t>
            </a:r>
            <a:r>
              <a:rPr lang="sl-SI" sz="1800" b="1" dirty="0">
                <a:latin typeface="Times New Roman" panose="02020603050405020304" pitchFamily="18" charset="0"/>
                <a:cs typeface="Times New Roman" panose="02020603050405020304" pitchFamily="18" charset="0"/>
              </a:rPr>
              <a:t>variabilni del </a:t>
            </a:r>
            <a:r>
              <a:rPr lang="sl-SI" sz="1800" dirty="0">
                <a:latin typeface="Times New Roman" panose="02020603050405020304" pitchFamily="18" charset="0"/>
                <a:cs typeface="Times New Roman" panose="02020603050405020304" pitchFamily="18" charset="0"/>
              </a:rPr>
              <a:t>plače (enako velja za del plače iz naslova poslovne uspešnosti), morajo biti pri delodajalcu v naprej jasno definirane zahteve/cilji in sistematično merjenje/ocenjevanje.</a:t>
            </a:r>
          </a:p>
          <a:p>
            <a:pPr marL="0" indent="0" algn="just">
              <a:buNone/>
            </a:pPr>
            <a:r>
              <a:rPr lang="sl-SI" sz="1800" dirty="0">
                <a:latin typeface="Times New Roman" panose="02020603050405020304" pitchFamily="18" charset="0"/>
                <a:cs typeface="Times New Roman" panose="02020603050405020304" pitchFamily="18" charset="0"/>
              </a:rPr>
              <a:t>7. </a:t>
            </a:r>
            <a:r>
              <a:rPr lang="sl-SI" sz="1800" b="1" dirty="0">
                <a:latin typeface="Times New Roman" panose="02020603050405020304" pitchFamily="18" charset="0"/>
                <a:cs typeface="Times New Roman" panose="02020603050405020304" pitchFamily="18" charset="0"/>
              </a:rPr>
              <a:t>Upravljanje delovne uspešnosti </a:t>
            </a:r>
            <a:r>
              <a:rPr lang="sl-SI" sz="1800" dirty="0">
                <a:latin typeface="Times New Roman" panose="02020603050405020304" pitchFamily="18" charset="0"/>
                <a:cs typeface="Times New Roman" panose="02020603050405020304" pitchFamily="18" charset="0"/>
              </a:rPr>
              <a:t>je </a:t>
            </a:r>
            <a:r>
              <a:rPr lang="sl-SI" sz="1800" dirty="0" err="1">
                <a:latin typeface="Times New Roman" panose="02020603050405020304" pitchFamily="18" charset="0"/>
                <a:cs typeface="Times New Roman" panose="02020603050405020304" pitchFamily="18" charset="0"/>
              </a:rPr>
              <a:t>coaching</a:t>
            </a:r>
            <a:r>
              <a:rPr lang="sl-SI" sz="1800" dirty="0">
                <a:latin typeface="Times New Roman" panose="02020603050405020304" pitchFamily="18" charset="0"/>
                <a:cs typeface="Times New Roman" panose="02020603050405020304" pitchFamily="18" charset="0"/>
              </a:rPr>
              <a:t>, usmerjanje, ocenjevanje, motiviranje in nagrajevanje zaposlenih, da izkoristijo in sprostijo svoje potenciale ter izboljšajo organizacijsko uspešnost (Armstrong 2015).</a:t>
            </a:r>
          </a:p>
          <a:p>
            <a:pPr marL="0" indent="0" algn="just">
              <a:buNone/>
            </a:pPr>
            <a:r>
              <a:rPr lang="sl-SI" sz="1800" dirty="0">
                <a:latin typeface="Times New Roman" panose="02020603050405020304" pitchFamily="18" charset="0"/>
                <a:cs typeface="Times New Roman" panose="02020603050405020304" pitchFamily="18" charset="0"/>
              </a:rPr>
              <a:t>7.1. </a:t>
            </a:r>
            <a:r>
              <a:rPr lang="sl-SI" sz="1800" b="1" dirty="0">
                <a:latin typeface="Times New Roman" panose="02020603050405020304" pitchFamily="18" charset="0"/>
                <a:cs typeface="Times New Roman" panose="02020603050405020304" pitchFamily="18" charset="0"/>
              </a:rPr>
              <a:t>Pomen</a:t>
            </a:r>
            <a:r>
              <a:rPr lang="sl-SI" sz="1800" dirty="0">
                <a:latin typeface="Times New Roman" panose="02020603050405020304" pitchFamily="18" charset="0"/>
                <a:cs typeface="Times New Roman" panose="02020603050405020304" pitchFamily="18" charset="0"/>
              </a:rPr>
              <a:t> upravljanja uspešnosti za podjetje (velja za delovno in poslovno uspešnost):</a:t>
            </a:r>
          </a:p>
          <a:p>
            <a:pPr marL="0" indent="0" algn="just">
              <a:buNone/>
            </a:pPr>
            <a:r>
              <a:rPr lang="sl-SI" sz="1800" dirty="0">
                <a:latin typeface="Times New Roman" panose="02020603050405020304" pitchFamily="18" charset="0"/>
                <a:cs typeface="Times New Roman" panose="02020603050405020304" pitchFamily="18" charset="0"/>
              </a:rPr>
              <a:t>7.1.1. Komunicirati skupno vizijo, namen in vrednote podjetja</a:t>
            </a:r>
          </a:p>
          <a:p>
            <a:pPr marL="0" indent="0" algn="just">
              <a:buNone/>
            </a:pPr>
            <a:r>
              <a:rPr lang="sl-SI" sz="1800" dirty="0">
                <a:latin typeface="Times New Roman" panose="02020603050405020304" pitchFamily="18" charset="0"/>
                <a:cs typeface="Times New Roman" panose="02020603050405020304" pitchFamily="18" charset="0"/>
              </a:rPr>
              <a:t>7.1.2. Opredeliti pričakovanje o tem, kaj je treba doseči in kako</a:t>
            </a:r>
          </a:p>
          <a:p>
            <a:pPr marL="0" indent="0" algn="just">
              <a:buNone/>
            </a:pPr>
            <a:r>
              <a:rPr lang="sl-SI" sz="1800" dirty="0">
                <a:latin typeface="Times New Roman" panose="02020603050405020304" pitchFamily="18" charset="0"/>
                <a:cs typeface="Times New Roman" panose="02020603050405020304" pitchFamily="18" charset="0"/>
              </a:rPr>
              <a:t>7.1.3. Zagotoviti, da se bodo zaposleni zavedali, kaj predstavlja uspešnost</a:t>
            </a:r>
          </a:p>
          <a:p>
            <a:pPr marL="0" indent="0" algn="just">
              <a:buNone/>
            </a:pPr>
            <a:r>
              <a:rPr lang="sl-SI" sz="1800" dirty="0">
                <a:latin typeface="Times New Roman" panose="02020603050405020304" pitchFamily="18" charset="0"/>
                <a:cs typeface="Times New Roman" panose="02020603050405020304" pitchFamily="18" charset="0"/>
              </a:rPr>
              <a:t>7.1.4. Povečati motivacijo, zavzetost in pripadnost zaposlenih z zagotavljanjem potrebnih sredstev in povratne informacije</a:t>
            </a:r>
          </a:p>
          <a:p>
            <a:pPr marL="0" indent="0" algn="just">
              <a:buNone/>
            </a:pPr>
            <a:r>
              <a:rPr lang="sl-SI" sz="1800" dirty="0">
                <a:latin typeface="Times New Roman" panose="02020603050405020304" pitchFamily="18" charset="0"/>
                <a:cs typeface="Times New Roman" panose="02020603050405020304" pitchFamily="18" charset="0"/>
              </a:rPr>
              <a:t>7.1.5. Omogočiti zaposlenim, da spremljajo svojo lastno uspešnost</a:t>
            </a:r>
          </a:p>
          <a:p>
            <a:pPr marL="0" indent="0" algn="just">
              <a:buNone/>
            </a:pPr>
            <a:r>
              <a:rPr lang="sl-SI" sz="1800" dirty="0">
                <a:latin typeface="Times New Roman" panose="02020603050405020304" pitchFamily="18" charset="0"/>
                <a:cs typeface="Times New Roman" panose="02020603050405020304" pitchFamily="18" charset="0"/>
              </a:rPr>
              <a:t>7.1.6. Vzpodbuditi dialog o tem, kaj je potrebno narediti za izboljšanje delovne uspešnosti</a:t>
            </a:r>
          </a:p>
          <a:p>
            <a:pPr marL="0" indent="0" algn="just">
              <a:buNone/>
            </a:pPr>
            <a:r>
              <a:rPr lang="sl-SI" sz="1800" dirty="0">
                <a:latin typeface="Times New Roman" panose="02020603050405020304" pitchFamily="18" charset="0"/>
                <a:cs typeface="Times New Roman" panose="02020603050405020304" pitchFamily="18" charset="0"/>
              </a:rPr>
              <a:t>                                                                                         </a:t>
            </a:r>
            <a:fld id="{9C04B4D5-ABDC-4C43-9A15-8C817E602D52}" type="slidenum">
              <a:rPr lang="sl-SI" sz="1800" b="1" smtClean="0">
                <a:latin typeface="Times New Roman" panose="02020603050405020304" pitchFamily="18" charset="0"/>
                <a:cs typeface="Times New Roman" panose="02020603050405020304" pitchFamily="18" charset="0"/>
              </a:rPr>
              <a:t>12</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025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8. </a:t>
            </a:r>
            <a:r>
              <a:rPr lang="sl-SI" sz="1800" b="1" dirty="0">
                <a:latin typeface="Times New Roman" panose="02020603050405020304" pitchFamily="18" charset="0"/>
                <a:cs typeface="Times New Roman" panose="02020603050405020304" pitchFamily="18" charset="0"/>
              </a:rPr>
              <a:t>Uspešnost izvajanja nalog:</a:t>
            </a:r>
          </a:p>
          <a:p>
            <a:pPr marL="0" indent="0" algn="just">
              <a:buNone/>
            </a:pPr>
            <a:r>
              <a:rPr lang="sl-SI" sz="1800" dirty="0">
                <a:latin typeface="Times New Roman" panose="02020603050405020304" pitchFamily="18" charset="0"/>
                <a:cs typeface="Times New Roman" panose="02020603050405020304" pitchFamily="18" charset="0"/>
              </a:rPr>
              <a:t>8.1. Strokovnost (usposobljenost), s katero posameznik opravlja svoje osrednje delovne naloge</a:t>
            </a:r>
          </a:p>
          <a:p>
            <a:pPr marL="0" indent="0" algn="just">
              <a:buNone/>
            </a:pPr>
            <a:r>
              <a:rPr lang="sl-SI" sz="1800" dirty="0">
                <a:latin typeface="Times New Roman" panose="02020603050405020304" pitchFamily="18" charset="0"/>
                <a:cs typeface="Times New Roman" panose="02020603050405020304" pitchFamily="18" charset="0"/>
              </a:rPr>
              <a:t>8.2. Tehnično znanje, količina in kakovost dela ter kompetence posameznika</a:t>
            </a:r>
          </a:p>
          <a:p>
            <a:pPr marL="0" indent="0" algn="just">
              <a:buNone/>
            </a:pPr>
            <a:r>
              <a:rPr lang="sl-SI" sz="1800" dirty="0">
                <a:latin typeface="Times New Roman" panose="02020603050405020304" pitchFamily="18" charset="0"/>
                <a:cs typeface="Times New Roman" panose="02020603050405020304" pitchFamily="18" charset="0"/>
              </a:rPr>
              <a:t>8.3. Temeljne delovne naloge, ki niso specifične za določeno delovno mesto, vendar se pričakuje, da jih bodo izvajali vsi zaposleni</a:t>
            </a:r>
          </a:p>
          <a:p>
            <a:pPr marL="0" indent="0" algn="just">
              <a:buNone/>
            </a:pPr>
            <a:r>
              <a:rPr lang="sl-SI" sz="1800" dirty="0">
                <a:latin typeface="Times New Roman" panose="02020603050405020304" pitchFamily="18" charset="0"/>
                <a:cs typeface="Times New Roman" panose="02020603050405020304" pitchFamily="18" charset="0"/>
              </a:rPr>
              <a:t>9. </a:t>
            </a:r>
            <a:r>
              <a:rPr lang="sl-SI" sz="1800" b="1" dirty="0" err="1">
                <a:latin typeface="Times New Roman" panose="02020603050405020304" pitchFamily="18" charset="0"/>
                <a:cs typeface="Times New Roman" panose="02020603050405020304" pitchFamily="18" charset="0"/>
              </a:rPr>
              <a:t>Kontraproduktivno</a:t>
            </a:r>
            <a:r>
              <a:rPr lang="sl-SI" sz="1800" b="1" dirty="0">
                <a:latin typeface="Times New Roman" panose="02020603050405020304" pitchFamily="18" charset="0"/>
                <a:cs typeface="Times New Roman" panose="02020603050405020304" pitchFamily="18" charset="0"/>
              </a:rPr>
              <a:t> delovno vedenje = </a:t>
            </a:r>
            <a:r>
              <a:rPr lang="sl-SI" sz="1800" dirty="0">
                <a:latin typeface="Times New Roman" panose="02020603050405020304" pitchFamily="18" charset="0"/>
                <a:cs typeface="Times New Roman" panose="02020603050405020304" pitchFamily="18" charset="0"/>
              </a:rPr>
              <a:t>prostovoljno vedenje zaposlenih, ki krši pomembne organizacijske norme in tako ogroža blagostanje podjetja oz. zaposlenih ali obojega (= disfunkcionalno vedenje: delovno vedenje izogibanja + vedenja, ki vodijo do očitnega tveganja za izgubo produktivnosti, do poškodb ali drugih negativnosti, </a:t>
            </a:r>
            <a:r>
              <a:rPr lang="sl-SI" sz="1800" dirty="0" err="1">
                <a:latin typeface="Times New Roman" panose="02020603050405020304" pitchFamily="18" charset="0"/>
                <a:cs typeface="Times New Roman" panose="02020603050405020304" pitchFamily="18" charset="0"/>
              </a:rPr>
              <a:t>Koopman</a:t>
            </a:r>
            <a:r>
              <a:rPr lang="sl-SI" sz="1800" dirty="0">
                <a:latin typeface="Times New Roman" panose="02020603050405020304" pitchFamily="18" charset="0"/>
                <a:cs typeface="Times New Roman" panose="02020603050405020304" pitchFamily="18" charset="0"/>
              </a:rPr>
              <a:t> 2014).</a:t>
            </a:r>
          </a:p>
          <a:p>
            <a:pPr marL="0" indent="0" algn="just">
              <a:buNone/>
            </a:pPr>
            <a:r>
              <a:rPr lang="sl-SI" sz="1800" dirty="0">
                <a:latin typeface="Times New Roman" panose="02020603050405020304" pitchFamily="18" charset="0"/>
                <a:cs typeface="Times New Roman" panose="02020603050405020304" pitchFamily="18" charset="0"/>
              </a:rPr>
              <a:t>9.1. Vrste </a:t>
            </a:r>
            <a:r>
              <a:rPr lang="sl-SI" sz="1800" dirty="0" err="1">
                <a:latin typeface="Times New Roman" panose="02020603050405020304" pitchFamily="18" charset="0"/>
                <a:cs typeface="Times New Roman" panose="02020603050405020304" pitchFamily="18" charset="0"/>
              </a:rPr>
              <a:t>kontraproduktivnega</a:t>
            </a:r>
            <a:r>
              <a:rPr lang="sl-SI" sz="1800" dirty="0">
                <a:latin typeface="Times New Roman" panose="02020603050405020304" pitchFamily="18" charset="0"/>
                <a:cs typeface="Times New Roman" panose="02020603050405020304" pitchFamily="18" charset="0"/>
              </a:rPr>
              <a:t> vedenja: kraja, uničevanje sredstev, neprimerna uporaba informacij, neprimerna uporaba časa in sredstev, slaba kakovost dela, nevarno vedenje, nizka prisotnost na delovnem mestu, zloraba alkohola in drog, neprimerno verbalno vedenje</a:t>
            </a:r>
          </a:p>
          <a:p>
            <a:pPr marL="0" indent="0" algn="just">
              <a:buNone/>
            </a:pPr>
            <a:r>
              <a:rPr lang="sl-SI" sz="1800" dirty="0">
                <a:latin typeface="Times New Roman" panose="02020603050405020304" pitchFamily="18" charset="0"/>
                <a:cs typeface="Times New Roman" panose="02020603050405020304" pitchFamily="18" charset="0"/>
              </a:rPr>
              <a:t>                                                                                         </a:t>
            </a:r>
            <a:fld id="{9DC462A4-6852-4B4F-9DA6-FAE19D6774A5}" type="slidenum">
              <a:rPr lang="sl-SI" sz="1800" b="1" smtClean="0">
                <a:latin typeface="Times New Roman" panose="02020603050405020304" pitchFamily="18" charset="0"/>
                <a:cs typeface="Times New Roman" panose="02020603050405020304" pitchFamily="18" charset="0"/>
              </a:rPr>
              <a:t>13</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172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buNone/>
            </a:pPr>
            <a:r>
              <a:rPr lang="sl-SI" sz="1800" dirty="0">
                <a:latin typeface="Times New Roman" panose="02020603050405020304" pitchFamily="18" charset="0"/>
                <a:cs typeface="Times New Roman" panose="02020603050405020304" pitchFamily="18" charset="0"/>
              </a:rPr>
              <a:t>10. </a:t>
            </a:r>
            <a:r>
              <a:rPr lang="sl-SI" sz="1800" b="1" dirty="0">
                <a:latin typeface="Times New Roman" panose="02020603050405020304" pitchFamily="18" charset="0"/>
                <a:cs typeface="Times New Roman" panose="02020603050405020304" pitchFamily="18" charset="0"/>
              </a:rPr>
              <a:t>Delovna uspešnost in nagrajevanje:</a:t>
            </a:r>
          </a:p>
          <a:p>
            <a:pPr marL="0" indent="0">
              <a:buNone/>
            </a:pPr>
            <a:r>
              <a:rPr lang="sl-SI" sz="1800" dirty="0">
                <a:latin typeface="Times New Roman" panose="02020603050405020304" pitchFamily="18" charset="0"/>
                <a:cs typeface="Times New Roman" panose="02020603050405020304" pitchFamily="18" charset="0"/>
              </a:rPr>
              <a:t>10.1. Delovna uspešnost se spremlja za vse zaposlene</a:t>
            </a:r>
          </a:p>
          <a:p>
            <a:pPr marL="0" indent="0">
              <a:buNone/>
            </a:pPr>
            <a:r>
              <a:rPr lang="sl-SI" sz="1800" dirty="0">
                <a:latin typeface="Times New Roman" panose="02020603050405020304" pitchFamily="18" charset="0"/>
                <a:cs typeface="Times New Roman" panose="02020603050405020304" pitchFamily="18" charset="0"/>
              </a:rPr>
              <a:t>10.2. Učinkovit in objektiven model nagrajevanja zaposlenih ločuje plače na stalni in spremenljivi del </a:t>
            </a:r>
          </a:p>
          <a:p>
            <a:pPr marL="0" indent="0">
              <a:buNone/>
            </a:pPr>
            <a:r>
              <a:rPr lang="sl-SI" sz="1800" dirty="0">
                <a:latin typeface="Times New Roman" panose="02020603050405020304" pitchFamily="18" charset="0"/>
                <a:cs typeface="Times New Roman" panose="02020603050405020304" pitchFamily="18" charset="0"/>
              </a:rPr>
              <a:t>10.3. Kriteriji in merila morajo biti v naprej znani in se ne smejo samovoljno spreminjati</a:t>
            </a:r>
          </a:p>
          <a:p>
            <a:pPr marL="0" indent="0">
              <a:buNone/>
            </a:pPr>
            <a:r>
              <a:rPr lang="sl-SI" sz="1800" dirty="0">
                <a:latin typeface="Times New Roman" panose="02020603050405020304" pitchFamily="18" charset="0"/>
                <a:cs typeface="Times New Roman" panose="02020603050405020304" pitchFamily="18" charset="0"/>
              </a:rPr>
              <a:t>10.4. Rezultati dela posameznika morajo biti vrednoteni in evidentirani</a:t>
            </a:r>
          </a:p>
          <a:p>
            <a:pPr marL="0" indent="0">
              <a:buNone/>
            </a:pPr>
            <a:r>
              <a:rPr lang="sl-SI" sz="1800" dirty="0">
                <a:latin typeface="Times New Roman" panose="02020603050405020304" pitchFamily="18" charset="0"/>
                <a:cs typeface="Times New Roman" panose="02020603050405020304" pitchFamily="18" charset="0"/>
              </a:rPr>
              <a:t>10.5. Opredeliti je potrebno, kdaj in v kolikšnem znesku/odstotku delavcu pripada plačilo iz naslova delovne uspešnosti</a:t>
            </a:r>
          </a:p>
          <a:p>
            <a:pPr marL="0" indent="0">
              <a:buNone/>
            </a:pPr>
            <a:r>
              <a:rPr lang="sl-SI" sz="1800" dirty="0">
                <a:latin typeface="Times New Roman" panose="02020603050405020304" pitchFamily="18" charset="0"/>
                <a:cs typeface="Times New Roman" panose="02020603050405020304" pitchFamily="18" charset="0"/>
              </a:rPr>
              <a:t>10.6. Znesek mora biti občuten (najmanj 7 % osnovne plače delavca, da bi lahko z denarno spodbudo resno motivirali posameznika)</a:t>
            </a:r>
          </a:p>
          <a:p>
            <a:pPr marL="0" indent="0">
              <a:buNone/>
            </a:pPr>
            <a:r>
              <a:rPr lang="sl-SI" sz="1800" dirty="0">
                <a:latin typeface="Times New Roman" panose="02020603050405020304" pitchFamily="18" charset="0"/>
                <a:cs typeface="Times New Roman" panose="02020603050405020304" pitchFamily="18" charset="0"/>
              </a:rPr>
              <a:t>10.7. Najprej je potrebno postaviti cilje, šele nato nagrajevanje</a:t>
            </a:r>
          </a:p>
          <a:p>
            <a:pPr marL="0" indent="0">
              <a:buNone/>
            </a:pPr>
            <a:r>
              <a:rPr lang="sl-SI" sz="1800" dirty="0">
                <a:latin typeface="Times New Roman" panose="02020603050405020304" pitchFamily="18" charset="0"/>
                <a:cs typeface="Times New Roman" panose="02020603050405020304" pitchFamily="18" charset="0"/>
              </a:rPr>
              <a:t>10.8. Vloga vodij (motiviranje zaposlenih je naloga vodij in menedžmenta)</a:t>
            </a:r>
          </a:p>
          <a:p>
            <a:pPr marL="0" indent="0">
              <a:buNone/>
            </a:pPr>
            <a:r>
              <a:rPr lang="sl-SI" sz="1800" dirty="0">
                <a:latin typeface="Times New Roman" panose="02020603050405020304" pitchFamily="18" charset="0"/>
                <a:cs typeface="Times New Roman" panose="02020603050405020304" pitchFamily="18" charset="0"/>
              </a:rPr>
              <a:t>10.9. Vzpostaviti je potrebno sistem povratne informacije</a:t>
            </a:r>
          </a:p>
          <a:p>
            <a:pPr marL="0" indent="0">
              <a:buNone/>
            </a:pPr>
            <a:r>
              <a:rPr lang="sl-SI" sz="1800" dirty="0">
                <a:latin typeface="Times New Roman" panose="02020603050405020304" pitchFamily="18" charset="0"/>
                <a:cs typeface="Times New Roman" panose="02020603050405020304" pitchFamily="18" charset="0"/>
              </a:rPr>
              <a:t>                                                                                         </a:t>
            </a:r>
            <a:fld id="{7B3F4361-A10A-46E0-B508-22A02076841F}" type="slidenum">
              <a:rPr lang="sl-SI" sz="1800" b="1" smtClean="0">
                <a:latin typeface="Times New Roman" panose="02020603050405020304" pitchFamily="18" charset="0"/>
                <a:cs typeface="Times New Roman" panose="02020603050405020304" pitchFamily="18" charset="0"/>
              </a:rPr>
              <a:t>14</a:t>
            </a:fld>
            <a:endParaRPr lang="sl-SI" sz="1800" dirty="0">
              <a:latin typeface="Times New Roman" panose="02020603050405020304" pitchFamily="18" charset="0"/>
              <a:cs typeface="Times New Roman" panose="02020603050405020304" pitchFamily="18" charset="0"/>
            </a:endParaRPr>
          </a:p>
          <a:p>
            <a:pPr marL="0" indent="0">
              <a:buNone/>
            </a:pPr>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516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b="1" dirty="0">
                <a:latin typeface="Times New Roman" panose="02020603050405020304" pitchFamily="18" charset="0"/>
                <a:cs typeface="Times New Roman" panose="02020603050405020304" pitchFamily="18" charset="0"/>
              </a:rPr>
              <a:t>11. Vprašanje zavzetosti za delo:</a:t>
            </a:r>
          </a:p>
          <a:p>
            <a:pPr marL="0" indent="0">
              <a:buNone/>
            </a:pPr>
            <a:r>
              <a:rPr lang="sl-SI" sz="1800" dirty="0">
                <a:latin typeface="Times New Roman" panose="02020603050405020304" pitchFamily="18" charset="0"/>
                <a:cs typeface="Times New Roman" panose="02020603050405020304" pitchFamily="18" charset="0"/>
              </a:rPr>
              <a:t>11.1. Zavzeti: </a:t>
            </a:r>
          </a:p>
          <a:p>
            <a:pPr algn="just">
              <a:buFontTx/>
              <a:buChar char="-"/>
            </a:pPr>
            <a:r>
              <a:rPr lang="sl-SI" sz="1800" dirty="0">
                <a:latin typeface="Times New Roman" panose="02020603050405020304" pitchFamily="18" charset="0"/>
                <a:cs typeface="Times New Roman" panose="02020603050405020304" pitchFamily="18" charset="0"/>
              </a:rPr>
              <a:t>so tisti energični zaposleni, ki delajo s strastjo in čutijo globoko povezanost s podjetjem, v katerem so zaposleni</a:t>
            </a:r>
          </a:p>
          <a:p>
            <a:pPr algn="just">
              <a:buFontTx/>
              <a:buChar char="-"/>
            </a:pPr>
            <a:r>
              <a:rPr lang="sl-SI" sz="1800" dirty="0">
                <a:latin typeface="Times New Roman" panose="02020603050405020304" pitchFamily="18" charset="0"/>
                <a:cs typeface="Times New Roman" panose="02020603050405020304" pitchFamily="18" charset="0"/>
              </a:rPr>
              <a:t>so izvor inovacij in pomagajo pri razvoju podjetja</a:t>
            </a:r>
          </a:p>
          <a:p>
            <a:pPr algn="just">
              <a:buFontTx/>
              <a:buChar char="-"/>
            </a:pPr>
            <a:r>
              <a:rPr lang="sl-SI" sz="1800" dirty="0">
                <a:latin typeface="Times New Roman" panose="02020603050405020304" pitchFamily="18" charset="0"/>
                <a:cs typeface="Times New Roman" panose="02020603050405020304" pitchFamily="18" charset="0"/>
              </a:rPr>
              <a:t>zaupajo v sodelavce in vodje</a:t>
            </a:r>
          </a:p>
          <a:p>
            <a:pPr marL="0" indent="0" algn="just">
              <a:buNone/>
            </a:pPr>
            <a:r>
              <a:rPr lang="sl-SI" sz="1800" dirty="0">
                <a:latin typeface="Times New Roman" panose="02020603050405020304" pitchFamily="18" charset="0"/>
                <a:cs typeface="Times New Roman" panose="02020603050405020304" pitchFamily="18" charset="0"/>
              </a:rPr>
              <a:t>11.2. Nezavzeti:</a:t>
            </a:r>
          </a:p>
          <a:p>
            <a:pPr algn="just">
              <a:buFontTx/>
              <a:buChar char="-"/>
            </a:pPr>
            <a:r>
              <a:rPr lang="sl-SI" sz="1800" dirty="0">
                <a:latin typeface="Times New Roman" panose="02020603050405020304" pitchFamily="18" charset="0"/>
                <a:cs typeface="Times New Roman" panose="02020603050405020304" pitchFamily="18" charset="0"/>
              </a:rPr>
              <a:t>so „delno odsotni“</a:t>
            </a:r>
          </a:p>
          <a:p>
            <a:pPr algn="just">
              <a:buFontTx/>
              <a:buChar char="-"/>
            </a:pPr>
            <a:r>
              <a:rPr lang="sl-SI" sz="1800" dirty="0">
                <a:latin typeface="Times New Roman" panose="02020603050405020304" pitchFamily="18" charset="0"/>
                <a:cs typeface="Times New Roman" panose="02020603050405020304" pitchFamily="18" charset="0"/>
              </a:rPr>
              <a:t>naredijo le tisto, kar morajo</a:t>
            </a:r>
          </a:p>
          <a:p>
            <a:pPr algn="just">
              <a:buFontTx/>
              <a:buChar char="-"/>
            </a:pPr>
            <a:r>
              <a:rPr lang="sl-SI" sz="1800" dirty="0">
                <a:latin typeface="Times New Roman" panose="02020603050405020304" pitchFamily="18" charset="0"/>
                <a:cs typeface="Times New Roman" panose="02020603050405020304" pitchFamily="18" charset="0"/>
              </a:rPr>
              <a:t>med delovnim časom „napol spijo“, v delo sicer vlagajo svoj čas, ne pa tudi energije in strasti</a:t>
            </a:r>
          </a:p>
          <a:p>
            <a:pPr marL="0" indent="0" algn="just">
              <a:buNone/>
            </a:pPr>
            <a:endParaRPr lang="sl-SI" sz="1800" dirty="0">
              <a:latin typeface="Times New Roman" panose="02020603050405020304" pitchFamily="18" charset="0"/>
              <a:cs typeface="Times New Roman" panose="02020603050405020304" pitchFamily="18" charset="0"/>
            </a:endParaRPr>
          </a:p>
          <a:p>
            <a:pPr marL="0" indent="0" algn="just">
              <a:buNone/>
            </a:pPr>
            <a:r>
              <a:rPr lang="sl-SI" sz="1800" dirty="0">
                <a:latin typeface="Times New Roman" panose="02020603050405020304" pitchFamily="18" charset="0"/>
                <a:cs typeface="Times New Roman" panose="02020603050405020304" pitchFamily="18" charset="0"/>
              </a:rPr>
              <a:t>                                                                                          </a:t>
            </a:r>
            <a:fld id="{7D165A9A-8F75-455B-87DA-946BB488F20F}" type="slidenum">
              <a:rPr lang="sl-SI" sz="1800" b="1" smtClean="0">
                <a:latin typeface="Times New Roman" panose="02020603050405020304" pitchFamily="18" charset="0"/>
                <a:cs typeface="Times New Roman" panose="02020603050405020304" pitchFamily="18" charset="0"/>
              </a:rPr>
              <a:t>15</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471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buNone/>
            </a:pPr>
            <a:r>
              <a:rPr lang="sl-SI" sz="1800" dirty="0">
                <a:latin typeface="Times New Roman" panose="02020603050405020304" pitchFamily="18" charset="0"/>
                <a:cs typeface="Times New Roman" panose="02020603050405020304" pitchFamily="18" charset="0"/>
              </a:rPr>
              <a:t>11.3. Aktivno nezavzeti:</a:t>
            </a:r>
          </a:p>
          <a:p>
            <a:pPr>
              <a:buFontTx/>
              <a:buChar char="-"/>
            </a:pPr>
            <a:r>
              <a:rPr lang="sl-SI" sz="1800" dirty="0">
                <a:latin typeface="Times New Roman" panose="02020603050405020304" pitchFamily="18" charset="0"/>
                <a:cs typeface="Times New Roman" panose="02020603050405020304" pitchFamily="18" charset="0"/>
              </a:rPr>
              <a:t>niso samo nezadovoljni na svojem delovnem mestu, svoje nezadovoljstvo tudi aktivno izkazujejo</a:t>
            </a:r>
          </a:p>
          <a:p>
            <a:pPr>
              <a:buFontTx/>
              <a:buChar char="-"/>
            </a:pPr>
            <a:r>
              <a:rPr lang="sl-SI" sz="1800" dirty="0">
                <a:latin typeface="Times New Roman" panose="02020603050405020304" pitchFamily="18" charset="0"/>
                <a:cs typeface="Times New Roman" panose="02020603050405020304" pitchFamily="18" charset="0"/>
              </a:rPr>
              <a:t>vsakodnevno podcenjujejo delo, ki ga opravijo njihovi sodelavci</a:t>
            </a:r>
          </a:p>
          <a:p>
            <a:pPr>
              <a:buFontTx/>
              <a:buChar char="-"/>
            </a:pPr>
            <a:r>
              <a:rPr lang="sl-SI" sz="1800" dirty="0">
                <a:latin typeface="Times New Roman" panose="02020603050405020304" pitchFamily="18" charset="0"/>
                <a:cs typeface="Times New Roman" panose="02020603050405020304" pitchFamily="18" charset="0"/>
              </a:rPr>
              <a:t>škodljivo vplivajo tudi na zavzetost sodelavcev in zadovoljstvo strank</a:t>
            </a:r>
          </a:p>
          <a:p>
            <a:pPr marL="0" indent="0">
              <a:buNone/>
            </a:pPr>
            <a:r>
              <a:rPr lang="sl-SI" sz="1800" dirty="0">
                <a:latin typeface="Times New Roman" panose="02020603050405020304" pitchFamily="18" charset="0"/>
                <a:cs typeface="Times New Roman" panose="02020603050405020304" pitchFamily="18" charset="0"/>
              </a:rPr>
              <a:t>11.4. Rezultati Gallupove raziskave:</a:t>
            </a:r>
          </a:p>
          <a:p>
            <a:pPr>
              <a:buFontTx/>
              <a:buChar char="-"/>
            </a:pPr>
            <a:r>
              <a:rPr lang="sl-SI" sz="1800" dirty="0">
                <a:latin typeface="Times New Roman" panose="02020603050405020304" pitchFamily="18" charset="0"/>
                <a:cs typeface="Times New Roman" panose="02020603050405020304" pitchFamily="18" charset="0"/>
              </a:rPr>
              <a:t>v svetu skupaj 13% zavzetih, 63% nezavzetih in 24% aktivno nezavzetih</a:t>
            </a:r>
          </a:p>
          <a:p>
            <a:pPr>
              <a:buFontTx/>
              <a:buChar char="-"/>
            </a:pPr>
            <a:r>
              <a:rPr lang="sl-SI" sz="1800" dirty="0">
                <a:latin typeface="Times New Roman" panose="02020603050405020304" pitchFamily="18" charset="0"/>
                <a:cs typeface="Times New Roman" panose="02020603050405020304" pitchFamily="18" charset="0"/>
              </a:rPr>
              <a:t>v Sloveniji skupaj 15% zavzetih, 70% nezavzetih in 15% aktivno nezavzetih</a:t>
            </a:r>
          </a:p>
          <a:p>
            <a:pPr marL="0" indent="0">
              <a:buNone/>
            </a:pPr>
            <a:r>
              <a:rPr lang="sl-SI" sz="1800" dirty="0">
                <a:latin typeface="Times New Roman" panose="02020603050405020304" pitchFamily="18" charset="0"/>
                <a:cs typeface="Times New Roman" panose="02020603050405020304" pitchFamily="18" charset="0"/>
              </a:rPr>
              <a:t>12. </a:t>
            </a:r>
            <a:r>
              <a:rPr lang="sl-SI" sz="1800" b="1" dirty="0">
                <a:latin typeface="Times New Roman" panose="02020603050405020304" pitchFamily="18" charset="0"/>
                <a:cs typeface="Times New Roman" panose="02020603050405020304" pitchFamily="18" charset="0"/>
              </a:rPr>
              <a:t>Vprašanje spretnosti odraslih:</a:t>
            </a:r>
          </a:p>
          <a:p>
            <a:pPr marL="0" indent="0">
              <a:buNone/>
            </a:pPr>
            <a:r>
              <a:rPr lang="sl-SI" sz="1800" dirty="0">
                <a:latin typeface="Times New Roman" panose="02020603050405020304" pitchFamily="18" charset="0"/>
                <a:cs typeface="Times New Roman" panose="02020603050405020304" pitchFamily="18" charset="0"/>
              </a:rPr>
              <a:t>12.1. Po raziskavi OECD o spretnosti odraslih (PIAAC 2016) je bila ugotovljena preskromna podkovanost v pismenosti, znanju in računanju ter reševanju problemov v tehnološko zahtevnih okoljih – vsak 4. v Sloveniji je skromno podkovan, kar je slabše od povprečja OECD, najvišjo raven pri reševanju problemov v tehnološko razvitem okolju je doseglo le 3,7% anketiranih Slovencev, v OECD tudi nizko – le 5,8% anketiranih</a:t>
            </a:r>
          </a:p>
          <a:p>
            <a:pPr marL="0" indent="0">
              <a:buNone/>
            </a:pPr>
            <a:r>
              <a:rPr lang="sl-SI" sz="1800" dirty="0">
                <a:latin typeface="Times New Roman" panose="02020603050405020304" pitchFamily="18" charset="0"/>
                <a:cs typeface="Times New Roman" panose="02020603050405020304" pitchFamily="18" charset="0"/>
              </a:rPr>
              <a:t>                                                                                         </a:t>
            </a:r>
            <a:fld id="{A5B8E0F9-3000-4A4A-B14D-97F135F83B43}" type="slidenum">
              <a:rPr lang="sl-SI" sz="1800" b="1" smtClean="0">
                <a:latin typeface="Times New Roman" panose="02020603050405020304" pitchFamily="18" charset="0"/>
                <a:cs typeface="Times New Roman" panose="02020603050405020304" pitchFamily="18" charset="0"/>
              </a:rPr>
              <a:t>16</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653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buNone/>
            </a:pPr>
            <a:r>
              <a:rPr lang="sl-SI" sz="1800" b="1" dirty="0">
                <a:latin typeface="Times New Roman" panose="02020603050405020304" pitchFamily="18" charset="0"/>
                <a:cs typeface="Times New Roman" panose="02020603050405020304" pitchFamily="18" charset="0"/>
              </a:rPr>
              <a:t>13. Vprašanje kompetenc zaposlenih:</a:t>
            </a:r>
          </a:p>
          <a:p>
            <a:pPr marL="0" indent="0" algn="just">
              <a:buNone/>
            </a:pPr>
            <a:r>
              <a:rPr lang="sl-SI" sz="1800" dirty="0">
                <a:latin typeface="Times New Roman" panose="02020603050405020304" pitchFamily="18" charset="0"/>
                <a:cs typeface="Times New Roman" panose="02020603050405020304" pitchFamily="18" charset="0"/>
              </a:rPr>
              <a:t>13.1. Mejnik pospešitve zavedanja, da je reševanje problemov zelo pomembno, je leto 2015, ko je Svetovni ekonomski forum v Davosu sklenil, </a:t>
            </a:r>
            <a:r>
              <a:rPr lang="sl-SI" sz="1800" b="1" dirty="0">
                <a:latin typeface="Times New Roman" panose="02020603050405020304" pitchFamily="18" charset="0"/>
                <a:cs typeface="Times New Roman" panose="02020603050405020304" pitchFamily="18" charset="0"/>
              </a:rPr>
              <a:t>da je reševanje problemov kompetenca št. 1 tega in bližnjega prihajajočega obdobja. </a:t>
            </a:r>
            <a:r>
              <a:rPr lang="sl-SI" sz="1800" dirty="0">
                <a:latin typeface="Times New Roman" panose="02020603050405020304" pitchFamily="18" charset="0"/>
                <a:cs typeface="Times New Roman" panose="02020603050405020304" pitchFamily="18" charset="0"/>
              </a:rPr>
              <a:t>Pa imamo še vedno (</a:t>
            </a:r>
            <a:r>
              <a:rPr lang="sl-SI" sz="1800" dirty="0" err="1">
                <a:latin typeface="Times New Roman" panose="02020603050405020304" pitchFamily="18" charset="0"/>
                <a:cs typeface="Times New Roman" panose="02020603050405020304" pitchFamily="18" charset="0"/>
              </a:rPr>
              <a:t>pre</a:t>
            </a:r>
            <a:r>
              <a:rPr lang="sl-SI" sz="1800" dirty="0">
                <a:latin typeface="Times New Roman" panose="02020603050405020304" pitchFamily="18" charset="0"/>
                <a:cs typeface="Times New Roman" panose="02020603050405020304" pitchFamily="18" charset="0"/>
              </a:rPr>
              <a:t>)več podjetij, ki:</a:t>
            </a:r>
          </a:p>
          <a:p>
            <a:pPr marL="0" indent="0" algn="just">
              <a:buNone/>
            </a:pPr>
            <a:r>
              <a:rPr lang="sl-SI" sz="1800" dirty="0">
                <a:latin typeface="Times New Roman" panose="02020603050405020304" pitchFamily="18" charset="0"/>
                <a:cs typeface="Times New Roman" panose="02020603050405020304" pitchFamily="18" charset="0"/>
              </a:rPr>
              <a:t>13.1.1.</a:t>
            </a:r>
            <a:r>
              <a:rPr lang="sl-SI" sz="1800" b="1" dirty="0">
                <a:latin typeface="Times New Roman" panose="02020603050405020304" pitchFamily="18" charset="0"/>
                <a:cs typeface="Times New Roman" panose="02020603050405020304" pitchFamily="18" charset="0"/>
              </a:rPr>
              <a:t> </a:t>
            </a:r>
            <a:r>
              <a:rPr lang="sl-SI" sz="1800" dirty="0">
                <a:latin typeface="Times New Roman" panose="02020603050405020304" pitchFamily="18" charset="0"/>
                <a:cs typeface="Times New Roman" panose="02020603050405020304" pitchFamily="18" charset="0"/>
              </a:rPr>
              <a:t>Niti ne poskušajo reševati probleme na sistematičen in strukturni način</a:t>
            </a:r>
          </a:p>
          <a:p>
            <a:pPr marL="0" indent="0" algn="just">
              <a:buNone/>
            </a:pPr>
            <a:r>
              <a:rPr lang="sl-SI" sz="1800" dirty="0">
                <a:latin typeface="Times New Roman" panose="02020603050405020304" pitchFamily="18" charset="0"/>
                <a:cs typeface="Times New Roman" panose="02020603050405020304" pitchFamily="18" charset="0"/>
              </a:rPr>
              <a:t>13.1.2. Si prizadevajo za sistematično in strukturirano reševanje problemov, vendar je proces reševanja še vedno na nižji zrelostni stopnji</a:t>
            </a:r>
          </a:p>
          <a:p>
            <a:pPr marL="0" indent="0" algn="just">
              <a:buNone/>
            </a:pPr>
            <a:r>
              <a:rPr lang="sl-SI" sz="1800" dirty="0">
                <a:latin typeface="Times New Roman" panose="02020603050405020304" pitchFamily="18" charset="0"/>
                <a:cs typeface="Times New Roman" panose="02020603050405020304" pitchFamily="18" charset="0"/>
              </a:rPr>
              <a:t>13.2. Simptomi, ki kažejo, da </a:t>
            </a:r>
            <a:r>
              <a:rPr lang="sl-SI" sz="1800" b="1" dirty="0">
                <a:latin typeface="Times New Roman" panose="02020603050405020304" pitchFamily="18" charset="0"/>
                <a:cs typeface="Times New Roman" panose="02020603050405020304" pitchFamily="18" charset="0"/>
              </a:rPr>
              <a:t>nismo dovolj učinkoviti pri reševanju problemov</a:t>
            </a:r>
            <a:r>
              <a:rPr lang="sl-SI" sz="1800" dirty="0">
                <a:latin typeface="Times New Roman" panose="02020603050405020304" pitchFamily="18" charset="0"/>
                <a:cs typeface="Times New Roman" panose="02020603050405020304" pitchFamily="18" charset="0"/>
              </a:rPr>
              <a:t>:</a:t>
            </a:r>
          </a:p>
          <a:p>
            <a:pPr marL="0" indent="0" algn="just">
              <a:buNone/>
            </a:pPr>
            <a:r>
              <a:rPr lang="sl-SI" sz="1800" dirty="0">
                <a:latin typeface="Times New Roman" panose="02020603050405020304" pitchFamily="18" charset="0"/>
                <a:cs typeface="Times New Roman" panose="02020603050405020304" pitchFamily="18" charset="0"/>
              </a:rPr>
              <a:t>13.2.1. Iskanje neke hitre rešitve – podjetje je na osnovni stopnji, ko ga problemi prehitevajo in se z osnovnimi vzroki nihče ne ukvarja na profesionalen način</a:t>
            </a:r>
          </a:p>
          <a:p>
            <a:pPr marL="0" indent="0" algn="just">
              <a:buNone/>
            </a:pPr>
            <a:r>
              <a:rPr lang="sl-SI" sz="1800" dirty="0">
                <a:latin typeface="Times New Roman" panose="02020603050405020304" pitchFamily="18" charset="0"/>
                <a:cs typeface="Times New Roman" panose="02020603050405020304" pitchFamily="18" charset="0"/>
              </a:rPr>
              <a:t>13.2.2. Reševanje problemov zahteva nekdo izven podjetja – na primer kupec proizvoda</a:t>
            </a:r>
          </a:p>
          <a:p>
            <a:pPr marL="0" indent="0" algn="just">
              <a:buNone/>
            </a:pPr>
            <a:r>
              <a:rPr lang="sl-SI" sz="1800" dirty="0">
                <a:latin typeface="Times New Roman" panose="02020603050405020304" pitchFamily="18" charset="0"/>
                <a:cs typeface="Times New Roman" panose="02020603050405020304" pitchFamily="18" charset="0"/>
              </a:rPr>
              <a:t>13.2.3. Posvečanje pozornosti obliki reklamacijskega obrazca – premalo osredotočenja na proces reševanja problema</a:t>
            </a:r>
          </a:p>
          <a:p>
            <a:pPr marL="0" indent="0" algn="just">
              <a:buNone/>
            </a:pPr>
            <a:r>
              <a:rPr lang="sl-SI" sz="1800" dirty="0">
                <a:latin typeface="Times New Roman" panose="02020603050405020304" pitchFamily="18" charset="0"/>
                <a:cs typeface="Times New Roman" panose="02020603050405020304" pitchFamily="18" charset="0"/>
              </a:rPr>
              <a:t>                                                                                          </a:t>
            </a:r>
            <a:fld id="{18BB05FD-E970-4069-BA26-ADBCB8E367A7}" type="slidenum">
              <a:rPr lang="sl-SI" sz="1800" b="1" smtClean="0">
                <a:latin typeface="Times New Roman" panose="02020603050405020304" pitchFamily="18" charset="0"/>
                <a:cs typeface="Times New Roman" panose="02020603050405020304" pitchFamily="18" charset="0"/>
              </a:rPr>
              <a:t>17</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75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lgn="just">
              <a:buNone/>
            </a:pPr>
            <a:r>
              <a:rPr lang="sl-SI" sz="1800" dirty="0">
                <a:latin typeface="Times New Roman" panose="02020603050405020304" pitchFamily="18" charset="0"/>
                <a:cs typeface="Times New Roman" panose="02020603050405020304" pitchFamily="18" charset="0"/>
              </a:rPr>
              <a:t>13.2.4. Odločijo se za določen postopek, po katerem želijo reševati vse probleme (vsak problem ima svoj pristop/postopek reševanja)</a:t>
            </a:r>
          </a:p>
          <a:p>
            <a:pPr marL="0" indent="0" algn="just">
              <a:buNone/>
            </a:pPr>
            <a:r>
              <a:rPr lang="sl-SI" sz="1800" dirty="0">
                <a:latin typeface="Times New Roman" panose="02020603050405020304" pitchFamily="18" charset="0"/>
                <a:cs typeface="Times New Roman" panose="02020603050405020304" pitchFamily="18" charset="0"/>
              </a:rPr>
              <a:t>13.2.5. Imamo občutek, da je vsak dan več problemov – to pa ne drži: dejstvo je, da so kupci vse bolj zahtevni in da konkurenca napreduje</a:t>
            </a:r>
          </a:p>
          <a:p>
            <a:pPr marL="0" indent="0" algn="just">
              <a:buNone/>
            </a:pPr>
            <a:r>
              <a:rPr lang="sl-SI" sz="1800" dirty="0">
                <a:latin typeface="Times New Roman" panose="02020603050405020304" pitchFamily="18" charset="0"/>
                <a:cs typeface="Times New Roman" panose="02020603050405020304" pitchFamily="18" charset="0"/>
              </a:rPr>
              <a:t>13.3. Digitalno reševanje problemov je proces strukturiranega vodenja celotnega postopka reševanja problemov, ki ga izvedemo s pomočjo računalniške tehnologije v realnem času</a:t>
            </a:r>
          </a:p>
          <a:p>
            <a:pPr marL="0" indent="0" algn="just">
              <a:buNone/>
            </a:pPr>
            <a:r>
              <a:rPr lang="sl-SI" sz="1800" dirty="0">
                <a:latin typeface="Times New Roman" panose="02020603050405020304" pitchFamily="18" charset="0"/>
                <a:cs typeface="Times New Roman" panose="02020603050405020304" pitchFamily="18" charset="0"/>
              </a:rPr>
              <a:t>13.4. </a:t>
            </a:r>
            <a:r>
              <a:rPr lang="sl-SI" sz="1800" b="1" dirty="0">
                <a:latin typeface="Times New Roman" panose="02020603050405020304" pitchFamily="18" charset="0"/>
                <a:cs typeface="Times New Roman" panose="02020603050405020304" pitchFamily="18" charset="0"/>
              </a:rPr>
              <a:t>Da smo sistematični </a:t>
            </a:r>
            <a:r>
              <a:rPr lang="sl-SI" sz="1800" dirty="0">
                <a:latin typeface="Times New Roman" panose="02020603050405020304" pitchFamily="18" charset="0"/>
                <a:cs typeface="Times New Roman" panose="02020603050405020304" pitchFamily="18" charset="0"/>
              </a:rPr>
              <a:t>pri reševanju problemov lahko trdimo takrat, ko skoraj vsak zaposlen sodeluje ali vodi postopek reševanja problemov vsaj nekajkrat v letu (na primer v Toyoti posamezni zaposleni predlaga povprečno več kot 70 izboljšav letno – da rešitev prihaja skozi izzive, ki se jim odpirajo skozi reševanje problemov – Toyota </a:t>
            </a:r>
            <a:r>
              <a:rPr lang="sl-SI" sz="1800" dirty="0" err="1">
                <a:latin typeface="Times New Roman" panose="02020603050405020304" pitchFamily="18" charset="0"/>
                <a:cs typeface="Times New Roman" panose="02020603050405020304" pitchFamily="18" charset="0"/>
              </a:rPr>
              <a:t>Production</a:t>
            </a:r>
            <a:r>
              <a:rPr lang="sl-SI" sz="1800" dirty="0">
                <a:latin typeface="Times New Roman" panose="02020603050405020304" pitchFamily="18" charset="0"/>
                <a:cs typeface="Times New Roman" panose="02020603050405020304" pitchFamily="18" charset="0"/>
              </a:rPr>
              <a:t> </a:t>
            </a:r>
            <a:r>
              <a:rPr lang="sl-SI" sz="1800" dirty="0" err="1">
                <a:latin typeface="Times New Roman" panose="02020603050405020304" pitchFamily="18" charset="0"/>
                <a:cs typeface="Times New Roman" panose="02020603050405020304" pitchFamily="18" charset="0"/>
              </a:rPr>
              <a:t>System</a:t>
            </a:r>
            <a:r>
              <a:rPr lang="sl-SI" sz="1800" dirty="0">
                <a:latin typeface="Times New Roman" panose="02020603050405020304" pitchFamily="18" charset="0"/>
                <a:cs typeface="Times New Roman" panose="02020603050405020304" pitchFamily="18" charset="0"/>
              </a:rPr>
              <a:t> vsebuje mnogo pristopov za reševanje problemov)</a:t>
            </a:r>
          </a:p>
          <a:p>
            <a:pPr marL="0" indent="0" algn="just">
              <a:buNone/>
            </a:pPr>
            <a:r>
              <a:rPr lang="sl-SI" sz="1800" dirty="0">
                <a:latin typeface="Times New Roman" panose="02020603050405020304" pitchFamily="18" charset="0"/>
                <a:cs typeface="Times New Roman" panose="02020603050405020304" pitchFamily="18" charset="0"/>
              </a:rPr>
              <a:t>13.5. </a:t>
            </a:r>
            <a:r>
              <a:rPr lang="sl-SI" sz="1800" b="1" dirty="0">
                <a:latin typeface="Times New Roman" panose="02020603050405020304" pitchFamily="18" charset="0"/>
                <a:cs typeface="Times New Roman" panose="02020603050405020304" pitchFamily="18" charset="0"/>
              </a:rPr>
              <a:t>Definicija problema: </a:t>
            </a:r>
            <a:r>
              <a:rPr lang="sl-SI" sz="1800" dirty="0">
                <a:latin typeface="Times New Roman" panose="02020603050405020304" pitchFamily="18" charset="0"/>
                <a:cs typeface="Times New Roman" panose="02020603050405020304" pitchFamily="18" charset="0"/>
              </a:rPr>
              <a:t>problem je katerikoli rezultat, ki ni v skladu z želenimi predstavami v danem trenutku – </a:t>
            </a:r>
            <a:r>
              <a:rPr lang="sl-SI" sz="1800" b="1" dirty="0">
                <a:latin typeface="Times New Roman" panose="02020603050405020304" pitchFamily="18" charset="0"/>
                <a:cs typeface="Times New Roman" panose="02020603050405020304" pitchFamily="18" charset="0"/>
              </a:rPr>
              <a:t>zato je potrebno izboljševanje stanja skozi dvigovanje standardov in reševanje problemov</a:t>
            </a:r>
          </a:p>
          <a:p>
            <a:pPr marL="0" indent="0" algn="just">
              <a:buNone/>
            </a:pPr>
            <a:endParaRPr lang="sl-SI" sz="1800" b="1" dirty="0">
              <a:latin typeface="Times New Roman" panose="02020603050405020304" pitchFamily="18" charset="0"/>
              <a:cs typeface="Times New Roman" panose="02020603050405020304" pitchFamily="18" charset="0"/>
            </a:endParaRPr>
          </a:p>
          <a:p>
            <a:pPr marL="0" indent="0" algn="just">
              <a:buNone/>
            </a:pPr>
            <a:r>
              <a:rPr lang="sl-SI" sz="1800" b="1" dirty="0">
                <a:latin typeface="Times New Roman" panose="02020603050405020304" pitchFamily="18" charset="0"/>
                <a:cs typeface="Times New Roman" panose="02020603050405020304" pitchFamily="18" charset="0"/>
              </a:rPr>
              <a:t>                                                                                          </a:t>
            </a:r>
            <a:fld id="{0F6FC4E1-CF2B-4879-AED4-DB59788888F1}" type="slidenum">
              <a:rPr lang="sl-SI" sz="1800" b="1" smtClean="0">
                <a:latin typeface="Times New Roman" panose="02020603050405020304" pitchFamily="18" charset="0"/>
                <a:cs typeface="Times New Roman" panose="02020603050405020304" pitchFamily="18" charset="0"/>
              </a:rPr>
              <a:t>18</a:t>
            </a:fld>
            <a:endParaRPr lang="sl-SI" sz="1800" b="1" dirty="0">
              <a:latin typeface="Times New Roman" panose="02020603050405020304" pitchFamily="18" charset="0"/>
              <a:cs typeface="Times New Roman" panose="02020603050405020304" pitchFamily="18" charset="0"/>
            </a:endParaRPr>
          </a:p>
          <a:p>
            <a:pPr marL="0" indent="0" algn="just">
              <a:buNone/>
            </a:pPr>
            <a:endParaRPr lang="sl-SI"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990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b="1" dirty="0">
                <a:latin typeface="Times New Roman" panose="02020603050405020304" pitchFamily="18" charset="0"/>
                <a:cs typeface="Times New Roman" panose="02020603050405020304" pitchFamily="18" charset="0"/>
              </a:rPr>
              <a:t>13.6. Glede na raziskavo Future </a:t>
            </a:r>
            <a:r>
              <a:rPr lang="sl-SI" sz="1800" b="1" dirty="0" err="1">
                <a:latin typeface="Times New Roman" panose="02020603050405020304" pitchFamily="18" charset="0"/>
                <a:cs typeface="Times New Roman" panose="02020603050405020304" pitchFamily="18" charset="0"/>
              </a:rPr>
              <a:t>of</a:t>
            </a:r>
            <a:r>
              <a:rPr lang="sl-SI" sz="1800" b="1" dirty="0">
                <a:latin typeface="Times New Roman" panose="02020603050405020304" pitchFamily="18" charset="0"/>
                <a:cs typeface="Times New Roman" panose="02020603050405020304" pitchFamily="18" charset="0"/>
              </a:rPr>
              <a:t> Jobs, bodo v letu 2020 zelo pomembne naslednje kompetence:</a:t>
            </a:r>
          </a:p>
          <a:p>
            <a:pPr marL="0" indent="0">
              <a:buNone/>
            </a:pPr>
            <a:r>
              <a:rPr lang="sl-SI" sz="1800" dirty="0">
                <a:latin typeface="Times New Roman" panose="02020603050405020304" pitchFamily="18" charset="0"/>
                <a:cs typeface="Times New Roman" panose="02020603050405020304" pitchFamily="18" charset="0"/>
              </a:rPr>
              <a:t>13.6.1. Reševanje kompleksnih problemov</a:t>
            </a:r>
          </a:p>
          <a:p>
            <a:pPr marL="0" indent="0">
              <a:buNone/>
            </a:pPr>
            <a:r>
              <a:rPr lang="sl-SI" sz="1800" dirty="0">
                <a:latin typeface="Times New Roman" panose="02020603050405020304" pitchFamily="18" charset="0"/>
                <a:cs typeface="Times New Roman" panose="02020603050405020304" pitchFamily="18" charset="0"/>
              </a:rPr>
              <a:t>13.6.2. Kritično mišljenje</a:t>
            </a:r>
          </a:p>
          <a:p>
            <a:pPr marL="0" indent="0">
              <a:buNone/>
            </a:pPr>
            <a:r>
              <a:rPr lang="sl-SI" sz="1800" dirty="0">
                <a:latin typeface="Times New Roman" panose="02020603050405020304" pitchFamily="18" charset="0"/>
                <a:cs typeface="Times New Roman" panose="02020603050405020304" pitchFamily="18" charset="0"/>
              </a:rPr>
              <a:t>13.6.3. Kreativnost</a:t>
            </a:r>
          </a:p>
          <a:p>
            <a:pPr marL="0" indent="0">
              <a:buNone/>
            </a:pPr>
            <a:r>
              <a:rPr lang="sl-SI" sz="1800" dirty="0">
                <a:latin typeface="Times New Roman" panose="02020603050405020304" pitchFamily="18" charset="0"/>
                <a:cs typeface="Times New Roman" panose="02020603050405020304" pitchFamily="18" charset="0"/>
              </a:rPr>
              <a:t>13.6.4. Upravljanje s človeškimi viri</a:t>
            </a:r>
          </a:p>
          <a:p>
            <a:pPr marL="0" indent="0">
              <a:buNone/>
            </a:pPr>
            <a:r>
              <a:rPr lang="sl-SI" sz="1800" dirty="0">
                <a:latin typeface="Times New Roman" panose="02020603050405020304" pitchFamily="18" charset="0"/>
                <a:cs typeface="Times New Roman" panose="02020603050405020304" pitchFamily="18" charset="0"/>
              </a:rPr>
              <a:t>13.6.5. Koordinacija z drugimi</a:t>
            </a:r>
          </a:p>
          <a:p>
            <a:pPr marL="0" indent="0">
              <a:buNone/>
            </a:pPr>
            <a:r>
              <a:rPr lang="sl-SI" sz="1800" dirty="0">
                <a:latin typeface="Times New Roman" panose="02020603050405020304" pitchFamily="18" charset="0"/>
                <a:cs typeface="Times New Roman" panose="02020603050405020304" pitchFamily="18" charset="0"/>
              </a:rPr>
              <a:t>13.6.6. Čustvena inteligenca</a:t>
            </a:r>
          </a:p>
          <a:p>
            <a:pPr marL="0" indent="0">
              <a:buNone/>
            </a:pPr>
            <a:r>
              <a:rPr lang="sl-SI" sz="1800" dirty="0">
                <a:latin typeface="Times New Roman" panose="02020603050405020304" pitchFamily="18" charset="0"/>
                <a:cs typeface="Times New Roman" panose="02020603050405020304" pitchFamily="18" charset="0"/>
              </a:rPr>
              <a:t>13.6.6.1. Samozavedanje: sposobnost prepoznavanja občutkov, čustev in obvladovanja misli </a:t>
            </a:r>
          </a:p>
          <a:p>
            <a:pPr marL="0" indent="0">
              <a:buNone/>
            </a:pPr>
            <a:r>
              <a:rPr lang="sl-SI" sz="1800" dirty="0">
                <a:latin typeface="Times New Roman" panose="02020603050405020304" pitchFamily="18" charset="0"/>
                <a:cs typeface="Times New Roman" panose="02020603050405020304" pitchFamily="18" charset="0"/>
              </a:rPr>
              <a:t>13.6.6.2. Samoobvladovanje: sposobnost nadzora čustev in prilagajanja spreminjajočim se razmeram</a:t>
            </a:r>
          </a:p>
          <a:p>
            <a:pPr marL="0" indent="0">
              <a:buNone/>
            </a:pPr>
            <a:r>
              <a:rPr lang="sl-SI" sz="1800" dirty="0">
                <a:latin typeface="Times New Roman" panose="02020603050405020304" pitchFamily="18" charset="0"/>
                <a:cs typeface="Times New Roman" panose="02020603050405020304" pitchFamily="18" charset="0"/>
              </a:rPr>
              <a:t>13.6.6.3. Socialna zavest: sposobnost prepoznavanja in razumevanja čustev drugih ljudi ter spretnost ohranjanja dobrih odnosov</a:t>
            </a:r>
          </a:p>
          <a:p>
            <a:pPr marL="0" indent="0">
              <a:buNone/>
            </a:pPr>
            <a:r>
              <a:rPr lang="sl-SI" sz="1800" dirty="0">
                <a:latin typeface="Times New Roman" panose="02020603050405020304" pitchFamily="18" charset="0"/>
                <a:cs typeface="Times New Roman" panose="02020603050405020304" pitchFamily="18" charset="0"/>
              </a:rPr>
              <a:t>                                                                                         </a:t>
            </a:r>
            <a:fld id="{CE6DCCE3-531F-42D4-9E63-42140D7C7DEA}" type="slidenum">
              <a:rPr lang="sl-SI" sz="1800" b="1" smtClean="0">
                <a:latin typeface="Times New Roman" panose="02020603050405020304" pitchFamily="18" charset="0"/>
                <a:cs typeface="Times New Roman" panose="02020603050405020304" pitchFamily="18" charset="0"/>
              </a:rPr>
              <a:t>19</a:t>
            </a:fld>
            <a:endParaRPr lang="sl-SI"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006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514350" indent="-514350">
              <a:buAutoNum type="romanUcPeriod"/>
            </a:pPr>
            <a:r>
              <a:rPr lang="sl-SI" sz="2400" b="1" dirty="0">
                <a:latin typeface="Times New Roman" panose="02020603050405020304" pitchFamily="18" charset="0"/>
                <a:cs typeface="Times New Roman" panose="02020603050405020304" pitchFamily="18" charset="0"/>
              </a:rPr>
              <a:t>UVOD</a:t>
            </a:r>
          </a:p>
          <a:p>
            <a:pPr marL="342900" indent="-342900" algn="just">
              <a:buAutoNum type="arabicPeriod"/>
            </a:pPr>
            <a:r>
              <a:rPr lang="sl-SI" sz="1800" b="1" dirty="0">
                <a:latin typeface="Times New Roman" panose="02020603050405020304" pitchFamily="18" charset="0"/>
                <a:cs typeface="Times New Roman" panose="02020603050405020304" pitchFamily="18" charset="0"/>
              </a:rPr>
              <a:t>Plačni sistem </a:t>
            </a:r>
            <a:r>
              <a:rPr lang="sl-SI" sz="1800" dirty="0">
                <a:latin typeface="Times New Roman" panose="02020603050405020304" pitchFamily="18" charset="0"/>
                <a:cs typeface="Times New Roman" panose="02020603050405020304" pitchFamily="18" charset="0"/>
              </a:rPr>
              <a:t>(vsebina seminarja 8. in 9.9.2017) ni pomemben samo za delovno razmerje oz. dvostransko razmerje med delavcem in delodajalcem na podlagi pogodbe o zaposlitvi, ampak pomembno vpliva tudi na:</a:t>
            </a:r>
          </a:p>
          <a:p>
            <a:pPr marL="0" indent="0" algn="just">
              <a:buNone/>
            </a:pPr>
            <a:r>
              <a:rPr lang="sl-SI" sz="1800" dirty="0">
                <a:latin typeface="Times New Roman" panose="02020603050405020304" pitchFamily="18" charset="0"/>
                <a:cs typeface="Times New Roman" panose="02020603050405020304" pitchFamily="18" charset="0"/>
              </a:rPr>
              <a:t>1.1. Družbenoekonomske razmere</a:t>
            </a:r>
          </a:p>
          <a:p>
            <a:pPr marL="0" indent="0" algn="just">
              <a:buNone/>
            </a:pPr>
            <a:r>
              <a:rPr lang="sl-SI" sz="1800" dirty="0">
                <a:latin typeface="Times New Roman" panose="02020603050405020304" pitchFamily="18" charset="0"/>
                <a:cs typeface="Times New Roman" panose="02020603050405020304" pitchFamily="18" charset="0"/>
              </a:rPr>
              <a:t>1.2. Gospodarski in socialni razvoj</a:t>
            </a:r>
          </a:p>
          <a:p>
            <a:pPr marL="0" indent="0" algn="just">
              <a:buNone/>
            </a:pPr>
            <a:r>
              <a:rPr lang="sl-SI" sz="1800" dirty="0">
                <a:latin typeface="Times New Roman" panose="02020603050405020304" pitchFamily="18" charset="0"/>
                <a:cs typeface="Times New Roman" panose="02020603050405020304" pitchFamily="18" charset="0"/>
              </a:rPr>
              <a:t>1.3. Trg dela</a:t>
            </a:r>
          </a:p>
          <a:p>
            <a:pPr marL="0" indent="0" algn="just">
              <a:buNone/>
            </a:pPr>
            <a:r>
              <a:rPr lang="sl-SI" sz="1800" dirty="0">
                <a:latin typeface="Times New Roman" panose="02020603050405020304" pitchFamily="18" charset="0"/>
                <a:cs typeface="Times New Roman" panose="02020603050405020304" pitchFamily="18" charset="0"/>
              </a:rPr>
              <a:t>1.4. Zaposlovanje/brezposelnost</a:t>
            </a:r>
          </a:p>
          <a:p>
            <a:pPr marL="0" indent="0" algn="just">
              <a:buNone/>
            </a:pPr>
            <a:r>
              <a:rPr lang="sl-SI" sz="1800" dirty="0">
                <a:latin typeface="Times New Roman" panose="02020603050405020304" pitchFamily="18" charset="0"/>
                <a:cs typeface="Times New Roman" panose="02020603050405020304" pitchFamily="18" charset="0"/>
              </a:rPr>
              <a:t>1.5. Inflacijo</a:t>
            </a:r>
          </a:p>
          <a:p>
            <a:pPr marL="0" indent="0" algn="just">
              <a:buNone/>
            </a:pPr>
            <a:r>
              <a:rPr lang="sl-SI" sz="1800" dirty="0">
                <a:latin typeface="Times New Roman" panose="02020603050405020304" pitchFamily="18" charset="0"/>
                <a:cs typeface="Times New Roman" panose="02020603050405020304" pitchFamily="18" charset="0"/>
              </a:rPr>
              <a:t>1.6. Rast BDP in produktivnosti dela</a:t>
            </a:r>
          </a:p>
          <a:p>
            <a:pPr marL="0" indent="0" algn="just">
              <a:buNone/>
            </a:pPr>
            <a:r>
              <a:rPr lang="sl-SI" sz="1800" dirty="0">
                <a:latin typeface="Times New Roman" panose="02020603050405020304" pitchFamily="18" charset="0"/>
                <a:cs typeface="Times New Roman" panose="02020603050405020304" pitchFamily="18" charset="0"/>
              </a:rPr>
              <a:t>1.7. Proračunske prihodke in odhodke</a:t>
            </a:r>
          </a:p>
          <a:p>
            <a:pPr marL="0" indent="0" algn="just">
              <a:buNone/>
            </a:pPr>
            <a:r>
              <a:rPr lang="sl-SI" sz="1800" dirty="0">
                <a:latin typeface="Times New Roman" panose="02020603050405020304" pitchFamily="18" charset="0"/>
                <a:cs typeface="Times New Roman" panose="02020603050405020304" pitchFamily="18" charset="0"/>
              </a:rPr>
              <a:t>1.8. Uresničevanje človeških pravic (predvsem na področju socialnega zavarovanja)</a:t>
            </a:r>
          </a:p>
          <a:p>
            <a:pPr marL="0" indent="0" algn="just">
              <a:buNone/>
            </a:pPr>
            <a:r>
              <a:rPr lang="sl-SI" sz="1800" dirty="0">
                <a:latin typeface="Times New Roman" panose="02020603050405020304" pitchFamily="18" charset="0"/>
                <a:cs typeface="Times New Roman" panose="02020603050405020304" pitchFamily="18" charset="0"/>
              </a:rPr>
              <a:t>                                                                                          </a:t>
            </a:r>
            <a:fld id="{3EDDCFC0-21A1-4048-9C4B-9EB8A668DEC0}" type="slidenum">
              <a:rPr lang="sl-SI" sz="1800" smtClean="0">
                <a:latin typeface="Times New Roman" panose="02020603050405020304" pitchFamily="18" charset="0"/>
                <a:cs typeface="Times New Roman" panose="02020603050405020304" pitchFamily="18" charset="0"/>
              </a:rPr>
              <a:t>2</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168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13.6.6.4. Družbene spretnosti: sposobnost razvijanja in ohranjanja dobrih odnosov ter pozitivnega vplivanja na ljudi</a:t>
            </a:r>
          </a:p>
          <a:p>
            <a:pPr marL="0" indent="0">
              <a:buNone/>
            </a:pPr>
            <a:r>
              <a:rPr lang="sl-SI" sz="1800" dirty="0">
                <a:latin typeface="Times New Roman" panose="02020603050405020304" pitchFamily="18" charset="0"/>
                <a:cs typeface="Times New Roman" panose="02020603050405020304" pitchFamily="18" charset="0"/>
              </a:rPr>
              <a:t>13.6.7. Presojanje in odločanje</a:t>
            </a:r>
          </a:p>
          <a:p>
            <a:pPr marL="0" indent="0">
              <a:buNone/>
            </a:pPr>
            <a:r>
              <a:rPr lang="sl-SI" sz="1800" dirty="0">
                <a:latin typeface="Times New Roman" panose="02020603050405020304" pitchFamily="18" charset="0"/>
                <a:cs typeface="Times New Roman" panose="02020603050405020304" pitchFamily="18" charset="0"/>
              </a:rPr>
              <a:t>13.6.8. Zagotavljanje storitev</a:t>
            </a:r>
          </a:p>
          <a:p>
            <a:pPr marL="0" indent="0">
              <a:buNone/>
            </a:pPr>
            <a:r>
              <a:rPr lang="sl-SI" sz="1800" dirty="0">
                <a:latin typeface="Times New Roman" panose="02020603050405020304" pitchFamily="18" charset="0"/>
                <a:cs typeface="Times New Roman" panose="02020603050405020304" pitchFamily="18" charset="0"/>
              </a:rPr>
              <a:t>13.6.9. Pogajanja (miselno)</a:t>
            </a:r>
          </a:p>
          <a:p>
            <a:pPr marL="0" indent="0" algn="just">
              <a:buNone/>
            </a:pPr>
            <a:r>
              <a:rPr lang="sl-SI" sz="1800" dirty="0">
                <a:latin typeface="Times New Roman" panose="02020603050405020304" pitchFamily="18" charset="0"/>
                <a:cs typeface="Times New Roman" panose="02020603050405020304" pitchFamily="18" charset="0"/>
              </a:rPr>
              <a:t>13.6.10. Kognitivna fleksibilnost (prožnost): sposobnost preklapljanja med razmišljanjem o dveh različnih idejah in razmišljanja o več idejah hkrati, kognitivne strategije = procesi, ki jih osebe uporabijo, da se odzovejo na dano vsebino oz. jo uporabijo na primeren način</a:t>
            </a:r>
          </a:p>
          <a:p>
            <a:pPr marL="0" indent="0" algn="just">
              <a:buNone/>
            </a:pPr>
            <a:r>
              <a:rPr lang="sl-SI" sz="1800" b="1" dirty="0">
                <a:latin typeface="Times New Roman" panose="02020603050405020304" pitchFamily="18" charset="0"/>
                <a:cs typeface="Times New Roman" panose="02020603050405020304" pitchFamily="18" charset="0"/>
              </a:rPr>
              <a:t>14. Vprašanje pravičnosti </a:t>
            </a:r>
            <a:r>
              <a:rPr lang="sl-SI" sz="1800" dirty="0">
                <a:latin typeface="Times New Roman" panose="02020603050405020304" pitchFamily="18" charset="0"/>
                <a:cs typeface="Times New Roman" panose="02020603050405020304" pitchFamily="18" charset="0"/>
              </a:rPr>
              <a:t>(teorija John </a:t>
            </a:r>
            <a:r>
              <a:rPr lang="sl-SI" sz="1800" dirty="0" err="1">
                <a:latin typeface="Times New Roman" panose="02020603050405020304" pitchFamily="18" charset="0"/>
                <a:cs typeface="Times New Roman" panose="02020603050405020304" pitchFamily="18" charset="0"/>
              </a:rPr>
              <a:t>Stacey</a:t>
            </a:r>
            <a:r>
              <a:rPr lang="sl-SI" sz="1800" dirty="0">
                <a:latin typeface="Times New Roman" panose="02020603050405020304" pitchFamily="18" charset="0"/>
                <a:cs typeface="Times New Roman" panose="02020603050405020304" pitchFamily="18" charset="0"/>
              </a:rPr>
              <a:t> Adams 1963):</a:t>
            </a:r>
          </a:p>
          <a:p>
            <a:pPr marL="0" indent="0" algn="just">
              <a:buNone/>
            </a:pPr>
            <a:r>
              <a:rPr lang="sl-SI" sz="1800" dirty="0">
                <a:latin typeface="Times New Roman" panose="02020603050405020304" pitchFamily="18" charset="0"/>
                <a:cs typeface="Times New Roman" panose="02020603050405020304" pitchFamily="18" charset="0"/>
              </a:rPr>
              <a:t>14.1. Pojasnjuje motivacijo delavcev v kontekstu, ki se nanaša na njihovo oceno, ali so obravnavani pravično</a:t>
            </a:r>
          </a:p>
          <a:p>
            <a:pPr marL="0" indent="0" algn="just">
              <a:buNone/>
            </a:pPr>
            <a:r>
              <a:rPr lang="sl-SI" sz="1800" dirty="0">
                <a:latin typeface="Times New Roman" panose="02020603050405020304" pitchFamily="18" charset="0"/>
                <a:cs typeface="Times New Roman" panose="02020603050405020304" pitchFamily="18" charset="0"/>
              </a:rPr>
              <a:t>14.2. Nepravičnost posamezniki zaznavajo glede na to, ali je primerjava z drugo osebo (po navadi sodelavec) ugodna ali neugodna</a:t>
            </a:r>
          </a:p>
          <a:p>
            <a:pPr marL="0" indent="0" algn="just">
              <a:buNone/>
            </a:pPr>
            <a:r>
              <a:rPr lang="sl-SI" sz="1800" dirty="0">
                <a:latin typeface="Times New Roman" panose="02020603050405020304" pitchFamily="18" charset="0"/>
                <a:cs typeface="Times New Roman" panose="02020603050405020304" pitchFamily="18" charset="0"/>
              </a:rPr>
              <a:t>                                                                                         </a:t>
            </a:r>
            <a:r>
              <a:rPr lang="sl-SI" sz="1800" b="1" dirty="0">
                <a:latin typeface="Times New Roman" panose="02020603050405020304" pitchFamily="18" charset="0"/>
                <a:cs typeface="Times New Roman" panose="02020603050405020304" pitchFamily="18" charset="0"/>
              </a:rPr>
              <a:t>20</a:t>
            </a:r>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808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14.3. Teorija pravičnosti na delovnem mestu kot ocenjevanje delovne uspešnosti (učinkovitosti)</a:t>
            </a:r>
          </a:p>
          <a:p>
            <a:pPr marL="0" indent="0">
              <a:buNone/>
            </a:pPr>
            <a:r>
              <a:rPr lang="sl-SI" sz="1800" dirty="0">
                <a:latin typeface="Times New Roman" panose="02020603050405020304" pitchFamily="18" charset="0"/>
                <a:cs typeface="Times New Roman" panose="02020603050405020304" pitchFamily="18" charset="0"/>
              </a:rPr>
              <a:t>14.3.1. Z dojemanjem pravičnosti je pozitivno povezana pogostost ocenjevanja</a:t>
            </a:r>
          </a:p>
          <a:p>
            <a:pPr marL="0" indent="0">
              <a:buNone/>
            </a:pPr>
            <a:r>
              <a:rPr lang="sl-SI" sz="1800" dirty="0">
                <a:latin typeface="Times New Roman" panose="02020603050405020304" pitchFamily="18" charset="0"/>
                <a:cs typeface="Times New Roman" panose="02020603050405020304" pitchFamily="18" charset="0"/>
              </a:rPr>
              <a:t>14.3.2. Za izboljšanje razmer pravičnosti je potrebna odprava pomanjkljivosti načrtovanja skupaj z nadrejenim</a:t>
            </a:r>
          </a:p>
          <a:p>
            <a:pPr marL="0" indent="0">
              <a:buNone/>
            </a:pPr>
            <a:r>
              <a:rPr lang="sl-SI" sz="1800" dirty="0">
                <a:latin typeface="Times New Roman" panose="02020603050405020304" pitchFamily="18" charset="0"/>
                <a:cs typeface="Times New Roman" panose="02020603050405020304" pitchFamily="18" charset="0"/>
              </a:rPr>
              <a:t>14.3.3. Če nadrejeni dobro pozna delo delavca, ki ga ocenjuje, delavec zaznava višjo stopnjo pravičnosti</a:t>
            </a:r>
          </a:p>
          <a:p>
            <a:pPr marL="0" indent="0">
              <a:buNone/>
            </a:pPr>
            <a:r>
              <a:rPr lang="sl-SI" sz="1800" dirty="0">
                <a:latin typeface="Times New Roman" panose="02020603050405020304" pitchFamily="18" charset="0"/>
                <a:cs typeface="Times New Roman" panose="02020603050405020304" pitchFamily="18" charset="0"/>
              </a:rPr>
              <a:t>14.3.4. Z zaznavo pravičnosti je povezano tudi poznanje nadrejenega o dejanski uspešnosti ocenjevanega delavca</a:t>
            </a:r>
          </a:p>
          <a:p>
            <a:pPr marL="0" indent="0">
              <a:buNone/>
            </a:pPr>
            <a:r>
              <a:rPr lang="sl-SI" sz="1800" dirty="0">
                <a:latin typeface="Times New Roman" panose="02020603050405020304" pitchFamily="18" charset="0"/>
                <a:cs typeface="Times New Roman" panose="02020603050405020304" pitchFamily="18" charset="0"/>
              </a:rPr>
              <a:t>14.4. Nasveti za izboljšanje občutkov pravičnosti pri merjenju delovne uspešnosti/učinkovitosti zaposlenih (</a:t>
            </a:r>
            <a:r>
              <a:rPr lang="sl-SI" sz="1800" dirty="0" err="1">
                <a:latin typeface="Times New Roman" panose="02020603050405020304" pitchFamily="18" charset="0"/>
                <a:cs typeface="Times New Roman" panose="02020603050405020304" pitchFamily="18" charset="0"/>
              </a:rPr>
              <a:t>Gilliand</a:t>
            </a:r>
            <a:r>
              <a:rPr lang="sl-SI" sz="1800" dirty="0">
                <a:latin typeface="Times New Roman" panose="02020603050405020304" pitchFamily="18" charset="0"/>
                <a:cs typeface="Times New Roman" panose="02020603050405020304" pitchFamily="18" charset="0"/>
              </a:rPr>
              <a:t> in </a:t>
            </a:r>
            <a:r>
              <a:rPr lang="sl-SI" sz="1800" dirty="0" err="1">
                <a:latin typeface="Times New Roman" panose="02020603050405020304" pitchFamily="18" charset="0"/>
                <a:cs typeface="Times New Roman" panose="02020603050405020304" pitchFamily="18" charset="0"/>
              </a:rPr>
              <a:t>Langdon</a:t>
            </a:r>
            <a:r>
              <a:rPr lang="sl-SI" sz="1800" dirty="0">
                <a:latin typeface="Times New Roman" panose="02020603050405020304" pitchFamily="18" charset="0"/>
                <a:cs typeface="Times New Roman" panose="02020603050405020304" pitchFamily="18" charset="0"/>
              </a:rPr>
              <a:t> 1998):</a:t>
            </a:r>
          </a:p>
          <a:p>
            <a:pPr marL="0" indent="0">
              <a:buNone/>
            </a:pPr>
            <a:r>
              <a:rPr lang="sl-SI" sz="1800" dirty="0">
                <a:latin typeface="Times New Roman" panose="02020603050405020304" pitchFamily="18" charset="0"/>
                <a:cs typeface="Times New Roman" panose="02020603050405020304" pitchFamily="18" charset="0"/>
              </a:rPr>
              <a:t>14.4.1. Poskrbeti, da imajo vsi zaposleni možnost sodelovanja v vseh fazah procesa upravljanja z izvedbo dela in ocenjevanja delovne uspešnosti, vključno z razvojem procesa samoocenjevanja in povratne informacije</a:t>
            </a:r>
          </a:p>
          <a:p>
            <a:pPr marL="0" indent="0">
              <a:buNone/>
            </a:pPr>
            <a:r>
              <a:rPr lang="sl-SI" sz="1800" dirty="0">
                <a:latin typeface="Times New Roman" panose="02020603050405020304" pitchFamily="18" charset="0"/>
                <a:cs typeface="Times New Roman" panose="02020603050405020304" pitchFamily="18" charset="0"/>
              </a:rPr>
              <a:t>14.4.2. Zgotavljati doslednost v vseh korakih in fazah procesa</a:t>
            </a:r>
          </a:p>
          <a:p>
            <a:pPr marL="0" indent="0">
              <a:buNone/>
            </a:pPr>
            <a:r>
              <a:rPr lang="sl-SI" sz="1800" dirty="0">
                <a:latin typeface="Times New Roman" panose="02020603050405020304" pitchFamily="18" charset="0"/>
                <a:cs typeface="Times New Roman" panose="02020603050405020304" pitchFamily="18" charset="0"/>
              </a:rPr>
              <a:t>                                                                                          </a:t>
            </a:r>
            <a:fld id="{382D212C-8B35-4AF3-A3DF-3EDB1B331269}" type="slidenum">
              <a:rPr lang="sl-SI" sz="1800" b="1" smtClean="0">
                <a:latin typeface="Times New Roman" panose="02020603050405020304" pitchFamily="18" charset="0"/>
                <a:cs typeface="Times New Roman" panose="02020603050405020304" pitchFamily="18" charset="0"/>
              </a:rPr>
              <a:t>21</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743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14.4.3. Zagotavljati, da ocenjevanje temelji na dejavnikih, ki so povezani z delom in le – to ni pristransko</a:t>
            </a:r>
          </a:p>
          <a:p>
            <a:pPr marL="0" indent="0">
              <a:buNone/>
            </a:pPr>
            <a:r>
              <a:rPr lang="sl-SI" sz="1800" dirty="0">
                <a:latin typeface="Times New Roman" panose="02020603050405020304" pitchFamily="18" charset="0"/>
                <a:cs typeface="Times New Roman" panose="02020603050405020304" pitchFamily="18" charset="0"/>
              </a:rPr>
              <a:t>14.4.4. Omogočiti zaposlenim, da oporekajo in razpravljajo o pravilnosti ocenjevanja in podane ocene</a:t>
            </a:r>
          </a:p>
          <a:p>
            <a:pPr marL="0" indent="0">
              <a:buNone/>
            </a:pPr>
            <a:r>
              <a:rPr lang="sl-SI" sz="1800" dirty="0">
                <a:latin typeface="Times New Roman" panose="02020603050405020304" pitchFamily="18" charset="0"/>
                <a:cs typeface="Times New Roman" panose="02020603050405020304" pitchFamily="18" charset="0"/>
              </a:rPr>
              <a:t>14.4.5. Pogovarjati se z zaposlenimi o vseh vidikih procesa dela in ocenjevanja delovne uspešnosti</a:t>
            </a:r>
          </a:p>
          <a:p>
            <a:pPr marL="0" indent="0">
              <a:buNone/>
            </a:pPr>
            <a:r>
              <a:rPr lang="sl-SI" sz="1800" dirty="0">
                <a:latin typeface="Times New Roman" panose="02020603050405020304" pitchFamily="18" charset="0"/>
                <a:cs typeface="Times New Roman" panose="02020603050405020304" pitchFamily="18" charset="0"/>
              </a:rPr>
              <a:t>14.4.6. Zagotoviti pravočasno in povratno informacijo</a:t>
            </a:r>
          </a:p>
          <a:p>
            <a:pPr marL="0" indent="0">
              <a:buNone/>
            </a:pPr>
            <a:r>
              <a:rPr lang="sl-SI" sz="1800" dirty="0">
                <a:latin typeface="Times New Roman" panose="02020603050405020304" pitchFamily="18" charset="0"/>
                <a:cs typeface="Times New Roman" panose="02020603050405020304" pitchFamily="18" charset="0"/>
              </a:rPr>
              <a:t>14.4.7. Obravnavati zaposlene s spoštovanjem</a:t>
            </a:r>
          </a:p>
          <a:p>
            <a:pPr marL="0" indent="0">
              <a:buNone/>
            </a:pPr>
            <a:r>
              <a:rPr lang="sl-SI" sz="1800" dirty="0">
                <a:latin typeface="Times New Roman" panose="02020603050405020304" pitchFamily="18" charset="0"/>
                <a:cs typeface="Times New Roman" panose="02020603050405020304" pitchFamily="18" charset="0"/>
              </a:rPr>
              <a:t>14.4.8. Poskrbeti, da zaposleni niso presenečeni nad izidom ocenjevanja (tako pozitivnem kot negativnem)</a:t>
            </a:r>
          </a:p>
          <a:p>
            <a:pPr marL="0" indent="0">
              <a:buNone/>
            </a:pPr>
            <a:r>
              <a:rPr lang="sl-SI" sz="1800" dirty="0">
                <a:latin typeface="Times New Roman" panose="02020603050405020304" pitchFamily="18" charset="0"/>
                <a:cs typeface="Times New Roman" panose="02020603050405020304" pitchFamily="18" charset="0"/>
              </a:rPr>
              <a:t>15. </a:t>
            </a:r>
            <a:r>
              <a:rPr lang="sl-SI" sz="1800" b="1" dirty="0">
                <a:latin typeface="Times New Roman" panose="02020603050405020304" pitchFamily="18" charset="0"/>
                <a:cs typeface="Times New Roman" panose="02020603050405020304" pitchFamily="18" charset="0"/>
              </a:rPr>
              <a:t>Vprašanje </a:t>
            </a:r>
            <a:r>
              <a:rPr lang="sl-SI" sz="1800" b="1" dirty="0" err="1">
                <a:latin typeface="Times New Roman" panose="02020603050405020304" pitchFamily="18" charset="0"/>
                <a:cs typeface="Times New Roman" panose="02020603050405020304" pitchFamily="18" charset="0"/>
              </a:rPr>
              <a:t>dvofaktorske</a:t>
            </a:r>
            <a:r>
              <a:rPr lang="sl-SI" sz="1800" b="1" dirty="0">
                <a:latin typeface="Times New Roman" panose="02020603050405020304" pitchFamily="18" charset="0"/>
                <a:cs typeface="Times New Roman" panose="02020603050405020304" pitchFamily="18" charset="0"/>
              </a:rPr>
              <a:t> teorije (po </a:t>
            </a:r>
            <a:r>
              <a:rPr lang="sl-SI" sz="1800" b="1" dirty="0" err="1">
                <a:latin typeface="Times New Roman" panose="02020603050405020304" pitchFamily="18" charset="0"/>
                <a:cs typeface="Times New Roman" panose="02020603050405020304" pitchFamily="18" charset="0"/>
              </a:rPr>
              <a:t>F.Herzbergu</a:t>
            </a:r>
            <a:r>
              <a:rPr lang="sl-SI" sz="1800" b="1" dirty="0">
                <a:latin typeface="Times New Roman" panose="02020603050405020304" pitchFamily="18" charset="0"/>
                <a:cs typeface="Times New Roman" panose="02020603050405020304" pitchFamily="18" charset="0"/>
              </a:rPr>
              <a:t>):</a:t>
            </a:r>
          </a:p>
          <a:p>
            <a:pPr marL="0" indent="0">
              <a:buNone/>
            </a:pPr>
            <a:r>
              <a:rPr lang="sl-SI" sz="1800" b="1" dirty="0">
                <a:latin typeface="Times New Roman" panose="02020603050405020304" pitchFamily="18" charset="0"/>
                <a:cs typeface="Times New Roman" panose="02020603050405020304" pitchFamily="18" charset="0"/>
              </a:rPr>
              <a:t>15.1. Motivatorji – delavce delajo zadovoljne: </a:t>
            </a:r>
            <a:r>
              <a:rPr lang="sl-SI" sz="1800" dirty="0">
                <a:latin typeface="Times New Roman" panose="02020603050405020304" pitchFamily="18" charset="0"/>
                <a:cs typeface="Times New Roman" panose="02020603050405020304" pitchFamily="18" charset="0"/>
              </a:rPr>
              <a:t>odgovornost, uspeh, napredovanje, samostojnost, pozornost, razvoj</a:t>
            </a:r>
          </a:p>
          <a:p>
            <a:pPr marL="0" indent="0">
              <a:buNone/>
            </a:pPr>
            <a:r>
              <a:rPr lang="sl-SI" sz="1800" b="1" dirty="0">
                <a:latin typeface="Times New Roman" panose="02020603050405020304" pitchFamily="18" charset="0"/>
                <a:cs typeface="Times New Roman" panose="02020603050405020304" pitchFamily="18" charset="0"/>
              </a:rPr>
              <a:t>15.2. Higieniki (</a:t>
            </a:r>
            <a:r>
              <a:rPr lang="sl-SI" sz="1800" b="1" dirty="0" err="1">
                <a:latin typeface="Times New Roman" panose="02020603050405020304" pitchFamily="18" charset="0"/>
                <a:cs typeface="Times New Roman" panose="02020603050405020304" pitchFamily="18" charset="0"/>
              </a:rPr>
              <a:t>stratisfaktorji</a:t>
            </a:r>
            <a:r>
              <a:rPr lang="sl-SI" sz="1800" b="1" dirty="0">
                <a:latin typeface="Times New Roman" panose="02020603050405020304" pitchFamily="18" charset="0"/>
                <a:cs typeface="Times New Roman" panose="02020603050405020304" pitchFamily="18" charset="0"/>
              </a:rPr>
              <a:t>) – delavce delajo delovno zavzete: </a:t>
            </a:r>
            <a:r>
              <a:rPr lang="sl-SI" sz="1800" dirty="0">
                <a:latin typeface="Times New Roman" panose="02020603050405020304" pitchFamily="18" charset="0"/>
                <a:cs typeface="Times New Roman" panose="02020603050405020304" pitchFamily="18" charset="0"/>
              </a:rPr>
              <a:t>nadzor, odnos do vodje, plača, delovne razmere, status, politika podjetja, varnost pri delu, odnos do sodelavcev, ohranjanje in krepitev zdravja</a:t>
            </a:r>
          </a:p>
          <a:p>
            <a:pPr marL="0" indent="0">
              <a:buNone/>
            </a:pPr>
            <a:r>
              <a:rPr lang="sl-SI" sz="1800" b="1" dirty="0">
                <a:latin typeface="Times New Roman" panose="02020603050405020304" pitchFamily="18" charset="0"/>
                <a:cs typeface="Times New Roman" panose="02020603050405020304" pitchFamily="18" charset="0"/>
              </a:rPr>
              <a:t>                                                                                          22</a:t>
            </a:r>
          </a:p>
        </p:txBody>
      </p:sp>
    </p:spTree>
    <p:extLst>
      <p:ext uri="{BB962C8B-B14F-4D97-AF65-F5344CB8AC3E}">
        <p14:creationId xmlns:p14="http://schemas.microsoft.com/office/powerpoint/2010/main" val="444826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2400" b="1" dirty="0">
                <a:latin typeface="Times New Roman" panose="02020603050405020304" pitchFamily="18" charset="0"/>
                <a:cs typeface="Times New Roman" panose="02020603050405020304" pitchFamily="18" charset="0"/>
              </a:rPr>
              <a:t>II. – 3. Del plače za poslovno uspešnost</a:t>
            </a:r>
          </a:p>
          <a:p>
            <a:pPr marL="342900" indent="-342900" algn="just">
              <a:buAutoNum type="arabicPeriod"/>
            </a:pPr>
            <a:r>
              <a:rPr lang="sl-SI" sz="1800" dirty="0">
                <a:latin typeface="Times New Roman" panose="02020603050405020304" pitchFamily="18" charset="0"/>
                <a:cs typeface="Times New Roman" panose="02020603050405020304" pitchFamily="18" charset="0"/>
              </a:rPr>
              <a:t>ZDR v 2. odstavku 126. člena določa, da je sestavni del plače tudi plačilo za poslovno uspešnost, če je le –to dogovorjeno s </a:t>
            </a:r>
            <a:r>
              <a:rPr lang="sl-SI" sz="1800" b="1" dirty="0">
                <a:latin typeface="Times New Roman" panose="02020603050405020304" pitchFamily="18" charset="0"/>
                <a:cs typeface="Times New Roman" panose="02020603050405020304" pitchFamily="18" charset="0"/>
              </a:rPr>
              <a:t>kolektivno pogodbo ali pogodbo o zaposlitvi</a:t>
            </a:r>
            <a:r>
              <a:rPr lang="sl-SI" sz="1800" dirty="0">
                <a:latin typeface="Times New Roman" panose="02020603050405020304" pitchFamily="18" charset="0"/>
                <a:cs typeface="Times New Roman" panose="02020603050405020304" pitchFamily="18" charset="0"/>
              </a:rPr>
              <a:t>.</a:t>
            </a:r>
          </a:p>
          <a:p>
            <a:pPr marL="342900" indent="-342900" algn="just">
              <a:buAutoNum type="arabicPeriod"/>
            </a:pPr>
            <a:r>
              <a:rPr lang="sl-SI" sz="1800" dirty="0">
                <a:latin typeface="Times New Roman" panose="02020603050405020304" pitchFamily="18" charset="0"/>
                <a:cs typeface="Times New Roman" panose="02020603050405020304" pitchFamily="18" charset="0"/>
              </a:rPr>
              <a:t>Da bi lahko bil del plače neobdavčen, morajo biti izpolnjeni </a:t>
            </a:r>
            <a:r>
              <a:rPr lang="sl-SI" sz="1800" b="1" dirty="0">
                <a:latin typeface="Times New Roman" panose="02020603050405020304" pitchFamily="18" charset="0"/>
                <a:cs typeface="Times New Roman" panose="02020603050405020304" pitchFamily="18" charset="0"/>
              </a:rPr>
              <a:t>pogoji v davčni zakonodaji</a:t>
            </a:r>
            <a:r>
              <a:rPr lang="sl-SI" sz="1800" dirty="0">
                <a:latin typeface="Times New Roman" panose="02020603050405020304" pitchFamily="18" charset="0"/>
                <a:cs typeface="Times New Roman" panose="02020603050405020304" pitchFamily="18" charset="0"/>
              </a:rPr>
              <a:t>:</a:t>
            </a:r>
          </a:p>
          <a:p>
            <a:pPr marL="0" indent="0" algn="just">
              <a:buNone/>
            </a:pPr>
            <a:r>
              <a:rPr lang="sl-SI" sz="1800" dirty="0">
                <a:latin typeface="Times New Roman" panose="02020603050405020304" pitchFamily="18" charset="0"/>
                <a:cs typeface="Times New Roman" panose="02020603050405020304" pitchFamily="18" charset="0"/>
              </a:rPr>
              <a:t>2.1. Pravica do izplačila mora biti določena v splošnem aktu ali kolektivni pogodbi, ki zavezuje delodajalca, zato je potrebno določiti kriterije in merila za izplačilo, kamor sodijo tudi merila in kriteriji v zvezi s poslovnimi rezultati delodajalca </a:t>
            </a:r>
          </a:p>
          <a:p>
            <a:pPr marL="0" indent="0" algn="just">
              <a:buNone/>
            </a:pPr>
            <a:r>
              <a:rPr lang="sl-SI" sz="1800" dirty="0">
                <a:latin typeface="Times New Roman" panose="02020603050405020304" pitchFamily="18" charset="0"/>
                <a:cs typeface="Times New Roman" panose="02020603050405020304" pitchFamily="18" charset="0"/>
              </a:rPr>
              <a:t>2.2. Dodatek se izplača enkrat letno in vsem upravičencem hkrati</a:t>
            </a:r>
          </a:p>
          <a:p>
            <a:pPr marL="0" indent="0" algn="just">
              <a:buNone/>
            </a:pPr>
            <a:r>
              <a:rPr lang="sl-SI" sz="1800" dirty="0">
                <a:latin typeface="Times New Roman" panose="02020603050405020304" pitchFamily="18" charset="0"/>
                <a:cs typeface="Times New Roman" panose="02020603050405020304" pitchFamily="18" charset="0"/>
              </a:rPr>
              <a:t>2.3. Pravico do izplačila imajo vsi delavci, ki izpolnjujejo vnaprej predpisane kriterije – zneski so lahko različni za posamezne delavce glede na enotne kriterije in merila</a:t>
            </a:r>
          </a:p>
          <a:p>
            <a:pPr marL="0" indent="0" algn="just">
              <a:buNone/>
            </a:pPr>
            <a:r>
              <a:rPr lang="sl-SI" sz="1800" dirty="0">
                <a:latin typeface="Times New Roman" panose="02020603050405020304" pitchFamily="18" charset="0"/>
                <a:cs typeface="Times New Roman" panose="02020603050405020304" pitchFamily="18" charset="0"/>
              </a:rPr>
              <a:t>2.4. Višina glede na največ povprečno plačo (bruto)v državi.</a:t>
            </a:r>
          </a:p>
          <a:p>
            <a:pPr marL="0" indent="0" algn="just">
              <a:buNone/>
            </a:pPr>
            <a:r>
              <a:rPr lang="sl-SI" sz="1800" dirty="0">
                <a:latin typeface="Times New Roman" panose="02020603050405020304" pitchFamily="18" charset="0"/>
                <a:cs typeface="Times New Roman" panose="02020603050405020304" pitchFamily="18" charset="0"/>
              </a:rPr>
              <a:t>                                                                                         </a:t>
            </a:r>
            <a:fld id="{AB04BAE8-C6B8-45DE-B667-A8C446091640}" type="slidenum">
              <a:rPr lang="sl-SI" sz="1800" b="1" smtClean="0">
                <a:latin typeface="Times New Roman" panose="02020603050405020304" pitchFamily="18" charset="0"/>
                <a:cs typeface="Times New Roman" panose="02020603050405020304" pitchFamily="18" charset="0"/>
              </a:rPr>
              <a:t>23</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769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3. Biti sposoben pomeni delati stvari prav, biti učinkovit pa pomeni delati prave stvari (Peter </a:t>
            </a:r>
            <a:r>
              <a:rPr lang="sl-SI" sz="1800" dirty="0" err="1">
                <a:latin typeface="Times New Roman" panose="02020603050405020304" pitchFamily="18" charset="0"/>
                <a:cs typeface="Times New Roman" panose="02020603050405020304" pitchFamily="18" charset="0"/>
              </a:rPr>
              <a:t>Drucker</a:t>
            </a:r>
            <a:r>
              <a:rPr lang="sl-SI" sz="1800" dirty="0">
                <a:latin typeface="Times New Roman" panose="02020603050405020304" pitchFamily="18" charset="0"/>
                <a:cs typeface="Times New Roman" panose="02020603050405020304" pitchFamily="18" charset="0"/>
              </a:rPr>
              <a:t> in </a:t>
            </a:r>
            <a:r>
              <a:rPr lang="sl-SI" sz="1800" dirty="0" err="1">
                <a:latin typeface="Times New Roman" panose="02020603050405020304" pitchFamily="18" charset="0"/>
                <a:cs typeface="Times New Roman" panose="02020603050405020304" pitchFamily="18" charset="0"/>
              </a:rPr>
              <a:t>Stephen</a:t>
            </a:r>
            <a:r>
              <a:rPr lang="sl-SI" sz="1800" dirty="0">
                <a:latin typeface="Times New Roman" panose="02020603050405020304" pitchFamily="18" charset="0"/>
                <a:cs typeface="Times New Roman" panose="02020603050405020304" pitchFamily="18" charset="0"/>
              </a:rPr>
              <a:t> R. </a:t>
            </a:r>
            <a:r>
              <a:rPr lang="sl-SI" sz="1800" dirty="0" err="1">
                <a:latin typeface="Times New Roman" panose="02020603050405020304" pitchFamily="18" charset="0"/>
                <a:cs typeface="Times New Roman" panose="02020603050405020304" pitchFamily="18" charset="0"/>
              </a:rPr>
              <a:t>Covey</a:t>
            </a:r>
            <a:r>
              <a:rPr lang="sl-SI" sz="1800" dirty="0">
                <a:latin typeface="Times New Roman" panose="02020603050405020304" pitchFamily="18" charset="0"/>
                <a:cs typeface="Times New Roman" panose="02020603050405020304" pitchFamily="18" charset="0"/>
              </a:rPr>
              <a:t>).</a:t>
            </a:r>
          </a:p>
          <a:p>
            <a:pPr marL="0" indent="0">
              <a:buNone/>
            </a:pPr>
            <a:r>
              <a:rPr lang="sl-SI" sz="1800" dirty="0">
                <a:latin typeface="Times New Roman" panose="02020603050405020304" pitchFamily="18" charset="0"/>
                <a:cs typeface="Times New Roman" panose="02020603050405020304" pitchFamily="18" charset="0"/>
              </a:rPr>
              <a:t>4. Za uspešno poslovanje podjetja </a:t>
            </a:r>
            <a:r>
              <a:rPr lang="sl-SI" sz="1800" b="1" dirty="0">
                <a:latin typeface="Times New Roman" panose="02020603050405020304" pitchFamily="18" charset="0"/>
                <a:cs typeface="Times New Roman" panose="02020603050405020304" pitchFamily="18" charset="0"/>
              </a:rPr>
              <a:t>nosijo odgovornost vsi zaposleni v podjetju </a:t>
            </a:r>
            <a:r>
              <a:rPr lang="sl-SI" sz="1800" dirty="0">
                <a:latin typeface="Times New Roman" panose="02020603050405020304" pitchFamily="18" charset="0"/>
                <a:cs typeface="Times New Roman" panose="02020603050405020304" pitchFamily="18" charset="0"/>
              </a:rPr>
              <a:t>(eni večjo, drugi manjšo) – to pomeni, da je od njihovega delovanja odvisen obstoj, razvoj ali propad podjetja, pa tudi višina plače, še posebej del plače za poslovno uspešnost.</a:t>
            </a:r>
          </a:p>
          <a:p>
            <a:pPr marL="0" indent="0">
              <a:buNone/>
            </a:pPr>
            <a:r>
              <a:rPr lang="sl-SI" sz="1800" dirty="0">
                <a:latin typeface="Times New Roman" panose="02020603050405020304" pitchFamily="18" charset="0"/>
                <a:cs typeface="Times New Roman" panose="02020603050405020304" pitchFamily="18" charset="0"/>
              </a:rPr>
              <a:t>5. Podjetja, ki vedo, kaj in kako je potrebno vlagati v kulturo podjetja in motivacijo zaposlenih, so vsekakor </a:t>
            </a:r>
            <a:r>
              <a:rPr lang="sl-SI" sz="1800" dirty="0" err="1">
                <a:latin typeface="Times New Roman" panose="02020603050405020304" pitchFamily="18" charset="0"/>
                <a:cs typeface="Times New Roman" panose="02020603050405020304" pitchFamily="18" charset="0"/>
              </a:rPr>
              <a:t>uspešnjejša</a:t>
            </a:r>
            <a:r>
              <a:rPr lang="sl-SI" sz="1800" dirty="0">
                <a:latin typeface="Times New Roman" panose="02020603050405020304" pitchFamily="18" charset="0"/>
                <a:cs typeface="Times New Roman" panose="02020603050405020304" pitchFamily="18" charset="0"/>
              </a:rPr>
              <a:t> od tistih, ki tega ne počnejo. Zato ni čudno, da je guru participativnega menedžmenta Peter </a:t>
            </a:r>
            <a:r>
              <a:rPr lang="sl-SI" sz="1800" dirty="0" err="1">
                <a:latin typeface="Times New Roman" panose="02020603050405020304" pitchFamily="18" charset="0"/>
                <a:cs typeface="Times New Roman" panose="02020603050405020304" pitchFamily="18" charset="0"/>
              </a:rPr>
              <a:t>Drucker</a:t>
            </a:r>
            <a:r>
              <a:rPr lang="sl-SI" sz="1800" dirty="0">
                <a:latin typeface="Times New Roman" panose="02020603050405020304" pitchFamily="18" charset="0"/>
                <a:cs typeface="Times New Roman" panose="02020603050405020304" pitchFamily="18" charset="0"/>
              </a:rPr>
              <a:t> dejal, da lahko napačna podjetniška kultura za zajtrk poje strategijo podjetja.</a:t>
            </a:r>
          </a:p>
          <a:p>
            <a:pPr marL="0" indent="0">
              <a:buNone/>
            </a:pPr>
            <a:r>
              <a:rPr lang="sl-SI" sz="1800" dirty="0">
                <a:latin typeface="Times New Roman" panose="02020603050405020304" pitchFamily="18" charset="0"/>
                <a:cs typeface="Times New Roman" panose="02020603050405020304" pitchFamily="18" charset="0"/>
              </a:rPr>
              <a:t>6. Nujen je odgovor na vprašanje: kaj podjetje sploh želi doseči z merjenjem poslovne uspešnosti?. </a:t>
            </a:r>
            <a:r>
              <a:rPr lang="sl-SI" sz="1800" b="1" dirty="0">
                <a:latin typeface="Times New Roman" panose="02020603050405020304" pitchFamily="18" charset="0"/>
                <a:cs typeface="Times New Roman" panose="02020603050405020304" pitchFamily="18" charset="0"/>
              </a:rPr>
              <a:t>Odgovor</a:t>
            </a:r>
            <a:r>
              <a:rPr lang="sl-SI" sz="1800" dirty="0">
                <a:latin typeface="Times New Roman" panose="02020603050405020304" pitchFamily="18" charset="0"/>
                <a:cs typeface="Times New Roman" panose="02020603050405020304" pitchFamily="18" charset="0"/>
              </a:rPr>
              <a:t>:</a:t>
            </a:r>
          </a:p>
          <a:p>
            <a:pPr marL="0" indent="0">
              <a:buNone/>
            </a:pPr>
            <a:r>
              <a:rPr lang="sl-SI" sz="1800" dirty="0">
                <a:latin typeface="Times New Roman" panose="02020603050405020304" pitchFamily="18" charset="0"/>
                <a:cs typeface="Times New Roman" panose="02020603050405020304" pitchFamily="18" charset="0"/>
              </a:rPr>
              <a:t>merjenje poslovne uspešnosti je izjemno pomembno za nenehno strateško prenovo, učenje in spreminjanje podjetij – od tega, kako „merimo in štejemo“, je odvisno, „kako vidimo stvari in ukrepamo“.</a:t>
            </a:r>
          </a:p>
          <a:p>
            <a:pPr marL="0" indent="0">
              <a:buNone/>
            </a:pPr>
            <a:r>
              <a:rPr lang="sl-SI" sz="1800" dirty="0">
                <a:latin typeface="Times New Roman" panose="02020603050405020304" pitchFamily="18" charset="0"/>
                <a:cs typeface="Times New Roman" panose="02020603050405020304" pitchFamily="18" charset="0"/>
              </a:rPr>
              <a:t>7. Odgovor na vprašanje, ali je podjetje uspešno ali ne, izgleda preprost, a je v resnici zapleten, saj se ocenjuje z več zornih kotov. Običajno merimo gospodarnost na 2 načina:</a:t>
            </a:r>
          </a:p>
          <a:p>
            <a:pPr marL="0" indent="0">
              <a:buNone/>
            </a:pPr>
            <a:r>
              <a:rPr lang="sl-SI" sz="1800" dirty="0">
                <a:latin typeface="Times New Roman" panose="02020603050405020304" pitchFamily="18" charset="0"/>
                <a:cs typeface="Times New Roman" panose="02020603050405020304" pitchFamily="18" charset="0"/>
              </a:rPr>
              <a:t>                                                                                          </a:t>
            </a:r>
            <a:fld id="{A30D2E3F-2426-4EB1-AB8D-C796F2C59302}" type="slidenum">
              <a:rPr lang="sl-SI" sz="1800" b="1" smtClean="0">
                <a:latin typeface="Times New Roman" panose="02020603050405020304" pitchFamily="18" charset="0"/>
                <a:cs typeface="Times New Roman" panose="02020603050405020304" pitchFamily="18" charset="0"/>
              </a:rPr>
              <a:t>24</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404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a:xfrm>
            <a:off x="838200" y="1769641"/>
            <a:ext cx="10515600" cy="4351338"/>
          </a:xfrm>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7.1. </a:t>
            </a:r>
            <a:r>
              <a:rPr lang="sl-SI" sz="1800" dirty="0" err="1">
                <a:latin typeface="Times New Roman" panose="02020603050405020304" pitchFamily="18" charset="0"/>
                <a:cs typeface="Times New Roman" panose="02020603050405020304" pitchFamily="18" charset="0"/>
              </a:rPr>
              <a:t>Ustrojni</a:t>
            </a:r>
            <a:r>
              <a:rPr lang="sl-SI" sz="1800" dirty="0">
                <a:latin typeface="Times New Roman" panose="02020603050405020304" pitchFamily="18" charset="0"/>
                <a:cs typeface="Times New Roman" panose="02020603050405020304" pitchFamily="18" charset="0"/>
              </a:rPr>
              <a:t> (glede na sposobnost za preživetje podjetja)</a:t>
            </a:r>
          </a:p>
          <a:p>
            <a:pPr marL="0" indent="0">
              <a:buNone/>
            </a:pPr>
            <a:r>
              <a:rPr lang="sl-SI" sz="1800" dirty="0">
                <a:latin typeface="Times New Roman" panose="02020603050405020304" pitchFamily="18" charset="0"/>
                <a:cs typeface="Times New Roman" panose="02020603050405020304" pitchFamily="18" charset="0"/>
              </a:rPr>
              <a:t>7.2. Ciljni (glede na stopnjo razvoja kot idealnega stanja podjetja)</a:t>
            </a:r>
          </a:p>
          <a:p>
            <a:pPr marL="0" indent="0">
              <a:buNone/>
            </a:pPr>
            <a:r>
              <a:rPr lang="sl-SI" sz="1800" dirty="0">
                <a:latin typeface="Times New Roman" panose="02020603050405020304" pitchFamily="18" charset="0"/>
                <a:cs typeface="Times New Roman" panose="02020603050405020304" pitchFamily="18" charset="0"/>
              </a:rPr>
              <a:t>8. Poslovna politika je postavljanje ciljev in opredeljevanje politike za njihovo uresničevanje</a:t>
            </a:r>
          </a:p>
          <a:p>
            <a:pPr marL="0" indent="0">
              <a:buNone/>
            </a:pPr>
            <a:r>
              <a:rPr lang="sl-SI" sz="1800" dirty="0">
                <a:latin typeface="Times New Roman" panose="02020603050405020304" pitchFamily="18" charset="0"/>
                <a:cs typeface="Times New Roman" panose="02020603050405020304" pitchFamily="18" charset="0"/>
              </a:rPr>
              <a:t>8.1. Za uspešno poslovanje podjetja je pomembno, da se opredelijo cilji in  poti za njihovo uresničevanje ter zagotovi spremljanje njihove uresničevanja.</a:t>
            </a:r>
          </a:p>
          <a:p>
            <a:pPr marL="0" indent="0" algn="just">
              <a:buNone/>
            </a:pPr>
            <a:r>
              <a:rPr lang="sl-SI" sz="1800" dirty="0">
                <a:latin typeface="Times New Roman" panose="02020603050405020304" pitchFamily="18" charset="0"/>
                <a:cs typeface="Times New Roman" panose="02020603050405020304" pitchFamily="18" charset="0"/>
              </a:rPr>
              <a:t>9. </a:t>
            </a:r>
            <a:r>
              <a:rPr lang="sl-SI" sz="1800" b="1" dirty="0">
                <a:latin typeface="Times New Roman" panose="02020603050405020304" pitchFamily="18" charset="0"/>
                <a:cs typeface="Times New Roman" panose="02020603050405020304" pitchFamily="18" charset="0"/>
              </a:rPr>
              <a:t>Merjenje poslovne uspešnosti </a:t>
            </a:r>
            <a:r>
              <a:rPr lang="sl-SI" sz="1800" dirty="0">
                <a:latin typeface="Times New Roman" panose="02020603050405020304" pitchFamily="18" charset="0"/>
                <a:cs typeface="Times New Roman" panose="02020603050405020304" pitchFamily="18" charset="0"/>
              </a:rPr>
              <a:t>mora biti kvantifikacija preteklih poslovnih dejanj podjetja na način, ki omogoča napovedovanje bodočih rezultatov poslovanja: </a:t>
            </a:r>
            <a:r>
              <a:rPr lang="sl-SI" sz="1800" b="1" dirty="0">
                <a:latin typeface="Times New Roman" panose="02020603050405020304" pitchFamily="18" charset="0"/>
                <a:cs typeface="Times New Roman" panose="02020603050405020304" pitchFamily="18" charset="0"/>
              </a:rPr>
              <a:t>osrednja naloga </a:t>
            </a:r>
            <a:r>
              <a:rPr lang="sl-SI" sz="1800" dirty="0">
                <a:latin typeface="Times New Roman" panose="02020603050405020304" pitchFamily="18" charset="0"/>
                <a:cs typeface="Times New Roman" panose="02020603050405020304" pitchFamily="18" charset="0"/>
              </a:rPr>
              <a:t>upravljanja poslovne uspešnosti je omogočiti povezave med poslovno strategijo, procesi in merjenji, za kar potrebujemo dodatne, ustrezno zbrane, razvrščene, analizirane, interpretirane in komunicirane informacije in podatke.</a:t>
            </a:r>
          </a:p>
          <a:p>
            <a:pPr marL="0" indent="0" algn="just">
              <a:buNone/>
            </a:pPr>
            <a:r>
              <a:rPr lang="sl-SI" sz="1800" dirty="0">
                <a:latin typeface="Times New Roman" panose="02020603050405020304" pitchFamily="18" charset="0"/>
                <a:cs typeface="Times New Roman" panose="02020603050405020304" pitchFamily="18" charset="0"/>
              </a:rPr>
              <a:t>10. </a:t>
            </a:r>
            <a:r>
              <a:rPr lang="sl-SI" sz="1800" b="1" dirty="0">
                <a:latin typeface="Times New Roman" panose="02020603050405020304" pitchFamily="18" charset="0"/>
                <a:cs typeface="Times New Roman" panose="02020603050405020304" pitchFamily="18" charset="0"/>
              </a:rPr>
              <a:t>Vprašanje pričakovanja (</a:t>
            </a:r>
            <a:r>
              <a:rPr lang="sl-SI" sz="1800" b="1" dirty="0" err="1">
                <a:latin typeface="Times New Roman" panose="02020603050405020304" pitchFamily="18" charset="0"/>
                <a:cs typeface="Times New Roman" panose="02020603050405020304" pitchFamily="18" charset="0"/>
              </a:rPr>
              <a:t>Vroomova</a:t>
            </a:r>
            <a:r>
              <a:rPr lang="sl-SI" sz="1800" b="1" dirty="0">
                <a:latin typeface="Times New Roman" panose="02020603050405020304" pitchFamily="18" charset="0"/>
                <a:cs typeface="Times New Roman" panose="02020603050405020304" pitchFamily="18" charset="0"/>
              </a:rPr>
              <a:t> teorija 1964):</a:t>
            </a:r>
            <a:r>
              <a:rPr lang="sl-SI" sz="1800" dirty="0">
                <a:latin typeface="Times New Roman" panose="02020603050405020304" pitchFamily="18" charset="0"/>
                <a:cs typeface="Times New Roman" panose="02020603050405020304" pitchFamily="18" charset="0"/>
              </a:rPr>
              <a:t> zanimalo ga je, zakaj posameznik določene oblike vedenja zavrača, določene pa sprejema – posameznik si bo prizadeval za večjo poslovno uspešnost podjetja, </a:t>
            </a:r>
            <a:r>
              <a:rPr lang="sl-SI" sz="1800" b="1" dirty="0">
                <a:latin typeface="Times New Roman" panose="02020603050405020304" pitchFamily="18" charset="0"/>
                <a:cs typeface="Times New Roman" panose="02020603050405020304" pitchFamily="18" charset="0"/>
              </a:rPr>
              <a:t>če</a:t>
            </a:r>
            <a:r>
              <a:rPr lang="sl-SI" sz="1800" dirty="0">
                <a:latin typeface="Times New Roman" panose="02020603050405020304" pitchFamily="18" charset="0"/>
                <a:cs typeface="Times New Roman" panose="02020603050405020304" pitchFamily="18" charset="0"/>
              </a:rPr>
              <a:t> </a:t>
            </a:r>
            <a:r>
              <a:rPr lang="sl-SI" sz="1800" b="1" dirty="0">
                <a:latin typeface="Times New Roman" panose="02020603050405020304" pitchFamily="18" charset="0"/>
                <a:cs typeface="Times New Roman" panose="02020603050405020304" pitchFamily="18" charset="0"/>
              </a:rPr>
              <a:t>bo opazil povezavo med doseganjem cilja podjetja in njegovega cilja kot delavca </a:t>
            </a:r>
            <a:r>
              <a:rPr lang="sl-SI" sz="1800" dirty="0">
                <a:latin typeface="Times New Roman" panose="02020603050405020304" pitchFamily="18" charset="0"/>
                <a:cs typeface="Times New Roman" panose="02020603050405020304" pitchFamily="18" charset="0"/>
              </a:rPr>
              <a:t>(bom dobil, kar mi je obljubljeno, če bom uspel delo opraviti, kot se od mene pričakuje?)</a:t>
            </a:r>
          </a:p>
          <a:p>
            <a:pPr marL="0" indent="0" algn="just">
              <a:buNone/>
            </a:pPr>
            <a:r>
              <a:rPr lang="sl-SI" sz="1800" b="1" dirty="0">
                <a:latin typeface="Times New Roman" panose="02020603050405020304" pitchFamily="18" charset="0"/>
                <a:cs typeface="Times New Roman" panose="02020603050405020304" pitchFamily="18" charset="0"/>
              </a:rPr>
              <a:t>                                                                                          25</a:t>
            </a:r>
          </a:p>
        </p:txBody>
      </p:sp>
    </p:spTree>
    <p:extLst>
      <p:ext uri="{BB962C8B-B14F-4D97-AF65-F5344CB8AC3E}">
        <p14:creationId xmlns:p14="http://schemas.microsoft.com/office/powerpoint/2010/main" val="589966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10.1. </a:t>
            </a:r>
            <a:r>
              <a:rPr lang="sl-SI" sz="1800" dirty="0" err="1">
                <a:latin typeface="Times New Roman" panose="02020603050405020304" pitchFamily="18" charset="0"/>
                <a:cs typeface="Times New Roman" panose="02020603050405020304" pitchFamily="18" charset="0"/>
              </a:rPr>
              <a:t>Vroomova</a:t>
            </a:r>
            <a:r>
              <a:rPr lang="sl-SI" sz="1800" dirty="0">
                <a:latin typeface="Times New Roman" panose="02020603050405020304" pitchFamily="18" charset="0"/>
                <a:cs typeface="Times New Roman" panose="02020603050405020304" pitchFamily="18" charset="0"/>
              </a:rPr>
              <a:t> teorija motivacije = pričakovanje X </a:t>
            </a:r>
            <a:r>
              <a:rPr lang="sl-SI" sz="1800" dirty="0" err="1">
                <a:latin typeface="Times New Roman" panose="02020603050405020304" pitchFamily="18" charset="0"/>
                <a:cs typeface="Times New Roman" panose="02020603050405020304" pitchFamily="18" charset="0"/>
              </a:rPr>
              <a:t>instrumentalnost</a:t>
            </a:r>
            <a:r>
              <a:rPr lang="sl-SI" sz="1800" dirty="0">
                <a:latin typeface="Times New Roman" panose="02020603050405020304" pitchFamily="18" charset="0"/>
                <a:cs typeface="Times New Roman" panose="02020603050405020304" pitchFamily="18" charset="0"/>
              </a:rPr>
              <a:t> (povezanost ciljev) X valenca (privlačnost ciljev)</a:t>
            </a:r>
          </a:p>
          <a:p>
            <a:pPr marL="0" indent="0" algn="just">
              <a:buNone/>
            </a:pPr>
            <a:r>
              <a:rPr lang="sl-SI" sz="1800" dirty="0">
                <a:latin typeface="Times New Roman" panose="02020603050405020304" pitchFamily="18" charset="0"/>
                <a:cs typeface="Times New Roman" panose="02020603050405020304" pitchFamily="18" charset="0"/>
              </a:rPr>
              <a:t>10.2. Vodilni v podjetju morajo povečati prepričanje zaposlenih, da so sposobni delo uspešno opraviti (</a:t>
            </a:r>
            <a:r>
              <a:rPr lang="sl-SI" sz="1800" dirty="0" err="1">
                <a:latin typeface="Times New Roman" panose="02020603050405020304" pitchFamily="18" charset="0"/>
                <a:cs typeface="Times New Roman" panose="02020603050405020304" pitchFamily="18" charset="0"/>
              </a:rPr>
              <a:t>Lunenburg</a:t>
            </a:r>
            <a:r>
              <a:rPr lang="sl-SI" sz="1800" dirty="0">
                <a:latin typeface="Times New Roman" panose="02020603050405020304" pitchFamily="18" charset="0"/>
                <a:cs typeface="Times New Roman" panose="02020603050405020304" pitchFamily="18" charset="0"/>
              </a:rPr>
              <a:t> 2011):</a:t>
            </a:r>
          </a:p>
          <a:p>
            <a:pPr marL="0" indent="0" algn="just">
              <a:buNone/>
            </a:pPr>
            <a:r>
              <a:rPr lang="sl-SI" sz="1800" dirty="0">
                <a:latin typeface="Times New Roman" panose="02020603050405020304" pitchFamily="18" charset="0"/>
                <a:cs typeface="Times New Roman" panose="02020603050405020304" pitchFamily="18" charset="0"/>
              </a:rPr>
              <a:t>10.2.1. Izbrati ljudi z zahtevanimi kompetencami</a:t>
            </a:r>
          </a:p>
          <a:p>
            <a:pPr marL="0" indent="0" algn="just">
              <a:buNone/>
            </a:pPr>
            <a:r>
              <a:rPr lang="sl-SI" sz="1800" dirty="0">
                <a:latin typeface="Times New Roman" panose="02020603050405020304" pitchFamily="18" charset="0"/>
                <a:cs typeface="Times New Roman" panose="02020603050405020304" pitchFamily="18" charset="0"/>
              </a:rPr>
              <a:t>10.2.2. Poskrbeti primerno izobraževanje/usposabljanje</a:t>
            </a:r>
          </a:p>
          <a:p>
            <a:pPr marL="0" indent="0" algn="just">
              <a:buNone/>
            </a:pPr>
            <a:r>
              <a:rPr lang="sl-SI" sz="1800" dirty="0">
                <a:latin typeface="Times New Roman" panose="02020603050405020304" pitchFamily="18" charset="0"/>
                <a:cs typeface="Times New Roman" panose="02020603050405020304" pitchFamily="18" charset="0"/>
              </a:rPr>
              <a:t>10.2.3. Razjasniti zahteve dela</a:t>
            </a:r>
          </a:p>
          <a:p>
            <a:pPr marL="0" indent="0" algn="just">
              <a:buNone/>
            </a:pPr>
            <a:r>
              <a:rPr lang="sl-SI" sz="1800" dirty="0">
                <a:latin typeface="Times New Roman" panose="02020603050405020304" pitchFamily="18" charset="0"/>
                <a:cs typeface="Times New Roman" panose="02020603050405020304" pitchFamily="18" charset="0"/>
              </a:rPr>
              <a:t>10.2.4. Poskrbeti dovolj časa in sredstev za delo</a:t>
            </a:r>
          </a:p>
          <a:p>
            <a:pPr marL="0" indent="0" algn="just">
              <a:buNone/>
            </a:pPr>
            <a:r>
              <a:rPr lang="sl-SI" sz="1800" dirty="0">
                <a:latin typeface="Times New Roman" panose="02020603050405020304" pitchFamily="18" charset="0"/>
                <a:cs typeface="Times New Roman" panose="02020603050405020304" pitchFamily="18" charset="0"/>
              </a:rPr>
              <a:t>10.2.5. Zaposlenim progresivno dajati težje naloge, ki temeljijo na opravljenem usposabljanju</a:t>
            </a:r>
          </a:p>
          <a:p>
            <a:pPr marL="0" indent="0" algn="just">
              <a:buNone/>
            </a:pPr>
            <a:r>
              <a:rPr lang="sl-SI" sz="1800" dirty="0">
                <a:latin typeface="Times New Roman" panose="02020603050405020304" pitchFamily="18" charset="0"/>
                <a:cs typeface="Times New Roman" panose="02020603050405020304" pitchFamily="18" charset="0"/>
              </a:rPr>
              <a:t>10.2.6. Slediti predlogom zaposlenih glede sprememb na delovnem mestu</a:t>
            </a:r>
          </a:p>
          <a:p>
            <a:pPr marL="0" indent="0" algn="just">
              <a:buNone/>
            </a:pPr>
            <a:r>
              <a:rPr lang="sl-SI" sz="1800" dirty="0">
                <a:latin typeface="Times New Roman" panose="02020603050405020304" pitchFamily="18" charset="0"/>
                <a:cs typeface="Times New Roman" panose="02020603050405020304" pitchFamily="18" charset="0"/>
              </a:rPr>
              <a:t>10.2.7. Intervenirati in si prizadevati za reševanje problemov, ki bi lahko ovirali uspešno izvedbo dela</a:t>
            </a:r>
          </a:p>
          <a:p>
            <a:pPr marL="0" indent="0" algn="just">
              <a:buNone/>
            </a:pPr>
            <a:r>
              <a:rPr lang="sl-SI" sz="1800" dirty="0">
                <a:latin typeface="Times New Roman" panose="02020603050405020304" pitchFamily="18" charset="0"/>
                <a:cs typeface="Times New Roman" panose="02020603050405020304" pitchFamily="18" charset="0"/>
              </a:rPr>
              <a:t>                                                                                         26</a:t>
            </a:r>
          </a:p>
        </p:txBody>
      </p:sp>
    </p:spTree>
    <p:extLst>
      <p:ext uri="{BB962C8B-B14F-4D97-AF65-F5344CB8AC3E}">
        <p14:creationId xmlns:p14="http://schemas.microsoft.com/office/powerpoint/2010/main" val="4287667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10.2.8. Podpirati primere zaposlenih, ki so uspešno rešili nalogo</a:t>
            </a:r>
          </a:p>
          <a:p>
            <a:pPr marL="0" indent="0">
              <a:buNone/>
            </a:pPr>
            <a:r>
              <a:rPr lang="sl-SI" sz="1800" dirty="0">
                <a:latin typeface="Times New Roman" panose="02020603050405020304" pitchFamily="18" charset="0"/>
                <a:cs typeface="Times New Roman" panose="02020603050405020304" pitchFamily="18" charset="0"/>
              </a:rPr>
              <a:t>10.2.9. Omogočiti instrukcije posameznikov, ki niso dovolj samozavestni</a:t>
            </a:r>
          </a:p>
          <a:p>
            <a:pPr marL="0" indent="0">
              <a:buNone/>
            </a:pPr>
            <a:r>
              <a:rPr lang="sl-SI" sz="1800" dirty="0">
                <a:latin typeface="Times New Roman" panose="02020603050405020304" pitchFamily="18" charset="0"/>
                <a:cs typeface="Times New Roman" panose="02020603050405020304" pitchFamily="18" charset="0"/>
              </a:rPr>
              <a:t>11. </a:t>
            </a:r>
            <a:r>
              <a:rPr lang="sl-SI" sz="1800" b="1" dirty="0">
                <a:latin typeface="Times New Roman" panose="02020603050405020304" pitchFamily="18" charset="0"/>
                <a:cs typeface="Times New Roman" panose="02020603050405020304" pitchFamily="18" charset="0"/>
              </a:rPr>
              <a:t>Vprašanje postavljanja ciljev </a:t>
            </a:r>
            <a:r>
              <a:rPr lang="sl-SI" sz="1800" dirty="0">
                <a:latin typeface="Times New Roman" panose="02020603050405020304" pitchFamily="18" charset="0"/>
                <a:cs typeface="Times New Roman" panose="02020603050405020304" pitchFamily="18" charset="0"/>
              </a:rPr>
              <a:t>(Locke je 1968. leta združil akademsko in organizacijsko tradicijo) – cilji so najmočnejša kognitivna determinanta, ki vpliva na to, </a:t>
            </a:r>
            <a:r>
              <a:rPr lang="sl-SI" sz="1800" b="1" dirty="0">
                <a:latin typeface="Times New Roman" panose="02020603050405020304" pitchFamily="18" charset="0"/>
                <a:cs typeface="Times New Roman" panose="02020603050405020304" pitchFamily="18" charset="0"/>
              </a:rPr>
              <a:t>kakšno bo posameznikovo vedenje ob določeni nalogi.</a:t>
            </a:r>
          </a:p>
          <a:p>
            <a:pPr marL="0" indent="0">
              <a:buNone/>
            </a:pPr>
            <a:r>
              <a:rPr lang="sl-SI" sz="1800" b="1" dirty="0">
                <a:latin typeface="Times New Roman" panose="02020603050405020304" pitchFamily="18" charset="0"/>
                <a:cs typeface="Times New Roman" panose="02020603050405020304" pitchFamily="18" charset="0"/>
              </a:rPr>
              <a:t>11.1. Definicija cilja:</a:t>
            </a:r>
          </a:p>
          <a:p>
            <a:pPr marL="0" indent="0">
              <a:buNone/>
            </a:pPr>
            <a:r>
              <a:rPr lang="sl-SI" sz="1800" dirty="0">
                <a:latin typeface="Times New Roman" panose="02020603050405020304" pitchFamily="18" charset="0"/>
                <a:cs typeface="Times New Roman" panose="02020603050405020304" pitchFamily="18" charset="0"/>
              </a:rPr>
              <a:t>11.1.1. Predstavlja tisto, kar si podjetje oz. posameznik prizadeva doseči</a:t>
            </a:r>
          </a:p>
          <a:p>
            <a:pPr marL="0" indent="0">
              <a:buNone/>
            </a:pPr>
            <a:r>
              <a:rPr lang="sl-SI" sz="1800" dirty="0">
                <a:latin typeface="Times New Roman" panose="02020603050405020304" pitchFamily="18" charset="0"/>
                <a:cs typeface="Times New Roman" panose="02020603050405020304" pitchFamily="18" charset="0"/>
              </a:rPr>
              <a:t>11.1.2. Namen nekega dejanja/akcije in vsebuje tisto, kar je pomembno</a:t>
            </a:r>
          </a:p>
          <a:p>
            <a:pPr marL="0" indent="0">
              <a:buNone/>
            </a:pPr>
            <a:r>
              <a:rPr lang="sl-SI" sz="1800" dirty="0">
                <a:latin typeface="Times New Roman" panose="02020603050405020304" pitchFamily="18" charset="0"/>
                <a:cs typeface="Times New Roman" panose="02020603050405020304" pitchFamily="18" charset="0"/>
              </a:rPr>
              <a:t>11.1.3. Neposredno usmerja vedenje, stopnjo in nivo povezanosti med ciljem in aktivnostjo</a:t>
            </a:r>
          </a:p>
          <a:p>
            <a:pPr marL="0" indent="0">
              <a:buNone/>
            </a:pPr>
            <a:r>
              <a:rPr lang="sl-SI" sz="1800" dirty="0">
                <a:latin typeface="Times New Roman" panose="02020603050405020304" pitchFamily="18" charset="0"/>
                <a:cs typeface="Times New Roman" panose="02020603050405020304" pitchFamily="18" charset="0"/>
              </a:rPr>
              <a:t>11.1.4. Vključuje težavnost, specifičnost, kompleksnost in konfliktnost (zadnje: stopnja, do katere doseganje enega pomembnega cilja onemogoča doseganje drugega pomembnega cilja)</a:t>
            </a:r>
          </a:p>
          <a:p>
            <a:pPr marL="0" indent="0">
              <a:buNone/>
            </a:pPr>
            <a:r>
              <a:rPr lang="sl-SI" sz="1800" dirty="0">
                <a:latin typeface="Times New Roman" panose="02020603050405020304" pitchFamily="18" charset="0"/>
                <a:cs typeface="Times New Roman" panose="02020603050405020304" pitchFamily="18" charset="0"/>
              </a:rPr>
              <a:t>11.2. Postavljeni cilji vplivajo na izvajanje z usmerjanjem pozornosti, mobilizacijo truda, povečano vztrajnostjo</a:t>
            </a:r>
          </a:p>
          <a:p>
            <a:pPr marL="0" indent="0">
              <a:buNone/>
            </a:pPr>
            <a:r>
              <a:rPr lang="sl-SI" sz="1800" dirty="0">
                <a:latin typeface="Times New Roman" panose="02020603050405020304" pitchFamily="18" charset="0"/>
                <a:cs typeface="Times New Roman" panose="02020603050405020304" pitchFamily="18" charset="0"/>
              </a:rPr>
              <a:t>                                                                                         </a:t>
            </a:r>
            <a:fld id="{90F186A3-7E21-4FD7-91B1-063AF75D6367}" type="slidenum">
              <a:rPr lang="sl-SI" sz="1800" b="1" smtClean="0">
                <a:latin typeface="Times New Roman" panose="02020603050405020304" pitchFamily="18" charset="0"/>
                <a:cs typeface="Times New Roman" panose="02020603050405020304" pitchFamily="18" charset="0"/>
              </a:rPr>
              <a:t>27</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8730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buNone/>
            </a:pPr>
            <a:r>
              <a:rPr lang="sl-SI" sz="1800" dirty="0">
                <a:latin typeface="Times New Roman" panose="02020603050405020304" pitchFamily="18" charset="0"/>
                <a:cs typeface="Times New Roman" panose="02020603050405020304" pitchFamily="18" charset="0"/>
              </a:rPr>
              <a:t>in z oblikovanjem strategij reševanja naloge. </a:t>
            </a:r>
            <a:r>
              <a:rPr lang="sl-SI" sz="1800" b="1" dirty="0">
                <a:latin typeface="Times New Roman" panose="02020603050405020304" pitchFamily="18" charset="0"/>
                <a:cs typeface="Times New Roman" panose="02020603050405020304" pitchFamily="18" charset="0"/>
              </a:rPr>
              <a:t>Delavec, ki je soočen s cilji, ki jih mora doseči, skuša oblikovati načrt metod, s pomočjo katerih bo ta cilj dejansko dosegel.</a:t>
            </a:r>
          </a:p>
          <a:p>
            <a:pPr marL="0" indent="0" algn="just">
              <a:buNone/>
            </a:pPr>
            <a:r>
              <a:rPr lang="sl-SI" sz="1800" b="1" dirty="0">
                <a:latin typeface="Times New Roman" panose="02020603050405020304" pitchFamily="18" charset="0"/>
                <a:cs typeface="Times New Roman" panose="02020603050405020304" pitchFamily="18" charset="0"/>
              </a:rPr>
              <a:t>11.3. </a:t>
            </a:r>
            <a:r>
              <a:rPr lang="sl-SI" sz="1800" b="1" dirty="0" err="1">
                <a:latin typeface="Times New Roman" panose="02020603050405020304" pitchFamily="18" charset="0"/>
                <a:cs typeface="Times New Roman" panose="02020603050405020304" pitchFamily="18" charset="0"/>
              </a:rPr>
              <a:t>Samoučinkovitost</a:t>
            </a:r>
            <a:r>
              <a:rPr lang="sl-SI" sz="1800" b="1" dirty="0">
                <a:latin typeface="Times New Roman" panose="02020603050405020304" pitchFamily="18" charset="0"/>
                <a:cs typeface="Times New Roman" panose="02020603050405020304" pitchFamily="18" charset="0"/>
              </a:rPr>
              <a:t> </a:t>
            </a:r>
            <a:r>
              <a:rPr lang="sl-SI" sz="1800" dirty="0">
                <a:latin typeface="Times New Roman" panose="02020603050405020304" pitchFamily="18" charset="0"/>
                <a:cs typeface="Times New Roman" panose="02020603050405020304" pitchFamily="18" charset="0"/>
              </a:rPr>
              <a:t>je ocena posameznika, da je sposoben določiti, organizirati in izvršiti akcijo, dejavnost, ki je potrebna, da uspešno opravi določeno nalogo in s tem doseže cilj. </a:t>
            </a:r>
            <a:r>
              <a:rPr lang="sl-SI" sz="1800" b="1" dirty="0">
                <a:latin typeface="Times New Roman" panose="02020603050405020304" pitchFamily="18" charset="0"/>
                <a:cs typeface="Times New Roman" panose="02020603050405020304" pitchFamily="18" charset="0"/>
              </a:rPr>
              <a:t>Vodje lahko pri posameznikih zvišajo občutek </a:t>
            </a:r>
            <a:r>
              <a:rPr lang="sl-SI" sz="1800" b="1" dirty="0" err="1">
                <a:latin typeface="Times New Roman" panose="02020603050405020304" pitchFamily="18" charset="0"/>
                <a:cs typeface="Times New Roman" panose="02020603050405020304" pitchFamily="18" charset="0"/>
              </a:rPr>
              <a:t>samoučinkovitosti</a:t>
            </a:r>
            <a:r>
              <a:rPr lang="sl-SI" sz="1800" b="1" dirty="0">
                <a:latin typeface="Times New Roman" panose="02020603050405020304" pitchFamily="18" charset="0"/>
                <a:cs typeface="Times New Roman" panose="02020603050405020304" pitchFamily="18" charset="0"/>
              </a:rPr>
              <a:t> tako, da jim priskrbijo trening, ki bo izboljšal njihove sposobnosti in jim tako nudijo več izkušenj – predstavijo jim  modele, po katerih se posamezniki učijo (povečanje zaupanja v delo in sposobnost za dosego cilja).</a:t>
            </a:r>
          </a:p>
          <a:p>
            <a:pPr marL="0" indent="0" algn="just">
              <a:buNone/>
            </a:pPr>
            <a:r>
              <a:rPr lang="sl-SI" sz="1800" dirty="0">
                <a:latin typeface="Times New Roman" panose="02020603050405020304" pitchFamily="18" charset="0"/>
                <a:cs typeface="Times New Roman" panose="02020603050405020304" pitchFamily="18" charset="0"/>
              </a:rPr>
              <a:t>12. </a:t>
            </a:r>
            <a:r>
              <a:rPr lang="sl-SI" sz="1800" b="1" dirty="0">
                <a:latin typeface="Times New Roman" panose="02020603050405020304" pitchFamily="18" charset="0"/>
                <a:cs typeface="Times New Roman" panose="02020603050405020304" pitchFamily="18" charset="0"/>
              </a:rPr>
              <a:t>Vprašanje potrebe po dosežkih </a:t>
            </a:r>
            <a:r>
              <a:rPr lang="sl-SI" sz="1800" dirty="0">
                <a:latin typeface="Times New Roman" panose="02020603050405020304" pitchFamily="18" charset="0"/>
                <a:cs typeface="Times New Roman" panose="02020603050405020304" pitchFamily="18" charset="0"/>
              </a:rPr>
              <a:t>(teorija Davida </a:t>
            </a:r>
            <a:r>
              <a:rPr lang="sl-SI" sz="1800" dirty="0" err="1">
                <a:latin typeface="Times New Roman" panose="02020603050405020304" pitchFamily="18" charset="0"/>
                <a:cs typeface="Times New Roman" panose="02020603050405020304" pitchFamily="18" charset="0"/>
              </a:rPr>
              <a:t>Meclellanda</a:t>
            </a:r>
            <a:r>
              <a:rPr lang="sl-SI" sz="1800" dirty="0">
                <a:latin typeface="Times New Roman" panose="02020603050405020304" pitchFamily="18" charset="0"/>
                <a:cs typeface="Times New Roman" panose="02020603050405020304" pitchFamily="18" charset="0"/>
              </a:rPr>
              <a:t> predpostavlja, da obstojijo 3 potrebe, ki motivirajo človeško vedenje):</a:t>
            </a:r>
          </a:p>
          <a:p>
            <a:pPr marL="0" indent="0" algn="just">
              <a:buNone/>
            </a:pPr>
            <a:r>
              <a:rPr lang="sl-SI" sz="1800" dirty="0">
                <a:latin typeface="Times New Roman" panose="02020603050405020304" pitchFamily="18" charset="0"/>
                <a:cs typeface="Times New Roman" panose="02020603050405020304" pitchFamily="18" charset="0"/>
              </a:rPr>
              <a:t>12.1. Po moči (možnost nadzorovanja sebe in drugih)</a:t>
            </a:r>
          </a:p>
          <a:p>
            <a:pPr marL="0" indent="0" algn="just">
              <a:buNone/>
            </a:pPr>
            <a:r>
              <a:rPr lang="sl-SI" sz="1800" dirty="0">
                <a:latin typeface="Times New Roman" panose="02020603050405020304" pitchFamily="18" charset="0"/>
                <a:cs typeface="Times New Roman" panose="02020603050405020304" pitchFamily="18" charset="0"/>
              </a:rPr>
              <a:t>12.2. Po pripadnosti (socialni in medosebni odnosi)</a:t>
            </a:r>
          </a:p>
          <a:p>
            <a:pPr marL="0" indent="0" algn="just">
              <a:buNone/>
            </a:pPr>
            <a:r>
              <a:rPr lang="sl-SI" sz="1800" dirty="0">
                <a:latin typeface="Times New Roman" panose="02020603050405020304" pitchFamily="18" charset="0"/>
                <a:cs typeface="Times New Roman" panose="02020603050405020304" pitchFamily="18" charset="0"/>
              </a:rPr>
              <a:t>12.3. Po dosežkih (pomen uspeha)</a:t>
            </a:r>
          </a:p>
          <a:p>
            <a:pPr marL="0" indent="0" algn="just">
              <a:buNone/>
            </a:pPr>
            <a:r>
              <a:rPr lang="sl-SI" sz="1800" dirty="0">
                <a:latin typeface="Times New Roman" panose="02020603050405020304" pitchFamily="18" charset="0"/>
                <a:cs typeface="Times New Roman" panose="02020603050405020304" pitchFamily="18" charset="0"/>
              </a:rPr>
              <a:t>12.4. Posameznik z visoko izraženo potrebo po dosežku občuti zadovoljstvo ob doseganju postavljenih ciljev. Je</a:t>
            </a:r>
          </a:p>
          <a:p>
            <a:pPr marL="0" indent="0" algn="just">
              <a:buNone/>
            </a:pPr>
            <a:r>
              <a:rPr lang="sl-SI" sz="1800" dirty="0">
                <a:latin typeface="Times New Roman" panose="02020603050405020304" pitchFamily="18" charset="0"/>
                <a:cs typeface="Times New Roman" panose="02020603050405020304" pitchFamily="18" charset="0"/>
              </a:rPr>
              <a:t>                                                                                         </a:t>
            </a:r>
            <a:r>
              <a:rPr lang="sl-SI" sz="1800" b="1" dirty="0">
                <a:latin typeface="Times New Roman" panose="02020603050405020304" pitchFamily="18" charset="0"/>
                <a:cs typeface="Times New Roman" panose="02020603050405020304" pitchFamily="18" charset="0"/>
              </a:rPr>
              <a:t>28</a:t>
            </a:r>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2214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lgn="just">
              <a:buNone/>
            </a:pPr>
            <a:r>
              <a:rPr lang="sl-SI" sz="1800" dirty="0">
                <a:latin typeface="Times New Roman" panose="02020603050405020304" pitchFamily="18" charset="0"/>
                <a:cs typeface="Times New Roman" panose="02020603050405020304" pitchFamily="18" charset="0"/>
              </a:rPr>
              <a:t>visoko motiviran in uspeh pri doseženem cilju mu postane navdih za nadaljnje delo. Izbira cilje, ki niso ne prelahko, ne pretežki. Za dosego cilja razvija različne strategije in v svoj razvoj vlaga veliko energije in truda.</a:t>
            </a:r>
          </a:p>
          <a:p>
            <a:pPr marL="0" indent="0" algn="just">
              <a:buNone/>
            </a:pPr>
            <a:endParaRPr lang="sl-SI" sz="1800" dirty="0">
              <a:latin typeface="Times New Roman" panose="02020603050405020304" pitchFamily="18" charset="0"/>
              <a:cs typeface="Times New Roman" panose="02020603050405020304" pitchFamily="18" charset="0"/>
            </a:endParaRPr>
          </a:p>
          <a:p>
            <a:pPr marL="0" indent="0" algn="just">
              <a:buNone/>
            </a:pPr>
            <a:r>
              <a:rPr lang="sl-SI" sz="2400" b="1" dirty="0">
                <a:latin typeface="Times New Roman" panose="02020603050405020304" pitchFamily="18" charset="0"/>
                <a:cs typeface="Times New Roman" panose="02020603050405020304" pitchFamily="18" charset="0"/>
              </a:rPr>
              <a:t>III. POVPREČNE PLAČE PO STOPNJI STROKOVNE IZOBRAZBE ZAOSLENIH (</a:t>
            </a:r>
            <a:r>
              <a:rPr lang="sl-SI" sz="1800" b="1" dirty="0">
                <a:latin typeface="Times New Roman" panose="02020603050405020304" pitchFamily="18" charset="0"/>
                <a:cs typeface="Times New Roman" panose="02020603050405020304" pitchFamily="18" charset="0"/>
              </a:rPr>
              <a:t>za leto 2017)</a:t>
            </a:r>
            <a:endParaRPr lang="sl-SI" sz="2400" b="1" dirty="0">
              <a:latin typeface="Times New Roman" panose="02020603050405020304" pitchFamily="18" charset="0"/>
              <a:cs typeface="Times New Roman" panose="02020603050405020304" pitchFamily="18" charset="0"/>
            </a:endParaRPr>
          </a:p>
          <a:p>
            <a:pPr marL="0" indent="0" algn="just">
              <a:buNone/>
            </a:pPr>
            <a:r>
              <a:rPr lang="sl-SI" sz="1800" b="1" dirty="0">
                <a:latin typeface="Times New Roman" panose="02020603050405020304" pitchFamily="18" charset="0"/>
                <a:cs typeface="Times New Roman" panose="02020603050405020304" pitchFamily="18" charset="0"/>
              </a:rPr>
              <a:t>SKD dejavnost                                             Osnovnošolska ali manj       Srednješolska           Terciarna</a:t>
            </a:r>
          </a:p>
          <a:p>
            <a:pPr marL="0" indent="0" algn="just">
              <a:buNone/>
            </a:pPr>
            <a:r>
              <a:rPr lang="sl-SI" sz="1800" b="1" dirty="0">
                <a:latin typeface="Times New Roman" panose="02020603050405020304" pitchFamily="18" charset="0"/>
                <a:cs typeface="Times New Roman" panose="02020603050405020304" pitchFamily="18" charset="0"/>
              </a:rPr>
              <a:t>Skupaj (1.721€)                                                          1.134                                1.389                        2.365</a:t>
            </a:r>
          </a:p>
          <a:p>
            <a:pPr marL="0" indent="0" algn="just">
              <a:buNone/>
            </a:pPr>
            <a:r>
              <a:rPr lang="sl-SI" sz="1800" b="1" dirty="0">
                <a:latin typeface="Times New Roman" panose="02020603050405020304" pitchFamily="18" charset="0"/>
                <a:cs typeface="Times New Roman" panose="02020603050405020304" pitchFamily="18" charset="0"/>
              </a:rPr>
              <a:t>Predelovalne dejavnosti (1.647€)                              1.206                                1.437                        2.621</a:t>
            </a:r>
          </a:p>
          <a:p>
            <a:pPr marL="0" indent="0" algn="just">
              <a:buNone/>
            </a:pPr>
            <a:r>
              <a:rPr lang="sl-SI" sz="1800" b="1" dirty="0">
                <a:latin typeface="Times New Roman" panose="02020603050405020304" pitchFamily="18" charset="0"/>
                <a:cs typeface="Times New Roman" panose="02020603050405020304" pitchFamily="18" charset="0"/>
              </a:rPr>
              <a:t>C/24-proizvodnja kovin (1.741€)                              1.412                                1.543                        2.775</a:t>
            </a:r>
          </a:p>
          <a:p>
            <a:pPr marL="0" indent="0" algn="just">
              <a:buNone/>
            </a:pPr>
            <a:r>
              <a:rPr lang="sl-SI" sz="1800" b="1" dirty="0">
                <a:latin typeface="Times New Roman" panose="02020603050405020304" pitchFamily="18" charset="0"/>
                <a:cs typeface="Times New Roman" panose="02020603050405020304" pitchFamily="18" charset="0"/>
              </a:rPr>
              <a:t>C/25-proiz. kov. izd. brez str. in nap. (1.540€)         1.243                                1.420                        2.308</a:t>
            </a:r>
          </a:p>
          <a:p>
            <a:pPr marL="0" indent="0" algn="just">
              <a:buNone/>
            </a:pPr>
            <a:r>
              <a:rPr lang="sl-SI" sz="1800" b="1" dirty="0">
                <a:latin typeface="Times New Roman" panose="02020603050405020304" pitchFamily="18" charset="0"/>
                <a:cs typeface="Times New Roman" panose="02020603050405020304" pitchFamily="18" charset="0"/>
              </a:rPr>
              <a:t>C/26-Proiz. rač., el. in </a:t>
            </a:r>
            <a:r>
              <a:rPr lang="sl-SI" sz="1800" b="1" dirty="0" err="1">
                <a:latin typeface="Times New Roman" panose="02020603050405020304" pitchFamily="18" charset="0"/>
                <a:cs typeface="Times New Roman" panose="02020603050405020304" pitchFamily="18" charset="0"/>
              </a:rPr>
              <a:t>opt</a:t>
            </a:r>
            <a:r>
              <a:rPr lang="sl-SI" sz="1800" b="1" dirty="0">
                <a:latin typeface="Times New Roman" panose="02020603050405020304" pitchFamily="18" charset="0"/>
                <a:cs typeface="Times New Roman" panose="02020603050405020304" pitchFamily="18" charset="0"/>
              </a:rPr>
              <a:t>. izdelkov (1.612€)           1.019                                1.299                        2.459</a:t>
            </a:r>
          </a:p>
          <a:p>
            <a:pPr marL="0" indent="0" algn="just">
              <a:buNone/>
            </a:pPr>
            <a:r>
              <a:rPr lang="sl-SI" sz="1800" b="1" dirty="0">
                <a:latin typeface="Times New Roman" panose="02020603050405020304" pitchFamily="18" charset="0"/>
                <a:cs typeface="Times New Roman" panose="02020603050405020304" pitchFamily="18" charset="0"/>
              </a:rPr>
              <a:t>                                                                                          29</a:t>
            </a:r>
          </a:p>
        </p:txBody>
      </p:sp>
    </p:spTree>
    <p:extLst>
      <p:ext uri="{BB962C8B-B14F-4D97-AF65-F5344CB8AC3E}">
        <p14:creationId xmlns:p14="http://schemas.microsoft.com/office/powerpoint/2010/main" val="328032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lgn="just">
              <a:buNone/>
            </a:pPr>
            <a:r>
              <a:rPr lang="sl-SI" sz="1800" dirty="0">
                <a:latin typeface="Times New Roman" panose="02020603050405020304" pitchFamily="18" charset="0"/>
                <a:cs typeface="Times New Roman" panose="02020603050405020304" pitchFamily="18" charset="0"/>
              </a:rPr>
              <a:t>2. Zaradi prej navedenega ima </a:t>
            </a:r>
            <a:r>
              <a:rPr lang="sl-SI" sz="1800" b="1" dirty="0">
                <a:latin typeface="Times New Roman" panose="02020603050405020304" pitchFamily="18" charset="0"/>
                <a:cs typeface="Times New Roman" panose="02020603050405020304" pitchFamily="18" charset="0"/>
              </a:rPr>
              <a:t>država pomembno vlogo </a:t>
            </a:r>
            <a:r>
              <a:rPr lang="sl-SI" sz="1800" dirty="0">
                <a:latin typeface="Times New Roman" panose="02020603050405020304" pitchFamily="18" charset="0"/>
                <a:cs typeface="Times New Roman" panose="02020603050405020304" pitchFamily="18" charset="0"/>
              </a:rPr>
              <a:t>pri urejanju plačnega sistema (seveda poleg </a:t>
            </a:r>
            <a:r>
              <a:rPr lang="sl-SI" sz="1800" b="1" dirty="0">
                <a:latin typeface="Times New Roman" panose="02020603050405020304" pitchFamily="18" charset="0"/>
                <a:cs typeface="Times New Roman" panose="02020603050405020304" pitchFamily="18" charset="0"/>
              </a:rPr>
              <a:t>delodajalcev in sindikatov</a:t>
            </a:r>
            <a:r>
              <a:rPr lang="sl-SI" sz="1800" dirty="0">
                <a:latin typeface="Times New Roman" panose="02020603050405020304" pitchFamily="18" charset="0"/>
                <a:cs typeface="Times New Roman" panose="02020603050405020304" pitchFamily="18" charset="0"/>
              </a:rPr>
              <a:t>) – vanj posega z zakonskimi predpisi in je socialni partner.</a:t>
            </a:r>
          </a:p>
          <a:p>
            <a:pPr marL="0" indent="0" algn="just">
              <a:buNone/>
            </a:pPr>
            <a:r>
              <a:rPr lang="sl-SI" sz="1800" dirty="0">
                <a:latin typeface="Times New Roman" panose="02020603050405020304" pitchFamily="18" charset="0"/>
                <a:cs typeface="Times New Roman" panose="02020603050405020304" pitchFamily="18" charset="0"/>
              </a:rPr>
              <a:t>2.1. Podrobna ureditev </a:t>
            </a:r>
            <a:r>
              <a:rPr lang="sl-SI" sz="1800" b="1" dirty="0">
                <a:latin typeface="Times New Roman" panose="02020603050405020304" pitchFamily="18" charset="0"/>
                <a:cs typeface="Times New Roman" panose="02020603050405020304" pitchFamily="18" charset="0"/>
              </a:rPr>
              <a:t>plačila za delo </a:t>
            </a:r>
            <a:r>
              <a:rPr lang="sl-SI" sz="1800" dirty="0">
                <a:latin typeface="Times New Roman" panose="02020603050405020304" pitchFamily="18" charset="0"/>
                <a:cs typeface="Times New Roman" panose="02020603050405020304" pitchFamily="18" charset="0"/>
              </a:rPr>
              <a:t>se kaže v Zakonu o delovnih razmerjih:</a:t>
            </a:r>
          </a:p>
          <a:p>
            <a:pPr marL="0" indent="0" algn="just">
              <a:buNone/>
            </a:pPr>
            <a:r>
              <a:rPr lang="sl-SI" sz="1800" dirty="0">
                <a:latin typeface="Times New Roman" panose="02020603050405020304" pitchFamily="18" charset="0"/>
                <a:cs typeface="Times New Roman" panose="02020603050405020304" pitchFamily="18" charset="0"/>
              </a:rPr>
              <a:t>2.1.1. 126. člen = vrsta plačil</a:t>
            </a:r>
          </a:p>
          <a:p>
            <a:pPr marL="0" indent="0" algn="just">
              <a:buNone/>
            </a:pPr>
            <a:r>
              <a:rPr lang="sl-SI" sz="1800" dirty="0">
                <a:latin typeface="Times New Roman" panose="02020603050405020304" pitchFamily="18" charset="0"/>
                <a:cs typeface="Times New Roman" panose="02020603050405020304" pitchFamily="18" charset="0"/>
              </a:rPr>
              <a:t>2.1.2. 127. člen = osnovna plača, delovna uspešnost, dodatki</a:t>
            </a:r>
          </a:p>
          <a:p>
            <a:pPr marL="0" indent="0" algn="just">
              <a:buNone/>
            </a:pPr>
            <a:r>
              <a:rPr lang="sl-SI" sz="1800" dirty="0">
                <a:latin typeface="Times New Roman" panose="02020603050405020304" pitchFamily="18" charset="0"/>
                <a:cs typeface="Times New Roman" panose="02020603050405020304" pitchFamily="18" charset="0"/>
              </a:rPr>
              <a:t>2.1.3. 128. člen = višina dodatkov</a:t>
            </a:r>
          </a:p>
          <a:p>
            <a:pPr marL="0" indent="0" algn="just">
              <a:buNone/>
            </a:pPr>
            <a:r>
              <a:rPr lang="sl-SI" sz="1800" dirty="0">
                <a:latin typeface="Times New Roman" panose="02020603050405020304" pitchFamily="18" charset="0"/>
                <a:cs typeface="Times New Roman" panose="02020603050405020304" pitchFamily="18" charset="0"/>
              </a:rPr>
              <a:t>2.1.4. 129. člen = dodatek za delovno dobo</a:t>
            </a:r>
          </a:p>
          <a:p>
            <a:pPr marL="0" indent="0" algn="just">
              <a:buNone/>
            </a:pPr>
            <a:r>
              <a:rPr lang="sl-SI" sz="1800" dirty="0">
                <a:latin typeface="Times New Roman" panose="02020603050405020304" pitchFamily="18" charset="0"/>
                <a:cs typeface="Times New Roman" panose="02020603050405020304" pitchFamily="18" charset="0"/>
              </a:rPr>
              <a:t>2.1.5. 137. člen = nadomestilo plače</a:t>
            </a:r>
          </a:p>
          <a:p>
            <a:pPr marL="0" indent="0" algn="just">
              <a:buNone/>
            </a:pPr>
            <a:r>
              <a:rPr lang="sl-SI" sz="1800" dirty="0">
                <a:latin typeface="Times New Roman" panose="02020603050405020304" pitchFamily="18" charset="0"/>
                <a:cs typeface="Times New Roman" panose="02020603050405020304" pitchFamily="18" charset="0"/>
              </a:rPr>
              <a:t>3. </a:t>
            </a:r>
            <a:r>
              <a:rPr lang="sl-SI" sz="1800" b="1" dirty="0">
                <a:latin typeface="Times New Roman" panose="02020603050405020304" pitchFamily="18" charset="0"/>
                <a:cs typeface="Times New Roman" panose="02020603050405020304" pitchFamily="18" charset="0"/>
              </a:rPr>
              <a:t>Plača </a:t>
            </a:r>
            <a:r>
              <a:rPr lang="sl-SI" sz="1800" dirty="0">
                <a:latin typeface="Times New Roman" panose="02020603050405020304" pitchFamily="18" charset="0"/>
                <a:cs typeface="Times New Roman" panose="02020603050405020304" pitchFamily="18" charset="0"/>
              </a:rPr>
              <a:t>je nadomestilo zaposlenemu, ki ga prejme za svoje delo in je v glavnem njegov </a:t>
            </a:r>
            <a:r>
              <a:rPr lang="sl-SI" sz="1800" b="1" dirty="0">
                <a:latin typeface="Times New Roman" panose="02020603050405020304" pitchFamily="18" charset="0"/>
                <a:cs typeface="Times New Roman" panose="02020603050405020304" pitchFamily="18" charset="0"/>
              </a:rPr>
              <a:t>glavni vir življenja </a:t>
            </a:r>
            <a:r>
              <a:rPr lang="sl-SI" sz="1800" dirty="0">
                <a:latin typeface="Times New Roman" panose="02020603050405020304" pitchFamily="18" charset="0"/>
                <a:cs typeface="Times New Roman" panose="02020603050405020304" pitchFamily="18" charset="0"/>
              </a:rPr>
              <a:t>– zato pomembno vpliva na njegovo zmožnost, da ta dohodek porabi in /ali prihrani.</a:t>
            </a:r>
          </a:p>
          <a:p>
            <a:pPr marL="0" indent="0" algn="just">
              <a:buNone/>
            </a:pPr>
            <a:r>
              <a:rPr lang="sl-SI" sz="1800" dirty="0">
                <a:latin typeface="Times New Roman" panose="02020603050405020304" pitchFamily="18" charset="0"/>
                <a:cs typeface="Times New Roman" panose="02020603050405020304" pitchFamily="18" charset="0"/>
              </a:rPr>
              <a:t>4. </a:t>
            </a:r>
            <a:r>
              <a:rPr lang="sl-SI" sz="1800" b="1" dirty="0">
                <a:latin typeface="Times New Roman" panose="02020603050405020304" pitchFamily="18" charset="0"/>
                <a:cs typeface="Times New Roman" panose="02020603050405020304" pitchFamily="18" charset="0"/>
              </a:rPr>
              <a:t>Bruto plača </a:t>
            </a:r>
            <a:r>
              <a:rPr lang="sl-SI" sz="1800" dirty="0">
                <a:latin typeface="Times New Roman" panose="02020603050405020304" pitchFamily="18" charset="0"/>
                <a:cs typeface="Times New Roman" panose="02020603050405020304" pitchFamily="18" charset="0"/>
              </a:rPr>
              <a:t>vsebuje socialne prispevke in dohodnino, kar  plača delavec, po odbitku tega pa delavec prejme </a:t>
            </a:r>
            <a:r>
              <a:rPr lang="sl-SI" sz="1800" b="1" dirty="0">
                <a:latin typeface="Times New Roman" panose="02020603050405020304" pitchFamily="18" charset="0"/>
                <a:cs typeface="Times New Roman" panose="02020603050405020304" pitchFamily="18" charset="0"/>
              </a:rPr>
              <a:t>neto plačo                                                                        </a:t>
            </a:r>
            <a:fld id="{8AC3066B-F221-4A9E-914A-D40D77D07027}" type="slidenum">
              <a:rPr lang="sl-SI" sz="1800" smtClean="0">
                <a:latin typeface="Times New Roman" panose="02020603050405020304" pitchFamily="18" charset="0"/>
                <a:cs typeface="Times New Roman" panose="02020603050405020304" pitchFamily="18" charset="0"/>
              </a:rPr>
              <a:t>3</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57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b="1" dirty="0">
                <a:latin typeface="Times New Roman" panose="02020603050405020304" pitchFamily="18" charset="0"/>
                <a:cs typeface="Times New Roman" panose="02020603050405020304" pitchFamily="18" charset="0"/>
              </a:rPr>
              <a:t>C/27-proiz. el. naprav (1.582€)                                        1.140                         1.387                   2.477</a:t>
            </a:r>
          </a:p>
          <a:p>
            <a:pPr marL="0" indent="0">
              <a:buNone/>
            </a:pPr>
            <a:r>
              <a:rPr lang="sl-SI" sz="1800" b="1" dirty="0">
                <a:latin typeface="Times New Roman" panose="02020603050405020304" pitchFamily="18" charset="0"/>
                <a:cs typeface="Times New Roman" panose="02020603050405020304" pitchFamily="18" charset="0"/>
              </a:rPr>
              <a:t>C/28-proizv. dr. strojev in naprav (1.767€)                     1.305                         1.567                   2.477</a:t>
            </a:r>
          </a:p>
          <a:p>
            <a:pPr marL="0" indent="0">
              <a:buNone/>
            </a:pPr>
            <a:r>
              <a:rPr lang="sl-SI" sz="1800" b="1" dirty="0">
                <a:latin typeface="Times New Roman" panose="02020603050405020304" pitchFamily="18" charset="0"/>
                <a:cs typeface="Times New Roman" panose="02020603050405020304" pitchFamily="18" charset="0"/>
              </a:rPr>
              <a:t>C/29-proizv. </a:t>
            </a:r>
            <a:r>
              <a:rPr lang="sl-SI" sz="1800" b="1" dirty="0" err="1">
                <a:latin typeface="Times New Roman" panose="02020603050405020304" pitchFamily="18" charset="0"/>
                <a:cs typeface="Times New Roman" panose="02020603050405020304" pitchFamily="18" charset="0"/>
              </a:rPr>
              <a:t>mot</a:t>
            </a:r>
            <a:r>
              <a:rPr lang="sl-SI" sz="1800" b="1" dirty="0">
                <a:latin typeface="Times New Roman" panose="02020603050405020304" pitchFamily="18" charset="0"/>
                <a:cs typeface="Times New Roman" panose="02020603050405020304" pitchFamily="18" charset="0"/>
              </a:rPr>
              <a:t>. vozil, </a:t>
            </a:r>
            <a:r>
              <a:rPr lang="sl-SI" sz="1800" b="1" dirty="0" err="1">
                <a:latin typeface="Times New Roman" panose="02020603050405020304" pitchFamily="18" charset="0"/>
                <a:cs typeface="Times New Roman" panose="02020603050405020304" pitchFamily="18" charset="0"/>
              </a:rPr>
              <a:t>prik</a:t>
            </a:r>
            <a:r>
              <a:rPr lang="sl-SI" sz="1800" b="1" dirty="0">
                <a:latin typeface="Times New Roman" panose="02020603050405020304" pitchFamily="18" charset="0"/>
                <a:cs typeface="Times New Roman" panose="02020603050405020304" pitchFamily="18" charset="0"/>
              </a:rPr>
              <a:t>. in </a:t>
            </a:r>
            <a:r>
              <a:rPr lang="sl-SI" sz="1800" b="1" dirty="0" err="1">
                <a:latin typeface="Times New Roman" panose="02020603050405020304" pitchFamily="18" charset="0"/>
                <a:cs typeface="Times New Roman" panose="02020603050405020304" pitchFamily="18" charset="0"/>
              </a:rPr>
              <a:t>polprik</a:t>
            </a:r>
            <a:r>
              <a:rPr lang="sl-SI" sz="1800" b="1" dirty="0">
                <a:latin typeface="Times New Roman" panose="02020603050405020304" pitchFamily="18" charset="0"/>
                <a:cs typeface="Times New Roman" panose="02020603050405020304" pitchFamily="18" charset="0"/>
              </a:rPr>
              <a:t> (1.615€)           1.307                         1.429                   2.503</a:t>
            </a:r>
          </a:p>
          <a:p>
            <a:pPr marL="0" indent="0">
              <a:buNone/>
            </a:pPr>
            <a:r>
              <a:rPr lang="sl-SI" sz="1800" b="1" dirty="0">
                <a:latin typeface="Times New Roman" panose="02020603050405020304" pitchFamily="18" charset="0"/>
                <a:cs typeface="Times New Roman" panose="02020603050405020304" pitchFamily="18" charset="0"/>
              </a:rPr>
              <a:t>C/33-popravila in montaža strojev in naprav (1.921€)  1.491                         1.808                   2.469</a:t>
            </a:r>
          </a:p>
          <a:p>
            <a:pPr marL="0" indent="0">
              <a:buNone/>
            </a:pPr>
            <a:endParaRPr lang="sl-SI" sz="1800" b="1" dirty="0">
              <a:latin typeface="Times New Roman" panose="02020603050405020304" pitchFamily="18" charset="0"/>
              <a:cs typeface="Times New Roman" panose="02020603050405020304" pitchFamily="18" charset="0"/>
            </a:endParaRPr>
          </a:p>
          <a:p>
            <a:pPr marL="0" indent="0">
              <a:buNone/>
            </a:pPr>
            <a:endParaRPr lang="sl-SI" sz="1800" b="1" dirty="0">
              <a:latin typeface="Times New Roman" panose="02020603050405020304" pitchFamily="18" charset="0"/>
              <a:cs typeface="Times New Roman" panose="02020603050405020304" pitchFamily="18" charset="0"/>
            </a:endParaRPr>
          </a:p>
          <a:p>
            <a:pPr marL="0" indent="0">
              <a:buNone/>
            </a:pPr>
            <a:endParaRPr lang="sl-SI" sz="1800" b="1" dirty="0">
              <a:latin typeface="Times New Roman" panose="02020603050405020304" pitchFamily="18" charset="0"/>
              <a:cs typeface="Times New Roman" panose="02020603050405020304" pitchFamily="18" charset="0"/>
            </a:endParaRPr>
          </a:p>
          <a:p>
            <a:pPr marL="0" indent="0">
              <a:buNone/>
            </a:pPr>
            <a:endParaRPr lang="sl-SI" sz="1800" b="1" dirty="0">
              <a:latin typeface="Times New Roman" panose="02020603050405020304" pitchFamily="18" charset="0"/>
              <a:cs typeface="Times New Roman" panose="02020603050405020304" pitchFamily="18" charset="0"/>
            </a:endParaRPr>
          </a:p>
          <a:p>
            <a:pPr marL="0" indent="0">
              <a:buNone/>
            </a:pPr>
            <a:endParaRPr lang="sl-SI" sz="1800" b="1" dirty="0">
              <a:latin typeface="Times New Roman" panose="02020603050405020304" pitchFamily="18" charset="0"/>
              <a:cs typeface="Times New Roman" panose="02020603050405020304" pitchFamily="18" charset="0"/>
            </a:endParaRPr>
          </a:p>
          <a:p>
            <a:pPr marL="0" indent="0">
              <a:buNone/>
            </a:pPr>
            <a:endParaRPr lang="sl-SI" sz="1800" b="1" dirty="0">
              <a:latin typeface="Times New Roman" panose="02020603050405020304" pitchFamily="18" charset="0"/>
              <a:cs typeface="Times New Roman" panose="02020603050405020304" pitchFamily="18" charset="0"/>
            </a:endParaRPr>
          </a:p>
          <a:p>
            <a:pPr marL="0" indent="0">
              <a:buNone/>
            </a:pPr>
            <a:r>
              <a:rPr lang="sl-SI" sz="1800" b="1" dirty="0">
                <a:latin typeface="Times New Roman" panose="02020603050405020304" pitchFamily="18" charset="0"/>
                <a:cs typeface="Times New Roman" panose="02020603050405020304" pitchFamily="18" charset="0"/>
              </a:rPr>
              <a:t>                                                                                          </a:t>
            </a:r>
            <a:fld id="{A8E955E5-8307-48F7-8A6A-8A946FA596C5}" type="slidenum">
              <a:rPr lang="sl-SI" sz="1800" b="1" smtClean="0">
                <a:latin typeface="Times New Roman" panose="02020603050405020304" pitchFamily="18" charset="0"/>
                <a:cs typeface="Times New Roman" panose="02020603050405020304" pitchFamily="18" charset="0"/>
              </a:rPr>
              <a:t>30</a:t>
            </a:fld>
            <a:endParaRPr lang="sl-SI" sz="1800" b="1">
              <a:latin typeface="Times New Roman" panose="02020603050405020304" pitchFamily="18" charset="0"/>
              <a:cs typeface="Times New Roman" panose="02020603050405020304" pitchFamily="18" charset="0"/>
            </a:endParaRPr>
          </a:p>
          <a:p>
            <a:pPr marL="0" indent="0">
              <a:buNone/>
            </a:pPr>
            <a:endParaRPr lang="sl-SI"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57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buNone/>
            </a:pPr>
            <a:r>
              <a:rPr lang="sl-SI" sz="1800" dirty="0">
                <a:latin typeface="Times New Roman" panose="02020603050405020304" pitchFamily="18" charset="0"/>
                <a:cs typeface="Times New Roman" panose="02020603050405020304" pitchFamily="18" charset="0"/>
              </a:rPr>
              <a:t>4.1. Primeri bruto/neto plače                                             MP      886,63€      1.498,52/1.000€  3.333,51/2.000€</a:t>
            </a:r>
          </a:p>
          <a:p>
            <a:pPr marL="0" indent="0">
              <a:buNone/>
            </a:pPr>
            <a:r>
              <a:rPr lang="sl-SI" sz="1800" dirty="0">
                <a:latin typeface="Times New Roman" panose="02020603050405020304" pitchFamily="18" charset="0"/>
                <a:cs typeface="Times New Roman" panose="02020603050405020304" pitchFamily="18" charset="0"/>
              </a:rPr>
              <a:t>       Prispevki za PIZ                                 15,50%                        137,43€         232,43€               516,69€</a:t>
            </a:r>
          </a:p>
          <a:p>
            <a:pPr marL="0" indent="0">
              <a:buNone/>
            </a:pPr>
            <a:r>
              <a:rPr lang="sl-SI" sz="1800" dirty="0">
                <a:latin typeface="Times New Roman" panose="02020603050405020304" pitchFamily="18" charset="0"/>
                <a:cs typeface="Times New Roman" panose="02020603050405020304" pitchFamily="18" charset="0"/>
              </a:rPr>
              <a:t>       Prispevki za zdravstveno. z.                 6,36%                          56,39€            95,31€              212,01€</a:t>
            </a:r>
          </a:p>
          <a:p>
            <a:pPr marL="0" indent="0">
              <a:buNone/>
            </a:pPr>
            <a:r>
              <a:rPr lang="sl-SI" sz="1800" dirty="0">
                <a:latin typeface="Times New Roman" panose="02020603050405020304" pitchFamily="18" charset="0"/>
                <a:cs typeface="Times New Roman" panose="02020603050405020304" pitchFamily="18" charset="0"/>
              </a:rPr>
              <a:t>       Prispevki za zaposlovanje                     0,14%                          1,24€              2,10€                  4,67€</a:t>
            </a:r>
          </a:p>
          <a:p>
            <a:pPr marL="0" indent="0">
              <a:buNone/>
            </a:pPr>
            <a:r>
              <a:rPr lang="sl-SI" sz="1800" dirty="0">
                <a:latin typeface="Times New Roman" panose="02020603050405020304" pitchFamily="18" charset="0"/>
                <a:cs typeface="Times New Roman" panose="02020603050405020304" pitchFamily="18" charset="0"/>
              </a:rPr>
              <a:t>       Prispevki za starševsko varstvo             0,10%                          0,89€              1,50€                  3,33€</a:t>
            </a:r>
          </a:p>
          <a:p>
            <a:pPr marL="0" indent="0">
              <a:buNone/>
            </a:pPr>
            <a:r>
              <a:rPr lang="sl-SI" sz="1800" dirty="0">
                <a:latin typeface="Times New Roman" panose="02020603050405020304" pitchFamily="18" charset="0"/>
                <a:cs typeface="Times New Roman" panose="02020603050405020304" pitchFamily="18" charset="0"/>
              </a:rPr>
              <a:t>       Skupaj prispevki iz bruto                     22,10%                       195,95€          331,17€                736,71€</a:t>
            </a:r>
          </a:p>
          <a:p>
            <a:pPr marL="0" indent="0">
              <a:buNone/>
            </a:pPr>
            <a:r>
              <a:rPr lang="sl-SI" sz="1800" dirty="0">
                <a:latin typeface="Times New Roman" panose="02020603050405020304" pitchFamily="18" charset="0"/>
                <a:cs typeface="Times New Roman" panose="02020603050405020304" pitchFamily="18" charset="0"/>
              </a:rPr>
              <a:t>       Osnova za dohodnino                                                               415,46€         892,13€              2.321,58€</a:t>
            </a:r>
          </a:p>
          <a:p>
            <a:pPr marL="0" indent="0">
              <a:buNone/>
            </a:pPr>
            <a:r>
              <a:rPr lang="sl-SI" sz="1800" dirty="0">
                <a:latin typeface="Times New Roman" panose="02020603050405020304" pitchFamily="18" charset="0"/>
                <a:cs typeface="Times New Roman" panose="02020603050405020304" pitchFamily="18" charset="0"/>
              </a:rPr>
              <a:t>       Akontacija dohodnine                                                                  66,47€        167,34€                 596,81€</a:t>
            </a:r>
          </a:p>
          <a:p>
            <a:pPr marL="0" indent="0">
              <a:buNone/>
            </a:pPr>
            <a:r>
              <a:rPr lang="sl-SI" sz="1800" dirty="0">
                <a:latin typeface="Times New Roman" panose="02020603050405020304" pitchFamily="18" charset="0"/>
                <a:cs typeface="Times New Roman" panose="02020603050405020304" pitchFamily="18" charset="0"/>
              </a:rPr>
              <a:t>       </a:t>
            </a:r>
            <a:r>
              <a:rPr lang="sl-SI" sz="1800" b="1" dirty="0">
                <a:latin typeface="Times New Roman" panose="02020603050405020304" pitchFamily="18" charset="0"/>
                <a:cs typeface="Times New Roman" panose="02020603050405020304" pitchFamily="18" charset="0"/>
              </a:rPr>
              <a:t>Neto plača                                                                                   624,21€        1.000€                  2.000€</a:t>
            </a:r>
          </a:p>
          <a:p>
            <a:pPr marL="0" indent="0">
              <a:buNone/>
            </a:pPr>
            <a:r>
              <a:rPr lang="sl-SI" sz="1800" dirty="0">
                <a:latin typeface="Times New Roman" panose="02020603050405020304" pitchFamily="18" charset="0"/>
                <a:cs typeface="Times New Roman" panose="02020603050405020304" pitchFamily="18" charset="0"/>
              </a:rPr>
              <a:t>4.2. Prispevki delodajalca na bruto plačo    16,10%                          142,75€          241,75€               536,70€    </a:t>
            </a:r>
          </a:p>
          <a:p>
            <a:pPr marL="0" indent="0">
              <a:buNone/>
            </a:pPr>
            <a:r>
              <a:rPr lang="sl-SI" sz="1800" dirty="0">
                <a:latin typeface="Times New Roman" panose="02020603050405020304" pitchFamily="18" charset="0"/>
                <a:cs typeface="Times New Roman" panose="02020603050405020304" pitchFamily="18" charset="0"/>
              </a:rPr>
              <a:t>       </a:t>
            </a:r>
            <a:r>
              <a:rPr lang="sl-SI" sz="1800" b="1" dirty="0">
                <a:latin typeface="Times New Roman" panose="02020603050405020304" pitchFamily="18" charset="0"/>
                <a:cs typeface="Times New Roman" panose="02020603050405020304" pitchFamily="18" charset="0"/>
              </a:rPr>
              <a:t>Bruto II plača                                                                           1.029,38€      1.739,78€           3.870,21€   </a:t>
            </a:r>
          </a:p>
          <a:p>
            <a:pPr marL="0" indent="0">
              <a:buNone/>
            </a:pPr>
            <a:r>
              <a:rPr lang="sl-SI" sz="1800" b="1" dirty="0">
                <a:latin typeface="Times New Roman" panose="02020603050405020304" pitchFamily="18" charset="0"/>
                <a:cs typeface="Times New Roman" panose="02020603050405020304" pitchFamily="18" charset="0"/>
              </a:rPr>
              <a:t>                                                                                          </a:t>
            </a:r>
            <a:fld id="{AEBD8EAE-F349-4369-B84A-09A032F68694}" type="slidenum">
              <a:rPr lang="sl-SI" sz="1800" b="1" smtClean="0">
                <a:latin typeface="Times New Roman" panose="02020603050405020304" pitchFamily="18" charset="0"/>
                <a:cs typeface="Times New Roman" panose="02020603050405020304" pitchFamily="18" charset="0"/>
              </a:rPr>
              <a:t>4</a:t>
            </a:fld>
            <a:r>
              <a:rPr lang="sl-SI" sz="1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19921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lnSpcReduction="10000"/>
          </a:bodyPr>
          <a:lstStyle/>
          <a:p>
            <a:pPr marL="0" indent="0" algn="just">
              <a:buNone/>
            </a:pPr>
            <a:r>
              <a:rPr lang="sl-SI" sz="1800" dirty="0">
                <a:latin typeface="Times New Roman" panose="02020603050405020304" pitchFamily="18" charset="0"/>
                <a:cs typeface="Times New Roman" panose="02020603050405020304" pitchFamily="18" charset="0"/>
              </a:rPr>
              <a:t>5. V </a:t>
            </a:r>
            <a:r>
              <a:rPr lang="sl-SI" sz="1800" b="1" dirty="0">
                <a:latin typeface="Times New Roman" panose="02020603050405020304" pitchFamily="18" charset="0"/>
                <a:cs typeface="Times New Roman" panose="02020603050405020304" pitchFamily="18" charset="0"/>
              </a:rPr>
              <a:t>stroške dela</a:t>
            </a:r>
            <a:r>
              <a:rPr lang="sl-SI" sz="1800" dirty="0">
                <a:latin typeface="Times New Roman" panose="02020603050405020304" pitchFamily="18" charset="0"/>
                <a:cs typeface="Times New Roman" panose="02020603050405020304" pitchFamily="18" charset="0"/>
              </a:rPr>
              <a:t>, ki niso plača, spadajo še povračila stroškov v zvezi z delom in drugi osebni prejemki: teh je v povprečju v EU – 28 okoli 24%, v Sloveniji pa približno 27%.</a:t>
            </a:r>
          </a:p>
          <a:p>
            <a:pPr marL="0" indent="0" algn="just">
              <a:buNone/>
            </a:pPr>
            <a:r>
              <a:rPr lang="sl-SI" sz="1800" dirty="0">
                <a:latin typeface="Times New Roman" panose="02020603050405020304" pitchFamily="18" charset="0"/>
                <a:cs typeface="Times New Roman" panose="02020603050405020304" pitchFamily="18" charset="0"/>
              </a:rPr>
              <a:t>6. </a:t>
            </a:r>
            <a:r>
              <a:rPr lang="sl-SI" sz="1800" b="1" dirty="0">
                <a:latin typeface="Times New Roman" panose="02020603050405020304" pitchFamily="18" charset="0"/>
                <a:cs typeface="Times New Roman" panose="02020603050405020304" pitchFamily="18" charset="0"/>
              </a:rPr>
              <a:t>Struktura in razvoj stroškov dela  </a:t>
            </a:r>
            <a:r>
              <a:rPr lang="sl-SI" sz="1800" dirty="0">
                <a:latin typeface="Times New Roman" panose="02020603050405020304" pitchFamily="18" charset="0"/>
                <a:cs typeface="Times New Roman" panose="02020603050405020304" pitchFamily="18" charset="0"/>
              </a:rPr>
              <a:t>sta pomembna elementa vsakega trga dela, ki kažeta ponudbo dela posameznikov in povpraševanje po delovni sili.</a:t>
            </a:r>
          </a:p>
          <a:p>
            <a:pPr marL="0" indent="0" algn="just">
              <a:buNone/>
            </a:pPr>
            <a:r>
              <a:rPr lang="sl-SI" sz="1800" dirty="0">
                <a:latin typeface="Times New Roman" panose="02020603050405020304" pitchFamily="18" charset="0"/>
                <a:cs typeface="Times New Roman" panose="02020603050405020304" pitchFamily="18" charset="0"/>
              </a:rPr>
              <a:t>7. AJPES izvaja 4 letno statistično raziskovanje o strukturi plače za potrebe SURS (zadnje za leto 2015). Z raziskovanjem se zbirajo podatki za mesec </a:t>
            </a:r>
            <a:r>
              <a:rPr lang="sl-SI" sz="1800" b="1" dirty="0">
                <a:latin typeface="Times New Roman" panose="02020603050405020304" pitchFamily="18" charset="0"/>
                <a:cs typeface="Times New Roman" panose="02020603050405020304" pitchFamily="18" charset="0"/>
              </a:rPr>
              <a:t>oktober </a:t>
            </a:r>
            <a:r>
              <a:rPr lang="sl-SI" sz="1800" dirty="0">
                <a:latin typeface="Times New Roman" panose="02020603050405020304" pitchFamily="18" charset="0"/>
                <a:cs typeface="Times New Roman" panose="02020603050405020304" pitchFamily="18" charset="0"/>
              </a:rPr>
              <a:t>(kot reprezentativni  mesec) in za </a:t>
            </a:r>
            <a:r>
              <a:rPr lang="sl-SI" sz="1800" b="1" dirty="0">
                <a:latin typeface="Times New Roman" panose="02020603050405020304" pitchFamily="18" charset="0"/>
                <a:cs typeface="Times New Roman" panose="02020603050405020304" pitchFamily="18" charset="0"/>
              </a:rPr>
              <a:t>celo leto. </a:t>
            </a:r>
            <a:r>
              <a:rPr lang="sl-SI" sz="1800" dirty="0">
                <a:latin typeface="Times New Roman" panose="02020603050405020304" pitchFamily="18" charset="0"/>
                <a:cs typeface="Times New Roman" panose="02020603050405020304" pitchFamily="18" charset="0"/>
              </a:rPr>
              <a:t>To raziskovanje je usklajeno s poenotenim raziskovanjem o strukturi plače (</a:t>
            </a:r>
            <a:r>
              <a:rPr lang="sl-SI" sz="1800" dirty="0" err="1">
                <a:latin typeface="Times New Roman" panose="02020603050405020304" pitchFamily="18" charset="0"/>
                <a:cs typeface="Times New Roman" panose="02020603050405020304" pitchFamily="18" charset="0"/>
              </a:rPr>
              <a:t>Structure</a:t>
            </a:r>
            <a:r>
              <a:rPr lang="sl-SI" sz="1800" dirty="0">
                <a:latin typeface="Times New Roman" panose="02020603050405020304" pitchFamily="18" charset="0"/>
                <a:cs typeface="Times New Roman" panose="02020603050405020304" pitchFamily="18" charset="0"/>
              </a:rPr>
              <a:t> </a:t>
            </a:r>
            <a:r>
              <a:rPr lang="sl-SI" sz="1800" dirty="0" err="1">
                <a:latin typeface="Times New Roman" panose="02020603050405020304" pitchFamily="18" charset="0"/>
                <a:cs typeface="Times New Roman" panose="02020603050405020304" pitchFamily="18" charset="0"/>
              </a:rPr>
              <a:t>of</a:t>
            </a:r>
            <a:r>
              <a:rPr lang="sl-SI" sz="1800" dirty="0">
                <a:latin typeface="Times New Roman" panose="02020603050405020304" pitchFamily="18" charset="0"/>
                <a:cs typeface="Times New Roman" panose="02020603050405020304" pitchFamily="18" charset="0"/>
              </a:rPr>
              <a:t> </a:t>
            </a:r>
            <a:r>
              <a:rPr lang="sl-SI" sz="1800" dirty="0" err="1">
                <a:latin typeface="Times New Roman" panose="02020603050405020304" pitchFamily="18" charset="0"/>
                <a:cs typeface="Times New Roman" panose="02020603050405020304" pitchFamily="18" charset="0"/>
              </a:rPr>
              <a:t>Earning</a:t>
            </a:r>
            <a:r>
              <a:rPr lang="sl-SI" sz="1800" dirty="0">
                <a:latin typeface="Times New Roman" panose="02020603050405020304" pitchFamily="18" charset="0"/>
                <a:cs typeface="Times New Roman" panose="02020603050405020304" pitchFamily="18" charset="0"/>
              </a:rPr>
              <a:t> </a:t>
            </a:r>
            <a:r>
              <a:rPr lang="sl-SI" sz="1800" dirty="0" err="1">
                <a:latin typeface="Times New Roman" panose="02020603050405020304" pitchFamily="18" charset="0"/>
                <a:cs typeface="Times New Roman" panose="02020603050405020304" pitchFamily="18" charset="0"/>
              </a:rPr>
              <a:t>Survey</a:t>
            </a:r>
            <a:r>
              <a:rPr lang="sl-SI" sz="1800" dirty="0">
                <a:latin typeface="Times New Roman" panose="02020603050405020304" pitchFamily="18" charset="0"/>
                <a:cs typeface="Times New Roman" panose="02020603050405020304" pitchFamily="18" charset="0"/>
              </a:rPr>
              <a:t>), ki ga vsake 4 leta izvajajo države članice EU. Namen raziskovanja je za slovenske načrtovalce politike plač in zaposlovanja pridobiti mednarodno primerljive podatke o strukturi plače na slovenskem trgu in prikazati vpliv posameznih komponent plače na njihovo višino.</a:t>
            </a:r>
          </a:p>
          <a:p>
            <a:pPr marL="0" indent="0" algn="just">
              <a:buNone/>
            </a:pPr>
            <a:r>
              <a:rPr lang="sl-SI" sz="1800" dirty="0">
                <a:latin typeface="Times New Roman" panose="02020603050405020304" pitchFamily="18" charset="0"/>
                <a:cs typeface="Times New Roman" panose="02020603050405020304" pitchFamily="18" charset="0"/>
              </a:rPr>
              <a:t>8. Zakon o delovnih razmerjih določa, da je </a:t>
            </a:r>
            <a:r>
              <a:rPr lang="sl-SI" sz="1800" b="1" dirty="0">
                <a:latin typeface="Times New Roman" panose="02020603050405020304" pitchFamily="18" charset="0"/>
                <a:cs typeface="Times New Roman" panose="02020603050405020304" pitchFamily="18" charset="0"/>
              </a:rPr>
              <a:t>pisni obračun plače verodostojna listina</a:t>
            </a:r>
            <a:r>
              <a:rPr lang="sl-SI" sz="1800" dirty="0">
                <a:latin typeface="Times New Roman" panose="02020603050405020304" pitchFamily="18" charset="0"/>
                <a:cs typeface="Times New Roman" panose="02020603050405020304" pitchFamily="18" charset="0"/>
              </a:rPr>
              <a:t>, na podlagi katere lahko delavec poda izvršbo.</a:t>
            </a:r>
          </a:p>
          <a:p>
            <a:pPr marL="0" indent="0" algn="just">
              <a:buNone/>
            </a:pPr>
            <a:r>
              <a:rPr lang="sl-SI" sz="1800" dirty="0">
                <a:latin typeface="Times New Roman" panose="02020603050405020304" pitchFamily="18" charset="0"/>
                <a:cs typeface="Times New Roman" panose="02020603050405020304" pitchFamily="18" charset="0"/>
              </a:rPr>
              <a:t>8.1. Zato je delodajalec dolžan delavcu izdati pisni obračun plače ob vsakem izplačilu za posamezno plačilno obdobje (praviloma za pretekli mesec), ki mora vsebovati podatke </a:t>
            </a:r>
            <a:r>
              <a:rPr lang="sl-SI" sz="1800" b="1" dirty="0">
                <a:latin typeface="Times New Roman" panose="02020603050405020304" pitchFamily="18" charset="0"/>
                <a:cs typeface="Times New Roman" panose="02020603050405020304" pitchFamily="18" charset="0"/>
              </a:rPr>
              <a:t>o plači in nadomestilu plače, o povračilih</a:t>
            </a:r>
          </a:p>
          <a:p>
            <a:pPr marL="0" indent="0" algn="just">
              <a:buNone/>
            </a:pPr>
            <a:r>
              <a:rPr lang="sl-SI" sz="1800" b="1" dirty="0">
                <a:latin typeface="Times New Roman" panose="02020603050405020304" pitchFamily="18" charset="0"/>
                <a:cs typeface="Times New Roman" panose="02020603050405020304" pitchFamily="18" charset="0"/>
              </a:rPr>
              <a:t>                                                                                          </a:t>
            </a:r>
            <a:fld id="{DC268150-4A56-4652-9C86-C2690CFB3DA2}" type="slidenum">
              <a:rPr lang="sl-SI" sz="1800" b="1" smtClean="0">
                <a:latin typeface="Times New Roman" panose="02020603050405020304" pitchFamily="18" charset="0"/>
                <a:cs typeface="Times New Roman" panose="02020603050405020304" pitchFamily="18" charset="0"/>
              </a:rPr>
              <a:t>5</a:t>
            </a:fld>
            <a:endParaRPr lang="sl-SI"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114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b="1" dirty="0">
                <a:latin typeface="Times New Roman" panose="02020603050405020304" pitchFamily="18" charset="0"/>
                <a:cs typeface="Times New Roman" panose="02020603050405020304" pitchFamily="18" charset="0"/>
              </a:rPr>
              <a:t>v zvezi z delom in drugih prejemkih, obračunu in plačilu davkov in prispevkov iz bruto plače ter plačilni dan.</a:t>
            </a:r>
          </a:p>
          <a:p>
            <a:pPr marL="0" indent="0">
              <a:buNone/>
            </a:pPr>
            <a:r>
              <a:rPr lang="sl-SI" sz="1800" dirty="0">
                <a:latin typeface="Times New Roman" panose="02020603050405020304" pitchFamily="18" charset="0"/>
                <a:cs typeface="Times New Roman" panose="02020603050405020304" pitchFamily="18" charset="0"/>
              </a:rPr>
              <a:t>8.2. Iz obračuna plače morajo biti razvidni tudi </a:t>
            </a:r>
            <a:r>
              <a:rPr lang="sl-SI" sz="1800" b="1" dirty="0">
                <a:latin typeface="Times New Roman" panose="02020603050405020304" pitchFamily="18" charset="0"/>
                <a:cs typeface="Times New Roman" panose="02020603050405020304" pitchFamily="18" charset="0"/>
              </a:rPr>
              <a:t>podatki o delavcu in delodajalcu</a:t>
            </a:r>
            <a:r>
              <a:rPr lang="sl-SI" sz="1800" dirty="0">
                <a:latin typeface="Times New Roman" panose="02020603050405020304" pitchFamily="18" charset="0"/>
                <a:cs typeface="Times New Roman" panose="02020603050405020304" pitchFamily="18" charset="0"/>
              </a:rPr>
              <a:t>.</a:t>
            </a:r>
          </a:p>
          <a:p>
            <a:pPr marL="0" indent="0" algn="just">
              <a:buNone/>
            </a:pPr>
            <a:r>
              <a:rPr lang="sl-SI" sz="1800" dirty="0">
                <a:latin typeface="Times New Roman" panose="02020603050405020304" pitchFamily="18" charset="0"/>
                <a:cs typeface="Times New Roman" panose="02020603050405020304" pitchFamily="18" charset="0"/>
              </a:rPr>
              <a:t>9. Delodajalec mora najkasneje do 31. januarja tekočega leta delavcu izdati tudi </a:t>
            </a:r>
            <a:r>
              <a:rPr lang="sl-SI" sz="1800" b="1" dirty="0">
                <a:latin typeface="Times New Roman" panose="02020603050405020304" pitchFamily="18" charset="0"/>
                <a:cs typeface="Times New Roman" panose="02020603050405020304" pitchFamily="18" charset="0"/>
              </a:rPr>
              <a:t>pisni obračun </a:t>
            </a:r>
            <a:r>
              <a:rPr lang="sl-SI" sz="1800" dirty="0">
                <a:latin typeface="Times New Roman" panose="02020603050405020304" pitchFamily="18" charset="0"/>
                <a:cs typeface="Times New Roman" panose="02020603050405020304" pitchFamily="18" charset="0"/>
              </a:rPr>
              <a:t>plače in nadomestila plače za preteklo koledarsko leto, iz česar mora biti razviden tudi obračun in plačilo davkov in prispevkov.</a:t>
            </a:r>
          </a:p>
          <a:p>
            <a:pPr marL="0" indent="0" algn="just">
              <a:buNone/>
            </a:pPr>
            <a:r>
              <a:rPr lang="sl-SI" sz="1800" dirty="0">
                <a:latin typeface="Times New Roman" panose="02020603050405020304" pitchFamily="18" charset="0"/>
                <a:cs typeface="Times New Roman" panose="02020603050405020304" pitchFamily="18" charset="0"/>
              </a:rPr>
              <a:t>10. Plača mora biti delavcu </a:t>
            </a:r>
            <a:r>
              <a:rPr lang="sl-SI" sz="1800" b="1" dirty="0">
                <a:latin typeface="Times New Roman" panose="02020603050405020304" pitchFamily="18" charset="0"/>
                <a:cs typeface="Times New Roman" panose="02020603050405020304" pitchFamily="18" charset="0"/>
              </a:rPr>
              <a:t>na razpolago na določen plačilni dan</a:t>
            </a:r>
            <a:r>
              <a:rPr lang="sl-SI" sz="1800" dirty="0">
                <a:latin typeface="Times New Roman" panose="02020603050405020304" pitchFamily="18" charset="0"/>
                <a:cs typeface="Times New Roman" panose="02020603050405020304" pitchFamily="18" charset="0"/>
              </a:rPr>
              <a:t>, ki je določen s pogodbo o zaposlitvi oz. kolektivno pogodbo – če te določbe ni, velja določba po ZDR: najkasneje 18. v mesecu za pretekli mesec.</a:t>
            </a:r>
          </a:p>
          <a:p>
            <a:pPr marL="0" indent="0" algn="just">
              <a:buNone/>
            </a:pPr>
            <a:r>
              <a:rPr lang="sl-SI" sz="1800" dirty="0">
                <a:latin typeface="Times New Roman" panose="02020603050405020304" pitchFamily="18" charset="0"/>
                <a:cs typeface="Times New Roman" panose="02020603050405020304" pitchFamily="18" charset="0"/>
              </a:rPr>
              <a:t>11. Obračun plač je zelo občutljivo in zahtevno strokovno področje, ki je podvrženo pogostim spremembam zakonodaje in predpisov.</a:t>
            </a:r>
          </a:p>
          <a:p>
            <a:pPr marL="0" indent="0" algn="just">
              <a:buNone/>
            </a:pPr>
            <a:r>
              <a:rPr lang="sl-SI" sz="1800" dirty="0">
                <a:latin typeface="Times New Roman" panose="02020603050405020304" pitchFamily="18" charset="0"/>
                <a:cs typeface="Times New Roman" panose="02020603050405020304" pitchFamily="18" charset="0"/>
              </a:rPr>
              <a:t>12. Plače za poimensko zaposlene so </a:t>
            </a:r>
            <a:r>
              <a:rPr lang="sl-SI" sz="1800" b="1" dirty="0">
                <a:latin typeface="Times New Roman" panose="02020603050405020304" pitchFamily="18" charset="0"/>
                <a:cs typeface="Times New Roman" panose="02020603050405020304" pitchFamily="18" charset="0"/>
              </a:rPr>
              <a:t>poslovna skrivnost oz. zakonsko varovan podatek</a:t>
            </a:r>
            <a:r>
              <a:rPr lang="sl-SI" sz="1800" dirty="0">
                <a:latin typeface="Times New Roman" panose="02020603050405020304" pitchFamily="18" charset="0"/>
                <a:cs typeface="Times New Roman" panose="02020603050405020304" pitchFamily="18" charset="0"/>
              </a:rPr>
              <a:t> ter najbolj občutljiva tema, ki se nanaša na zaposlene – </a:t>
            </a:r>
            <a:r>
              <a:rPr lang="sl-SI" sz="1800" b="1" dirty="0">
                <a:latin typeface="Times New Roman" panose="02020603050405020304" pitchFamily="18" charset="0"/>
                <a:cs typeface="Times New Roman" panose="02020603050405020304" pitchFamily="18" charset="0"/>
              </a:rPr>
              <a:t>zelo pomembna je natančnost pri obračunu plač </a:t>
            </a:r>
            <a:r>
              <a:rPr lang="sl-SI" sz="1800" dirty="0">
                <a:latin typeface="Times New Roman" panose="02020603050405020304" pitchFamily="18" charset="0"/>
                <a:cs typeface="Times New Roman" panose="02020603050405020304" pitchFamily="18" charset="0"/>
              </a:rPr>
              <a:t>(vrsta delodajalcev in specializiranih servisov za obračun plač obračunava posamezne dele plač napačno).</a:t>
            </a:r>
          </a:p>
          <a:p>
            <a:pPr marL="0" indent="0" algn="just">
              <a:buNone/>
            </a:pPr>
            <a:r>
              <a:rPr lang="sl-SI" sz="1800" b="1" dirty="0">
                <a:latin typeface="Times New Roman" panose="02020603050405020304" pitchFamily="18" charset="0"/>
                <a:cs typeface="Times New Roman" panose="02020603050405020304" pitchFamily="18" charset="0"/>
              </a:rPr>
              <a:t>                                                                                          </a:t>
            </a:r>
            <a:fld id="{6373CD95-96E3-461D-A379-BF0B2BC6322A}" type="slidenum">
              <a:rPr lang="sl-SI" sz="1800" b="1" smtClean="0">
                <a:latin typeface="Times New Roman" panose="02020603050405020304" pitchFamily="18" charset="0"/>
                <a:cs typeface="Times New Roman" panose="02020603050405020304" pitchFamily="18" charset="0"/>
              </a:rPr>
              <a:t>6</a:t>
            </a:fld>
            <a:endParaRPr lang="sl-SI"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036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1800" dirty="0">
                <a:latin typeface="Times New Roman" panose="02020603050405020304" pitchFamily="18" charset="0"/>
                <a:cs typeface="Times New Roman" panose="02020603050405020304" pitchFamily="18" charset="0"/>
              </a:rPr>
              <a:t>13. Zakaj sploh človek dela? Ni enoznačnega odgovora: eni pravijo, da zato, da sebi in tistim, ki jih vzdržuje (od njega odvisnim), priskrbi denar za dostojno življenje, drugi trdijo, da zato, da se uveljavi (trud za uspeh), tretji…</a:t>
            </a:r>
          </a:p>
          <a:p>
            <a:pPr marL="0" indent="0">
              <a:buNone/>
            </a:pPr>
            <a:r>
              <a:rPr lang="sl-SI" sz="1800" dirty="0">
                <a:latin typeface="Times New Roman" panose="02020603050405020304" pitchFamily="18" charset="0"/>
                <a:cs typeface="Times New Roman" panose="02020603050405020304" pitchFamily="18" charset="0"/>
              </a:rPr>
              <a:t>14. Nagrajevanje zaposlenih je pomemben del upravljanja s človeškimi viri, ker lahko ustrezen sistem zaposlene motivira, da s svojim delom čim bolj prispevajo k doseganju ciljev podjetja:</a:t>
            </a:r>
          </a:p>
          <a:p>
            <a:pPr marL="0" indent="0">
              <a:buNone/>
            </a:pPr>
            <a:r>
              <a:rPr lang="sl-SI" sz="1800" dirty="0">
                <a:latin typeface="Times New Roman" panose="02020603050405020304" pitchFamily="18" charset="0"/>
                <a:cs typeface="Times New Roman" panose="02020603050405020304" pitchFamily="18" charset="0"/>
              </a:rPr>
              <a:t>14.1. Izpolnjevanje zahtev, ki izhajajo iz zakonov in drugih predpisov</a:t>
            </a:r>
          </a:p>
          <a:p>
            <a:pPr marL="0" indent="0">
              <a:buNone/>
            </a:pPr>
            <a:r>
              <a:rPr lang="sl-SI" sz="1800" dirty="0">
                <a:latin typeface="Times New Roman" panose="02020603050405020304" pitchFamily="18" charset="0"/>
                <a:cs typeface="Times New Roman" panose="02020603050405020304" pitchFamily="18" charset="0"/>
              </a:rPr>
              <a:t>14.2. Ohranjanje občutka za pravičnost in poštenost na delovnem mestu</a:t>
            </a:r>
          </a:p>
          <a:p>
            <a:pPr marL="0" indent="0">
              <a:buNone/>
            </a:pPr>
            <a:r>
              <a:rPr lang="sl-SI" sz="1800" dirty="0">
                <a:latin typeface="Times New Roman" panose="02020603050405020304" pitchFamily="18" charset="0"/>
                <a:cs typeface="Times New Roman" panose="02020603050405020304" pitchFamily="18" charset="0"/>
              </a:rPr>
              <a:t>14.3. </a:t>
            </a:r>
            <a:r>
              <a:rPr lang="sl-SI" sz="1800" dirty="0" err="1">
                <a:latin typeface="Times New Roman" panose="02020603050405020304" pitchFamily="18" charset="0"/>
                <a:cs typeface="Times New Roman" panose="02020603050405020304" pitchFamily="18" charset="0"/>
              </a:rPr>
              <a:t>Privlačenje</a:t>
            </a:r>
            <a:r>
              <a:rPr lang="sl-SI" sz="1800" dirty="0">
                <a:latin typeface="Times New Roman" panose="02020603050405020304" pitchFamily="18" charset="0"/>
                <a:cs typeface="Times New Roman" panose="02020603050405020304" pitchFamily="18" charset="0"/>
              </a:rPr>
              <a:t> novega visoko usposobljenega kadra</a:t>
            </a:r>
          </a:p>
          <a:p>
            <a:pPr marL="0" indent="0">
              <a:buNone/>
            </a:pPr>
            <a:r>
              <a:rPr lang="sl-SI" sz="1800" dirty="0">
                <a:latin typeface="Times New Roman" panose="02020603050405020304" pitchFamily="18" charset="0"/>
                <a:cs typeface="Times New Roman" panose="02020603050405020304" pitchFamily="18" charset="0"/>
              </a:rPr>
              <a:t>14.4. Motiviranje zaposlenih</a:t>
            </a:r>
          </a:p>
          <a:p>
            <a:pPr marL="0" indent="0">
              <a:buNone/>
            </a:pPr>
            <a:r>
              <a:rPr lang="sl-SI" sz="1800" dirty="0">
                <a:latin typeface="Times New Roman" panose="02020603050405020304" pitchFamily="18" charset="0"/>
                <a:cs typeface="Times New Roman" panose="02020603050405020304" pitchFamily="18" charset="0"/>
              </a:rPr>
              <a:t>14.5. Nadzorovanje stroškov</a:t>
            </a:r>
          </a:p>
          <a:p>
            <a:pPr marL="0" indent="0">
              <a:buNone/>
            </a:pPr>
            <a:endParaRPr lang="sl-SI" sz="1800" dirty="0">
              <a:latin typeface="Times New Roman" panose="02020603050405020304" pitchFamily="18" charset="0"/>
              <a:cs typeface="Times New Roman" panose="02020603050405020304" pitchFamily="18" charset="0"/>
            </a:endParaRPr>
          </a:p>
          <a:p>
            <a:pPr marL="0" indent="0">
              <a:buNone/>
            </a:pPr>
            <a:endParaRPr lang="sl-SI" sz="1800" dirty="0">
              <a:latin typeface="Times New Roman" panose="02020603050405020304" pitchFamily="18" charset="0"/>
              <a:cs typeface="Times New Roman" panose="02020603050405020304" pitchFamily="18" charset="0"/>
            </a:endParaRPr>
          </a:p>
          <a:p>
            <a:pPr marL="0" indent="0">
              <a:buNone/>
            </a:pPr>
            <a:r>
              <a:rPr lang="sl-SI" sz="1800" dirty="0">
                <a:latin typeface="Times New Roman" panose="02020603050405020304" pitchFamily="18" charset="0"/>
                <a:cs typeface="Times New Roman" panose="02020603050405020304" pitchFamily="18" charset="0"/>
              </a:rPr>
              <a:t>                                                                                          </a:t>
            </a:r>
            <a:fld id="{4B58CF03-A269-400E-BEAA-6C419A0EBCF7}" type="slidenum">
              <a:rPr lang="sl-SI" sz="1800" b="1" smtClean="0">
                <a:latin typeface="Times New Roman" panose="02020603050405020304" pitchFamily="18" charset="0"/>
                <a:cs typeface="Times New Roman" panose="02020603050405020304" pitchFamily="18" charset="0"/>
              </a:rPr>
              <a:t>7</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03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fontScale="92500" lnSpcReduction="20000"/>
          </a:bodyPr>
          <a:lstStyle/>
          <a:p>
            <a:pPr marL="0" indent="0">
              <a:buNone/>
            </a:pPr>
            <a:r>
              <a:rPr lang="sl-SI" sz="2400" b="1" dirty="0">
                <a:latin typeface="Times New Roman" panose="02020603050405020304" pitchFamily="18" charset="0"/>
                <a:cs typeface="Times New Roman" panose="02020603050405020304" pitchFamily="18" charset="0"/>
              </a:rPr>
              <a:t>II. SESTAV PLAČE (</a:t>
            </a:r>
            <a:r>
              <a:rPr lang="sl-SI" sz="1800" b="1" dirty="0">
                <a:latin typeface="Times New Roman" panose="02020603050405020304" pitchFamily="18" charset="0"/>
                <a:cs typeface="Times New Roman" panose="02020603050405020304" pitchFamily="18" charset="0"/>
              </a:rPr>
              <a:t>po ZDR in KP, poudarek bo na osnovni plači in delu plače za delovno ter </a:t>
            </a:r>
            <a:r>
              <a:rPr lang="sl-SI" sz="1800" b="1">
                <a:latin typeface="Times New Roman" panose="02020603050405020304" pitchFamily="18" charset="0"/>
                <a:cs typeface="Times New Roman" panose="02020603050405020304" pitchFamily="18" charset="0"/>
              </a:rPr>
              <a:t>poslovno uspešnost)</a:t>
            </a:r>
            <a:endParaRPr lang="sl-SI" sz="1800" b="1" dirty="0">
              <a:latin typeface="Times New Roman" panose="02020603050405020304" pitchFamily="18" charset="0"/>
              <a:cs typeface="Times New Roman" panose="02020603050405020304" pitchFamily="18" charset="0"/>
            </a:endParaRPr>
          </a:p>
          <a:p>
            <a:pPr marL="342900" indent="-342900">
              <a:buAutoNum type="arabicPeriod"/>
            </a:pPr>
            <a:r>
              <a:rPr lang="sl-SI" sz="1800" dirty="0">
                <a:latin typeface="Times New Roman" panose="02020603050405020304" pitchFamily="18" charset="0"/>
                <a:cs typeface="Times New Roman" panose="02020603050405020304" pitchFamily="18" charset="0"/>
              </a:rPr>
              <a:t>Osnovna plača</a:t>
            </a:r>
          </a:p>
          <a:p>
            <a:pPr marL="457200" indent="-457200">
              <a:buAutoNum type="arabicPeriod"/>
            </a:pPr>
            <a:r>
              <a:rPr lang="sl-SI" sz="1800" dirty="0">
                <a:latin typeface="Times New Roman" panose="02020603050405020304" pitchFamily="18" charset="0"/>
                <a:cs typeface="Times New Roman" panose="02020603050405020304" pitchFamily="18" charset="0"/>
              </a:rPr>
              <a:t>Del plače za delovno uspešnost</a:t>
            </a:r>
          </a:p>
          <a:p>
            <a:pPr marL="457200" indent="-457200">
              <a:buAutoNum type="arabicPeriod"/>
            </a:pPr>
            <a:r>
              <a:rPr lang="sl-SI" sz="1800" dirty="0">
                <a:latin typeface="Times New Roman" panose="02020603050405020304" pitchFamily="18" charset="0"/>
                <a:cs typeface="Times New Roman" panose="02020603050405020304" pitchFamily="18" charset="0"/>
              </a:rPr>
              <a:t>Del plače za poslovno uspešnost</a:t>
            </a:r>
          </a:p>
          <a:p>
            <a:pPr marL="457200" indent="-457200">
              <a:buAutoNum type="arabicPeriod"/>
            </a:pPr>
            <a:r>
              <a:rPr lang="sl-SI" sz="1800" dirty="0">
                <a:latin typeface="Times New Roman" panose="02020603050405020304" pitchFamily="18" charset="0"/>
                <a:cs typeface="Times New Roman" panose="02020603050405020304" pitchFamily="18" charset="0"/>
              </a:rPr>
              <a:t>Dodatki za posebne pogoje dela, ki izhajajo iz:</a:t>
            </a:r>
          </a:p>
          <a:p>
            <a:pPr marL="0" indent="0">
              <a:buNone/>
            </a:pPr>
            <a:r>
              <a:rPr lang="sl-SI" sz="1800" dirty="0">
                <a:latin typeface="Times New Roman" panose="02020603050405020304" pitchFamily="18" charset="0"/>
                <a:cs typeface="Times New Roman" panose="02020603050405020304" pitchFamily="18" charset="0"/>
              </a:rPr>
              <a:t>4.1. Razporeditve delovnega časa (za delavca manj ugoden delovni čas: nočno delo, nadurno delo, delo na nedeljo in praznik, </a:t>
            </a:r>
            <a:r>
              <a:rPr lang="sl-SI" sz="1800" dirty="0" err="1">
                <a:latin typeface="Times New Roman" panose="02020603050405020304" pitchFamily="18" charset="0"/>
                <a:cs typeface="Times New Roman" panose="02020603050405020304" pitchFamily="18" charset="0"/>
              </a:rPr>
              <a:t>turnusno</a:t>
            </a:r>
            <a:r>
              <a:rPr lang="sl-SI" sz="1800" dirty="0">
                <a:latin typeface="Times New Roman" panose="02020603050405020304" pitchFamily="18" charset="0"/>
                <a:cs typeface="Times New Roman" panose="02020603050405020304" pitchFamily="18" charset="0"/>
              </a:rPr>
              <a:t> delo, izmensko delo…)</a:t>
            </a:r>
          </a:p>
          <a:p>
            <a:pPr marL="0" indent="0">
              <a:buNone/>
            </a:pPr>
            <a:r>
              <a:rPr lang="sl-SI" sz="1800" dirty="0">
                <a:latin typeface="Times New Roman" panose="02020603050405020304" pitchFamily="18" charset="0"/>
                <a:cs typeface="Times New Roman" panose="02020603050405020304" pitchFamily="18" charset="0"/>
              </a:rPr>
              <a:t>4.2. Posebnih obremenitev pri delu</a:t>
            </a:r>
          </a:p>
          <a:p>
            <a:pPr marL="0" indent="0">
              <a:buNone/>
            </a:pPr>
            <a:r>
              <a:rPr lang="sl-SI" sz="1800" dirty="0">
                <a:latin typeface="Times New Roman" panose="02020603050405020304" pitchFamily="18" charset="0"/>
                <a:cs typeface="Times New Roman" panose="02020603050405020304" pitchFamily="18" charset="0"/>
              </a:rPr>
              <a:t>4.3. Neugodnih vplivov delovnega okolja</a:t>
            </a:r>
          </a:p>
          <a:p>
            <a:pPr marL="0" indent="0">
              <a:buNone/>
            </a:pPr>
            <a:r>
              <a:rPr lang="sl-SI" sz="1800" dirty="0">
                <a:latin typeface="Times New Roman" panose="02020603050405020304" pitchFamily="18" charset="0"/>
                <a:cs typeface="Times New Roman" panose="02020603050405020304" pitchFamily="18" charset="0"/>
              </a:rPr>
              <a:t>4.4. Nevarnosti pri delu</a:t>
            </a:r>
          </a:p>
          <a:p>
            <a:pPr marL="0" indent="0">
              <a:buNone/>
            </a:pPr>
            <a:r>
              <a:rPr lang="sl-SI" sz="1800" dirty="0">
                <a:latin typeface="Times New Roman" panose="02020603050405020304" pitchFamily="18" charset="0"/>
                <a:cs typeface="Times New Roman" panose="02020603050405020304" pitchFamily="18" charset="0"/>
              </a:rPr>
              <a:t>5. Delovne dobe oz. stalnosti zaposlitve</a:t>
            </a:r>
          </a:p>
          <a:p>
            <a:pPr marL="0" indent="0">
              <a:buNone/>
            </a:pPr>
            <a:r>
              <a:rPr lang="sl-SI" sz="1800" dirty="0">
                <a:latin typeface="Times New Roman" panose="02020603050405020304" pitchFamily="18" charset="0"/>
                <a:cs typeface="Times New Roman" panose="02020603050405020304" pitchFamily="18" charset="0"/>
              </a:rPr>
              <a:t>6. Drugih plali, ki so plača (nagrada, deficitarnost, mentorski dodatek…)</a:t>
            </a:r>
          </a:p>
          <a:p>
            <a:pPr marL="0" indent="0">
              <a:buNone/>
            </a:pPr>
            <a:r>
              <a:rPr lang="sl-SI" sz="1800" b="1" dirty="0">
                <a:latin typeface="Times New Roman" panose="02020603050405020304" pitchFamily="18" charset="0"/>
                <a:cs typeface="Times New Roman" panose="02020603050405020304" pitchFamily="18" charset="0"/>
              </a:rPr>
              <a:t>                                                                                               </a:t>
            </a:r>
            <a:fld id="{FE2D2A93-EDE6-470B-8A4C-F266AE745A4B}" type="slidenum">
              <a:rPr lang="sl-SI" sz="1800" b="1" smtClean="0">
                <a:latin typeface="Times New Roman" panose="02020603050405020304" pitchFamily="18" charset="0"/>
                <a:cs typeface="Times New Roman" panose="02020603050405020304" pitchFamily="18" charset="0"/>
              </a:rPr>
              <a:t>8</a:t>
            </a:fld>
            <a:endParaRPr lang="sl-SI"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379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b="1" dirty="0">
                <a:latin typeface="Times New Roman" panose="02020603050405020304" pitchFamily="18" charset="0"/>
                <a:cs typeface="Times New Roman" panose="02020603050405020304" pitchFamily="18" charset="0"/>
              </a:rPr>
              <a:t>Seminar, Sestav plače</a:t>
            </a:r>
          </a:p>
        </p:txBody>
      </p:sp>
      <p:sp>
        <p:nvSpPr>
          <p:cNvPr id="3" name="Označba mesta vsebine 2"/>
          <p:cNvSpPr>
            <a:spLocks noGrp="1"/>
          </p:cNvSpPr>
          <p:nvPr>
            <p:ph idx="1"/>
          </p:nvPr>
        </p:nvSpPr>
        <p:spPr/>
        <p:txBody>
          <a:bodyPr>
            <a:normAutofit/>
          </a:bodyPr>
          <a:lstStyle/>
          <a:p>
            <a:pPr marL="0" indent="0">
              <a:buNone/>
            </a:pPr>
            <a:r>
              <a:rPr lang="sl-SI" sz="2400" b="1" dirty="0">
                <a:latin typeface="Times New Roman" panose="02020603050405020304" pitchFamily="18" charset="0"/>
                <a:cs typeface="Times New Roman" panose="02020603050405020304" pitchFamily="18" charset="0"/>
              </a:rPr>
              <a:t>II. – 1. Osnovna plača</a:t>
            </a:r>
          </a:p>
          <a:p>
            <a:pPr marL="0" indent="0" algn="just">
              <a:buNone/>
            </a:pPr>
            <a:r>
              <a:rPr lang="sl-SI" sz="1800" dirty="0">
                <a:latin typeface="Times New Roman" panose="02020603050405020304" pitchFamily="18" charset="0"/>
                <a:cs typeface="Times New Roman" panose="02020603050405020304" pitchFamily="18" charset="0"/>
              </a:rPr>
              <a:t>1. Osnovna plača je fiksni znesek plače za delovno mesto ali vrsto del, za kar je delavec z delodajalcem sklenil pogodbo o zaposlitvi.</a:t>
            </a:r>
          </a:p>
          <a:p>
            <a:pPr marL="0" indent="0" algn="just">
              <a:buNone/>
            </a:pPr>
            <a:r>
              <a:rPr lang="sl-SI" sz="1800" dirty="0">
                <a:latin typeface="Times New Roman" panose="02020603050405020304" pitchFamily="18" charset="0"/>
                <a:cs typeface="Times New Roman" panose="02020603050405020304" pitchFamily="18" charset="0"/>
              </a:rPr>
              <a:t>2. Tri KPD, ki jih sklepa SKEI, nimajo pogoja, da bi moral delavec dosegati pričakovane delovne rezultate, da bi prejel „celo“ osnovno plačo (posledica je, da se zaradi nedoseganja pričakovanih delovnih rezultatov delavcu ne more enostransko znižati dogovorjena osnovna plača).</a:t>
            </a:r>
          </a:p>
          <a:p>
            <a:pPr marL="0" indent="0" algn="just">
              <a:buNone/>
            </a:pPr>
            <a:r>
              <a:rPr lang="sl-SI" sz="1800" dirty="0">
                <a:latin typeface="Times New Roman" panose="02020603050405020304" pitchFamily="18" charset="0"/>
                <a:cs typeface="Times New Roman" panose="02020603050405020304" pitchFamily="18" charset="0"/>
              </a:rPr>
              <a:t>3. Prvi odstavek 127. člena ZDR določa obveznost metodologije vrednotenja osnovne plače, da se upošteva zahtevnost dela.</a:t>
            </a:r>
          </a:p>
          <a:p>
            <a:pPr marL="0" indent="0" algn="just">
              <a:buNone/>
            </a:pPr>
            <a:r>
              <a:rPr lang="sl-SI" sz="1800" dirty="0">
                <a:latin typeface="Times New Roman" panose="02020603050405020304" pitchFamily="18" charset="0"/>
                <a:cs typeface="Times New Roman" panose="02020603050405020304" pitchFamily="18" charset="0"/>
              </a:rPr>
              <a:t>4. S 3 KPD je dodatno določeno, da bo pri vrednotenju delodajalec praviloma upošteval še dodatne objektivne kriterije (elemente):</a:t>
            </a:r>
          </a:p>
          <a:p>
            <a:pPr marL="0" indent="0" algn="just">
              <a:buNone/>
            </a:pPr>
            <a:r>
              <a:rPr lang="sl-SI" sz="1800" dirty="0">
                <a:latin typeface="Times New Roman" panose="02020603050405020304" pitchFamily="18" charset="0"/>
                <a:cs typeface="Times New Roman" panose="02020603050405020304" pitchFamily="18" charset="0"/>
              </a:rPr>
              <a:t>4.1. Delovne izkušnje in dodatna znanja</a:t>
            </a:r>
          </a:p>
          <a:p>
            <a:pPr marL="0" indent="0" algn="just">
              <a:buNone/>
            </a:pPr>
            <a:r>
              <a:rPr lang="sl-SI" sz="1800" dirty="0">
                <a:latin typeface="Times New Roman" panose="02020603050405020304" pitchFamily="18" charset="0"/>
                <a:cs typeface="Times New Roman" panose="02020603050405020304" pitchFamily="18" charset="0"/>
              </a:rPr>
              <a:t>4.2. Odgovornost za delo, vodenje in koordinacijo</a:t>
            </a:r>
          </a:p>
          <a:p>
            <a:pPr marL="0" indent="0" algn="just">
              <a:buNone/>
            </a:pPr>
            <a:r>
              <a:rPr lang="sl-SI" sz="1800" dirty="0">
                <a:latin typeface="Times New Roman" panose="02020603050405020304" pitchFamily="18" charset="0"/>
                <a:cs typeface="Times New Roman" panose="02020603050405020304" pitchFamily="18" charset="0"/>
              </a:rPr>
              <a:t>                                                                                          </a:t>
            </a:r>
            <a:fld id="{B78313CF-BAB3-42FF-8545-7D9A7E25FFCA}" type="slidenum">
              <a:rPr lang="sl-SI" sz="1800" b="1" smtClean="0">
                <a:latin typeface="Times New Roman" panose="02020603050405020304" pitchFamily="18" charset="0"/>
                <a:cs typeface="Times New Roman" panose="02020603050405020304" pitchFamily="18" charset="0"/>
              </a:rPr>
              <a:t>9</a:t>
            </a:fld>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208993"/>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4391</Words>
  <Application>Microsoft Office PowerPoint</Application>
  <PresentationFormat>Širokozaslonsko</PresentationFormat>
  <Paragraphs>299</Paragraphs>
  <Slides>30</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30</vt:i4>
      </vt:variant>
    </vt:vector>
  </HeadingPairs>
  <TitlesOfParts>
    <vt:vector size="35" baseType="lpstr">
      <vt:lpstr>Arial</vt:lpstr>
      <vt:lpstr>Calibri</vt:lpstr>
      <vt:lpstr>Calibri Light</vt:lpstr>
      <vt:lpstr>Times New Roman</vt:lpstr>
      <vt:lpstr>Officeova tema</vt:lpstr>
      <vt:lpstr>Izobraževalni seminar za sindikalne zaupnike ReO SKEI Ptuj Biograd na moru 13. do 15. september 2019     </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lpstr>Seminar, Sestav plače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Izobraževalni seminar za sindikalne zaupnike ReO SKEI Ptuj Biograd na moru 13. do 15. september 2019</dc:title>
  <dc:creator>Uporabnik</dc:creator>
  <cp:lastModifiedBy>Franc Suen</cp:lastModifiedBy>
  <cp:revision>66</cp:revision>
  <cp:lastPrinted>2019-08-05T08:56:46Z</cp:lastPrinted>
  <dcterms:created xsi:type="dcterms:W3CDTF">2019-07-25T08:00:14Z</dcterms:created>
  <dcterms:modified xsi:type="dcterms:W3CDTF">2019-08-09T06:12:06Z</dcterms:modified>
</cp:coreProperties>
</file>