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notesSlides/notesSlide1.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9"/>
  </p:notesMasterIdLst>
  <p:sldIdLst>
    <p:sldId id="256" r:id="rId2"/>
    <p:sldId id="257" r:id="rId3"/>
    <p:sldId id="292" r:id="rId4"/>
    <p:sldId id="293" r:id="rId5"/>
    <p:sldId id="259" r:id="rId6"/>
    <p:sldId id="260" r:id="rId7"/>
    <p:sldId id="261" r:id="rId8"/>
    <p:sldId id="294" r:id="rId9"/>
    <p:sldId id="298" r:id="rId10"/>
    <p:sldId id="295" r:id="rId11"/>
    <p:sldId id="296" r:id="rId12"/>
    <p:sldId id="297" r:id="rId13"/>
    <p:sldId id="302" r:id="rId14"/>
    <p:sldId id="303" r:id="rId15"/>
    <p:sldId id="304" r:id="rId16"/>
    <p:sldId id="305" r:id="rId17"/>
    <p:sldId id="306" r:id="rId18"/>
    <p:sldId id="307" r:id="rId19"/>
    <p:sldId id="308" r:id="rId20"/>
    <p:sldId id="309" r:id="rId21"/>
    <p:sldId id="314" r:id="rId22"/>
    <p:sldId id="310" r:id="rId23"/>
    <p:sldId id="311" r:id="rId24"/>
    <p:sldId id="312" r:id="rId25"/>
    <p:sldId id="316" r:id="rId26"/>
    <p:sldId id="317" r:id="rId27"/>
    <p:sldId id="269" r:id="rId28"/>
    <p:sldId id="315" r:id="rId29"/>
    <p:sldId id="318" r:id="rId30"/>
    <p:sldId id="320" r:id="rId31"/>
    <p:sldId id="319" r:id="rId32"/>
    <p:sldId id="321" r:id="rId33"/>
    <p:sldId id="322" r:id="rId34"/>
    <p:sldId id="323" r:id="rId35"/>
    <p:sldId id="324" r:id="rId36"/>
    <p:sldId id="325" r:id="rId37"/>
    <p:sldId id="326" r:id="rId38"/>
    <p:sldId id="327" r:id="rId39"/>
    <p:sldId id="328" r:id="rId40"/>
    <p:sldId id="329" r:id="rId41"/>
    <p:sldId id="330" r:id="rId42"/>
    <p:sldId id="331" r:id="rId43"/>
    <p:sldId id="335" r:id="rId44"/>
    <p:sldId id="332" r:id="rId45"/>
    <p:sldId id="271" r:id="rId46"/>
    <p:sldId id="277" r:id="rId47"/>
    <p:sldId id="278" r:id="rId48"/>
    <p:sldId id="333" r:id="rId49"/>
    <p:sldId id="279" r:id="rId50"/>
    <p:sldId id="280" r:id="rId51"/>
    <p:sldId id="282" r:id="rId52"/>
    <p:sldId id="281" r:id="rId53"/>
    <p:sldId id="283" r:id="rId54"/>
    <p:sldId id="288" r:id="rId55"/>
    <p:sldId id="289" r:id="rId56"/>
    <p:sldId id="290" r:id="rId57"/>
    <p:sldId id="291" r:id="rId5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926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iagrams/_rels/drawing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21014D-1109-40BE-853F-B70971536AB9}"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hr-HR"/>
        </a:p>
      </dgm:t>
    </dgm:pt>
    <dgm:pt modelId="{3FD0C0CC-5D1E-4BC4-A75B-8F11B6603601}">
      <dgm:prSet phldrT="[Tekst]" custT="1"/>
      <dgm:spPr/>
      <dgm:t>
        <a:bodyPr/>
        <a:lstStyle/>
        <a:p>
          <a:r>
            <a:rPr lang="hr-HR" sz="4400" b="1" dirty="0" smtClean="0"/>
            <a:t>Tržište rada</a:t>
          </a:r>
          <a:endParaRPr lang="hr-HR" sz="4400" b="1" dirty="0"/>
        </a:p>
      </dgm:t>
    </dgm:pt>
    <dgm:pt modelId="{4EB7BD4A-7B63-412C-8E41-5F8F2581A07A}" type="parTrans" cxnId="{86690397-3B03-4A22-8033-7B05AB7073F6}">
      <dgm:prSet/>
      <dgm:spPr/>
      <dgm:t>
        <a:bodyPr/>
        <a:lstStyle/>
        <a:p>
          <a:endParaRPr lang="hr-HR"/>
        </a:p>
      </dgm:t>
    </dgm:pt>
    <dgm:pt modelId="{3F1FA1CF-C5D2-48C9-AD7D-4FCF5162EFA4}" type="sibTrans" cxnId="{86690397-3B03-4A22-8033-7B05AB7073F6}">
      <dgm:prSet/>
      <dgm:spPr/>
      <dgm:t>
        <a:bodyPr/>
        <a:lstStyle/>
        <a:p>
          <a:endParaRPr lang="hr-HR"/>
        </a:p>
      </dgm:t>
    </dgm:pt>
    <dgm:pt modelId="{1126BEBC-0E78-4382-BB0D-98BC8E8CCC4D}">
      <dgm:prSet phldrT="[Tekst]" custT="1"/>
      <dgm:spPr/>
      <dgm:t>
        <a:bodyPr/>
        <a:lstStyle/>
        <a:p>
          <a:r>
            <a:rPr lang="hr-HR" sz="4000" b="1" dirty="0" smtClean="0"/>
            <a:t>Ekonomski</a:t>
          </a:r>
          <a:endParaRPr lang="hr-HR" sz="4000" b="1" dirty="0"/>
        </a:p>
      </dgm:t>
    </dgm:pt>
    <dgm:pt modelId="{22DA660F-A2F4-48C8-AB0F-2DA2ABBD0A23}" type="parTrans" cxnId="{469B82E3-39AD-4D41-B3EB-60AB8E7D3DF6}">
      <dgm:prSet/>
      <dgm:spPr/>
      <dgm:t>
        <a:bodyPr/>
        <a:lstStyle/>
        <a:p>
          <a:endParaRPr lang="hr-HR"/>
        </a:p>
      </dgm:t>
    </dgm:pt>
    <dgm:pt modelId="{BE8B3E02-6112-4372-B2CE-057E7147BACD}" type="sibTrans" cxnId="{469B82E3-39AD-4D41-B3EB-60AB8E7D3DF6}">
      <dgm:prSet/>
      <dgm:spPr/>
      <dgm:t>
        <a:bodyPr/>
        <a:lstStyle/>
        <a:p>
          <a:endParaRPr lang="hr-HR"/>
        </a:p>
      </dgm:t>
    </dgm:pt>
    <dgm:pt modelId="{31F80F1D-A8AC-4E75-9DDE-222FA83D951D}">
      <dgm:prSet phldrT="[Tekst]" custT="1"/>
      <dgm:spPr/>
      <dgm:t>
        <a:bodyPr/>
        <a:lstStyle/>
        <a:p>
          <a:r>
            <a:rPr lang="hr-HR" sz="3600" b="1" dirty="0" smtClean="0"/>
            <a:t>Sociološki</a:t>
          </a:r>
          <a:endParaRPr lang="hr-HR" sz="3600" b="1" dirty="0"/>
        </a:p>
      </dgm:t>
    </dgm:pt>
    <dgm:pt modelId="{FFF148FB-950F-42AD-B226-98C3EAEBF041}" type="parTrans" cxnId="{71544377-687E-4454-81B6-1473F0D9C141}">
      <dgm:prSet/>
      <dgm:spPr/>
      <dgm:t>
        <a:bodyPr/>
        <a:lstStyle/>
        <a:p>
          <a:endParaRPr lang="hr-HR"/>
        </a:p>
      </dgm:t>
    </dgm:pt>
    <dgm:pt modelId="{E226ED6C-C560-4954-9966-4B09F39C4D71}" type="sibTrans" cxnId="{71544377-687E-4454-81B6-1473F0D9C141}">
      <dgm:prSet/>
      <dgm:spPr/>
      <dgm:t>
        <a:bodyPr/>
        <a:lstStyle/>
        <a:p>
          <a:endParaRPr lang="hr-HR"/>
        </a:p>
      </dgm:t>
    </dgm:pt>
    <dgm:pt modelId="{9552F107-F218-4F7E-8E53-B1B9780FE8A9}">
      <dgm:prSet phldrT="[Tekst]" custT="1"/>
      <dgm:spPr/>
      <dgm:t>
        <a:bodyPr/>
        <a:lstStyle/>
        <a:p>
          <a:r>
            <a:rPr lang="hr-HR" sz="3600" b="1" dirty="0" smtClean="0"/>
            <a:t>Obrazovni</a:t>
          </a:r>
          <a:endParaRPr lang="hr-HR" sz="3600" b="1" dirty="0"/>
        </a:p>
      </dgm:t>
    </dgm:pt>
    <dgm:pt modelId="{302DE20C-4995-47A5-91D1-96383D14FDE8}" type="parTrans" cxnId="{8DCE12FF-9C07-4E91-954C-6F72C556D6C0}">
      <dgm:prSet/>
      <dgm:spPr/>
      <dgm:t>
        <a:bodyPr/>
        <a:lstStyle/>
        <a:p>
          <a:endParaRPr lang="hr-HR"/>
        </a:p>
      </dgm:t>
    </dgm:pt>
    <dgm:pt modelId="{4C5047CC-CB15-4B5C-A03F-F165111FCA2E}" type="sibTrans" cxnId="{8DCE12FF-9C07-4E91-954C-6F72C556D6C0}">
      <dgm:prSet/>
      <dgm:spPr/>
      <dgm:t>
        <a:bodyPr/>
        <a:lstStyle/>
        <a:p>
          <a:endParaRPr lang="hr-HR"/>
        </a:p>
      </dgm:t>
    </dgm:pt>
    <dgm:pt modelId="{63F702C3-175B-492B-857D-9E60362426B5}">
      <dgm:prSet phldrT="[Tekst]" custT="1"/>
      <dgm:spPr/>
      <dgm:t>
        <a:bodyPr/>
        <a:lstStyle/>
        <a:p>
          <a:r>
            <a:rPr lang="hr-HR" sz="3600" b="1" dirty="0" smtClean="0">
              <a:solidFill>
                <a:srgbClr val="C00000"/>
              </a:solidFill>
            </a:rPr>
            <a:t>Korektiv- ekonomska politika</a:t>
          </a:r>
          <a:endParaRPr lang="hr-HR" sz="3600" b="1" dirty="0">
            <a:solidFill>
              <a:srgbClr val="C00000"/>
            </a:solidFill>
          </a:endParaRPr>
        </a:p>
      </dgm:t>
    </dgm:pt>
    <dgm:pt modelId="{500B8363-4B16-4829-BA98-FDAA28D70EDC}" type="parTrans" cxnId="{FCBE3DEE-D717-47A7-AB7B-6A6F8C0C2448}">
      <dgm:prSet/>
      <dgm:spPr/>
      <dgm:t>
        <a:bodyPr/>
        <a:lstStyle/>
        <a:p>
          <a:endParaRPr lang="hr-HR"/>
        </a:p>
      </dgm:t>
    </dgm:pt>
    <dgm:pt modelId="{7A32C8A2-441E-4F46-AAE6-88C0866213E6}" type="sibTrans" cxnId="{FCBE3DEE-D717-47A7-AB7B-6A6F8C0C2448}">
      <dgm:prSet/>
      <dgm:spPr/>
      <dgm:t>
        <a:bodyPr/>
        <a:lstStyle/>
        <a:p>
          <a:endParaRPr lang="hr-HR"/>
        </a:p>
      </dgm:t>
    </dgm:pt>
    <dgm:pt modelId="{04E9AEDA-9F75-4B7D-B137-A718D3090658}" type="pres">
      <dgm:prSet presAssocID="{C221014D-1109-40BE-853F-B70971536AB9}" presName="diagram" presStyleCnt="0">
        <dgm:presLayoutVars>
          <dgm:chMax val="1"/>
          <dgm:dir/>
          <dgm:animLvl val="ctr"/>
          <dgm:resizeHandles val="exact"/>
        </dgm:presLayoutVars>
      </dgm:prSet>
      <dgm:spPr/>
      <dgm:t>
        <a:bodyPr/>
        <a:lstStyle/>
        <a:p>
          <a:endParaRPr lang="hr-HR"/>
        </a:p>
      </dgm:t>
    </dgm:pt>
    <dgm:pt modelId="{3BF193CC-558E-42FA-BB34-B4A62E6DD7BB}" type="pres">
      <dgm:prSet presAssocID="{C221014D-1109-40BE-853F-B70971536AB9}" presName="matrix" presStyleCnt="0"/>
      <dgm:spPr/>
    </dgm:pt>
    <dgm:pt modelId="{1FC510AF-A2E9-420F-A272-CABF0C7D6DF7}" type="pres">
      <dgm:prSet presAssocID="{C221014D-1109-40BE-853F-B70971536AB9}" presName="tile1" presStyleLbl="node1" presStyleIdx="0" presStyleCnt="4"/>
      <dgm:spPr/>
      <dgm:t>
        <a:bodyPr/>
        <a:lstStyle/>
        <a:p>
          <a:endParaRPr lang="hr-HR"/>
        </a:p>
      </dgm:t>
    </dgm:pt>
    <dgm:pt modelId="{C765E874-486B-497C-BB13-7A7F8C530AE7}" type="pres">
      <dgm:prSet presAssocID="{C221014D-1109-40BE-853F-B70971536AB9}" presName="tile1text" presStyleLbl="node1" presStyleIdx="0" presStyleCnt="4">
        <dgm:presLayoutVars>
          <dgm:chMax val="0"/>
          <dgm:chPref val="0"/>
          <dgm:bulletEnabled val="1"/>
        </dgm:presLayoutVars>
      </dgm:prSet>
      <dgm:spPr/>
      <dgm:t>
        <a:bodyPr/>
        <a:lstStyle/>
        <a:p>
          <a:endParaRPr lang="hr-HR"/>
        </a:p>
      </dgm:t>
    </dgm:pt>
    <dgm:pt modelId="{917B6A6C-EBA2-408D-AA4C-4D79743692B2}" type="pres">
      <dgm:prSet presAssocID="{C221014D-1109-40BE-853F-B70971536AB9}" presName="tile2" presStyleLbl="node1" presStyleIdx="1" presStyleCnt="4"/>
      <dgm:spPr/>
      <dgm:t>
        <a:bodyPr/>
        <a:lstStyle/>
        <a:p>
          <a:endParaRPr lang="hr-HR"/>
        </a:p>
      </dgm:t>
    </dgm:pt>
    <dgm:pt modelId="{A694F251-97C3-4D2C-9E8A-BAE7B6D14FFD}" type="pres">
      <dgm:prSet presAssocID="{C221014D-1109-40BE-853F-B70971536AB9}" presName="tile2text" presStyleLbl="node1" presStyleIdx="1" presStyleCnt="4">
        <dgm:presLayoutVars>
          <dgm:chMax val="0"/>
          <dgm:chPref val="0"/>
          <dgm:bulletEnabled val="1"/>
        </dgm:presLayoutVars>
      </dgm:prSet>
      <dgm:spPr/>
      <dgm:t>
        <a:bodyPr/>
        <a:lstStyle/>
        <a:p>
          <a:endParaRPr lang="hr-HR"/>
        </a:p>
      </dgm:t>
    </dgm:pt>
    <dgm:pt modelId="{1D4C699A-D87E-4CFD-B0B9-8E36E219A31C}" type="pres">
      <dgm:prSet presAssocID="{C221014D-1109-40BE-853F-B70971536AB9}" presName="tile3" presStyleLbl="node1" presStyleIdx="2" presStyleCnt="4" custScaleX="99017"/>
      <dgm:spPr/>
      <dgm:t>
        <a:bodyPr/>
        <a:lstStyle/>
        <a:p>
          <a:endParaRPr lang="hr-HR"/>
        </a:p>
      </dgm:t>
    </dgm:pt>
    <dgm:pt modelId="{25C2CFCD-9914-4BE5-A1CF-B255947F2307}" type="pres">
      <dgm:prSet presAssocID="{C221014D-1109-40BE-853F-B70971536AB9}" presName="tile3text" presStyleLbl="node1" presStyleIdx="2" presStyleCnt="4">
        <dgm:presLayoutVars>
          <dgm:chMax val="0"/>
          <dgm:chPref val="0"/>
          <dgm:bulletEnabled val="1"/>
        </dgm:presLayoutVars>
      </dgm:prSet>
      <dgm:spPr/>
      <dgm:t>
        <a:bodyPr/>
        <a:lstStyle/>
        <a:p>
          <a:endParaRPr lang="hr-HR"/>
        </a:p>
      </dgm:t>
    </dgm:pt>
    <dgm:pt modelId="{CCA5E450-A794-4E29-ABC8-06D42758E295}" type="pres">
      <dgm:prSet presAssocID="{C221014D-1109-40BE-853F-B70971536AB9}" presName="tile4" presStyleLbl="node1" presStyleIdx="3" presStyleCnt="4" custScaleY="75828"/>
      <dgm:spPr/>
      <dgm:t>
        <a:bodyPr/>
        <a:lstStyle/>
        <a:p>
          <a:endParaRPr lang="hr-HR"/>
        </a:p>
      </dgm:t>
    </dgm:pt>
    <dgm:pt modelId="{57F16992-0523-4C62-819B-19ECCB55E364}" type="pres">
      <dgm:prSet presAssocID="{C221014D-1109-40BE-853F-B70971536AB9}" presName="tile4text" presStyleLbl="node1" presStyleIdx="3" presStyleCnt="4">
        <dgm:presLayoutVars>
          <dgm:chMax val="0"/>
          <dgm:chPref val="0"/>
          <dgm:bulletEnabled val="1"/>
        </dgm:presLayoutVars>
      </dgm:prSet>
      <dgm:spPr/>
      <dgm:t>
        <a:bodyPr/>
        <a:lstStyle/>
        <a:p>
          <a:endParaRPr lang="hr-HR"/>
        </a:p>
      </dgm:t>
    </dgm:pt>
    <dgm:pt modelId="{31A292A7-4097-41B7-B703-48FA3D516F25}" type="pres">
      <dgm:prSet presAssocID="{C221014D-1109-40BE-853F-B70971536AB9}" presName="centerTile" presStyleLbl="fgShp" presStyleIdx="0" presStyleCnt="1">
        <dgm:presLayoutVars>
          <dgm:chMax val="0"/>
          <dgm:chPref val="0"/>
        </dgm:presLayoutVars>
      </dgm:prSet>
      <dgm:spPr/>
      <dgm:t>
        <a:bodyPr/>
        <a:lstStyle/>
        <a:p>
          <a:endParaRPr lang="hr-HR"/>
        </a:p>
      </dgm:t>
    </dgm:pt>
  </dgm:ptLst>
  <dgm:cxnLst>
    <dgm:cxn modelId="{0C75ACE5-5C3E-4EBD-BE10-DA064DC16147}" type="presOf" srcId="{31F80F1D-A8AC-4E75-9DDE-222FA83D951D}" destId="{917B6A6C-EBA2-408D-AA4C-4D79743692B2}" srcOrd="0" destOrd="0" presId="urn:microsoft.com/office/officeart/2005/8/layout/matrix1"/>
    <dgm:cxn modelId="{86690397-3B03-4A22-8033-7B05AB7073F6}" srcId="{C221014D-1109-40BE-853F-B70971536AB9}" destId="{3FD0C0CC-5D1E-4BC4-A75B-8F11B6603601}" srcOrd="0" destOrd="0" parTransId="{4EB7BD4A-7B63-412C-8E41-5F8F2581A07A}" sibTransId="{3F1FA1CF-C5D2-48C9-AD7D-4FCF5162EFA4}"/>
    <dgm:cxn modelId="{6B4D3230-CBDA-484E-AFD7-020BDEEAFC66}" type="presOf" srcId="{31F80F1D-A8AC-4E75-9DDE-222FA83D951D}" destId="{A694F251-97C3-4D2C-9E8A-BAE7B6D14FFD}" srcOrd="1" destOrd="0" presId="urn:microsoft.com/office/officeart/2005/8/layout/matrix1"/>
    <dgm:cxn modelId="{F213FEE1-8FB1-406C-B44F-F71276C3A1A5}" type="presOf" srcId="{3FD0C0CC-5D1E-4BC4-A75B-8F11B6603601}" destId="{31A292A7-4097-41B7-B703-48FA3D516F25}" srcOrd="0" destOrd="0" presId="urn:microsoft.com/office/officeart/2005/8/layout/matrix1"/>
    <dgm:cxn modelId="{71544377-687E-4454-81B6-1473F0D9C141}" srcId="{3FD0C0CC-5D1E-4BC4-A75B-8F11B6603601}" destId="{31F80F1D-A8AC-4E75-9DDE-222FA83D951D}" srcOrd="1" destOrd="0" parTransId="{FFF148FB-950F-42AD-B226-98C3EAEBF041}" sibTransId="{E226ED6C-C560-4954-9966-4B09F39C4D71}"/>
    <dgm:cxn modelId="{B84AE2E6-9B2F-4D5A-B0BD-358B202A2292}" type="presOf" srcId="{63F702C3-175B-492B-857D-9E60362426B5}" destId="{CCA5E450-A794-4E29-ABC8-06D42758E295}" srcOrd="0" destOrd="0" presId="urn:microsoft.com/office/officeart/2005/8/layout/matrix1"/>
    <dgm:cxn modelId="{FCBE3DEE-D717-47A7-AB7B-6A6F8C0C2448}" srcId="{3FD0C0CC-5D1E-4BC4-A75B-8F11B6603601}" destId="{63F702C3-175B-492B-857D-9E60362426B5}" srcOrd="3" destOrd="0" parTransId="{500B8363-4B16-4829-BA98-FDAA28D70EDC}" sibTransId="{7A32C8A2-441E-4F46-AAE6-88C0866213E6}"/>
    <dgm:cxn modelId="{550B52C9-73DE-4719-9B97-8A1F274FE7D6}" type="presOf" srcId="{9552F107-F218-4F7E-8E53-B1B9780FE8A9}" destId="{25C2CFCD-9914-4BE5-A1CF-B255947F2307}" srcOrd="1" destOrd="0" presId="urn:microsoft.com/office/officeart/2005/8/layout/matrix1"/>
    <dgm:cxn modelId="{8DCE12FF-9C07-4E91-954C-6F72C556D6C0}" srcId="{3FD0C0CC-5D1E-4BC4-A75B-8F11B6603601}" destId="{9552F107-F218-4F7E-8E53-B1B9780FE8A9}" srcOrd="2" destOrd="0" parTransId="{302DE20C-4995-47A5-91D1-96383D14FDE8}" sibTransId="{4C5047CC-CB15-4B5C-A03F-F165111FCA2E}"/>
    <dgm:cxn modelId="{469B82E3-39AD-4D41-B3EB-60AB8E7D3DF6}" srcId="{3FD0C0CC-5D1E-4BC4-A75B-8F11B6603601}" destId="{1126BEBC-0E78-4382-BB0D-98BC8E8CCC4D}" srcOrd="0" destOrd="0" parTransId="{22DA660F-A2F4-48C8-AB0F-2DA2ABBD0A23}" sibTransId="{BE8B3E02-6112-4372-B2CE-057E7147BACD}"/>
    <dgm:cxn modelId="{8BE59E4C-D363-49B4-8D72-61327911518B}" type="presOf" srcId="{1126BEBC-0E78-4382-BB0D-98BC8E8CCC4D}" destId="{1FC510AF-A2E9-420F-A272-CABF0C7D6DF7}" srcOrd="0" destOrd="0" presId="urn:microsoft.com/office/officeart/2005/8/layout/matrix1"/>
    <dgm:cxn modelId="{4EEB6519-1AD9-4AF7-A318-81532F04B4D9}" type="presOf" srcId="{63F702C3-175B-492B-857D-9E60362426B5}" destId="{57F16992-0523-4C62-819B-19ECCB55E364}" srcOrd="1" destOrd="0" presId="urn:microsoft.com/office/officeart/2005/8/layout/matrix1"/>
    <dgm:cxn modelId="{F14E9659-3F22-4AA4-9FFC-4DB028A2AA21}" type="presOf" srcId="{1126BEBC-0E78-4382-BB0D-98BC8E8CCC4D}" destId="{C765E874-486B-497C-BB13-7A7F8C530AE7}" srcOrd="1" destOrd="0" presId="urn:microsoft.com/office/officeart/2005/8/layout/matrix1"/>
    <dgm:cxn modelId="{7DAE3F2A-6BD6-4040-A364-58C50756BB2C}" type="presOf" srcId="{9552F107-F218-4F7E-8E53-B1B9780FE8A9}" destId="{1D4C699A-D87E-4CFD-B0B9-8E36E219A31C}" srcOrd="0" destOrd="0" presId="urn:microsoft.com/office/officeart/2005/8/layout/matrix1"/>
    <dgm:cxn modelId="{A060CEB0-8138-490B-8B75-5BD3B7F8DE95}" type="presOf" srcId="{C221014D-1109-40BE-853F-B70971536AB9}" destId="{04E9AEDA-9F75-4B7D-B137-A718D3090658}" srcOrd="0" destOrd="0" presId="urn:microsoft.com/office/officeart/2005/8/layout/matrix1"/>
    <dgm:cxn modelId="{E69D2363-6BCD-4C7B-AEE7-159409A79BF4}" type="presParOf" srcId="{04E9AEDA-9F75-4B7D-B137-A718D3090658}" destId="{3BF193CC-558E-42FA-BB34-B4A62E6DD7BB}" srcOrd="0" destOrd="0" presId="urn:microsoft.com/office/officeart/2005/8/layout/matrix1"/>
    <dgm:cxn modelId="{AB81AE02-563C-415C-BDF1-D3E17E813CC6}" type="presParOf" srcId="{3BF193CC-558E-42FA-BB34-B4A62E6DD7BB}" destId="{1FC510AF-A2E9-420F-A272-CABF0C7D6DF7}" srcOrd="0" destOrd="0" presId="urn:microsoft.com/office/officeart/2005/8/layout/matrix1"/>
    <dgm:cxn modelId="{234F27B5-4AD3-4E1C-98E2-03A418E4E2E3}" type="presParOf" srcId="{3BF193CC-558E-42FA-BB34-B4A62E6DD7BB}" destId="{C765E874-486B-497C-BB13-7A7F8C530AE7}" srcOrd="1" destOrd="0" presId="urn:microsoft.com/office/officeart/2005/8/layout/matrix1"/>
    <dgm:cxn modelId="{CCDA5AC0-A2BF-434E-9341-BC7A4DB05B46}" type="presParOf" srcId="{3BF193CC-558E-42FA-BB34-B4A62E6DD7BB}" destId="{917B6A6C-EBA2-408D-AA4C-4D79743692B2}" srcOrd="2" destOrd="0" presId="urn:microsoft.com/office/officeart/2005/8/layout/matrix1"/>
    <dgm:cxn modelId="{77C914CD-C897-462C-B42A-9EA1B2D36A2E}" type="presParOf" srcId="{3BF193CC-558E-42FA-BB34-B4A62E6DD7BB}" destId="{A694F251-97C3-4D2C-9E8A-BAE7B6D14FFD}" srcOrd="3" destOrd="0" presId="urn:microsoft.com/office/officeart/2005/8/layout/matrix1"/>
    <dgm:cxn modelId="{78F9D46A-BB8E-4838-896E-EDA0DE9B444E}" type="presParOf" srcId="{3BF193CC-558E-42FA-BB34-B4A62E6DD7BB}" destId="{1D4C699A-D87E-4CFD-B0B9-8E36E219A31C}" srcOrd="4" destOrd="0" presId="urn:microsoft.com/office/officeart/2005/8/layout/matrix1"/>
    <dgm:cxn modelId="{211A3F28-4551-4120-A20E-9F150B08C2BF}" type="presParOf" srcId="{3BF193CC-558E-42FA-BB34-B4A62E6DD7BB}" destId="{25C2CFCD-9914-4BE5-A1CF-B255947F2307}" srcOrd="5" destOrd="0" presId="urn:microsoft.com/office/officeart/2005/8/layout/matrix1"/>
    <dgm:cxn modelId="{F890AC73-6A4F-49BA-9A3B-C7AB989D9CBD}" type="presParOf" srcId="{3BF193CC-558E-42FA-BB34-B4A62E6DD7BB}" destId="{CCA5E450-A794-4E29-ABC8-06D42758E295}" srcOrd="6" destOrd="0" presId="urn:microsoft.com/office/officeart/2005/8/layout/matrix1"/>
    <dgm:cxn modelId="{D118C755-5FE6-462B-A8CE-15C897C0A646}" type="presParOf" srcId="{3BF193CC-558E-42FA-BB34-B4A62E6DD7BB}" destId="{57F16992-0523-4C62-819B-19ECCB55E364}" srcOrd="7" destOrd="0" presId="urn:microsoft.com/office/officeart/2005/8/layout/matrix1"/>
    <dgm:cxn modelId="{808200D4-9184-41B5-8C75-E60CA77958DE}" type="presParOf" srcId="{04E9AEDA-9F75-4B7D-B137-A718D3090658}" destId="{31A292A7-4097-41B7-B703-48FA3D516F25}"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0CEAD2-861D-467F-A181-3320627CB634}" type="doc">
      <dgm:prSet loTypeId="urn:microsoft.com/office/officeart/2005/8/layout/hList7" loCatId="relationship" qsTypeId="urn:microsoft.com/office/officeart/2005/8/quickstyle/simple1" qsCatId="simple" csTypeId="urn:microsoft.com/office/officeart/2005/8/colors/accent1_2" csCatId="accent1" phldr="1"/>
      <dgm:spPr/>
    </dgm:pt>
    <dgm:pt modelId="{F9CF3D48-BDBF-47A2-9ADC-E44EFC18C4BD}">
      <dgm:prSet phldrT="[Tekst]" custT="1"/>
      <dgm:spPr/>
      <dgm:t>
        <a:bodyPr/>
        <a:lstStyle/>
        <a:p>
          <a:r>
            <a:rPr lang="hr-HR" sz="2000" b="1" dirty="0" smtClean="0"/>
            <a:t>Ekonomska kretanja  kod poslodavaca i makro pokazatelji i propisi iz tog područja</a:t>
          </a:r>
          <a:endParaRPr lang="hr-HR" sz="2000" b="1" dirty="0"/>
        </a:p>
      </dgm:t>
    </dgm:pt>
    <dgm:pt modelId="{DE37EA0B-A277-4B60-BD49-5BF2227ACD82}" type="parTrans" cxnId="{CC6BE1E6-35F3-41C4-8622-493AF9935159}">
      <dgm:prSet/>
      <dgm:spPr/>
      <dgm:t>
        <a:bodyPr/>
        <a:lstStyle/>
        <a:p>
          <a:endParaRPr lang="hr-HR"/>
        </a:p>
      </dgm:t>
    </dgm:pt>
    <dgm:pt modelId="{53E6433B-0272-4160-95CD-7852CF9435CE}" type="sibTrans" cxnId="{CC6BE1E6-35F3-41C4-8622-493AF9935159}">
      <dgm:prSet/>
      <dgm:spPr/>
      <dgm:t>
        <a:bodyPr/>
        <a:lstStyle/>
        <a:p>
          <a:endParaRPr lang="hr-HR"/>
        </a:p>
      </dgm:t>
    </dgm:pt>
    <dgm:pt modelId="{98D53D6F-18F4-4532-AABC-2B85E13865BA}">
      <dgm:prSet phldrT="[Tekst]" custT="1"/>
      <dgm:spPr/>
      <dgm:t>
        <a:bodyPr/>
        <a:lstStyle/>
        <a:p>
          <a:r>
            <a:rPr lang="hr-HR" sz="2400" b="1" dirty="0" smtClean="0"/>
            <a:t>Obrazovanje  i sistem i nezaposlenost</a:t>
          </a:r>
          <a:endParaRPr lang="hr-HR" sz="2400" b="1" dirty="0"/>
        </a:p>
      </dgm:t>
    </dgm:pt>
    <dgm:pt modelId="{DEE99346-C285-455E-9324-7CE2F7F733D1}" type="parTrans" cxnId="{E7F5A7A6-F788-445B-9752-DBEFF5886DF0}">
      <dgm:prSet/>
      <dgm:spPr/>
      <dgm:t>
        <a:bodyPr/>
        <a:lstStyle/>
        <a:p>
          <a:endParaRPr lang="hr-HR"/>
        </a:p>
      </dgm:t>
    </dgm:pt>
    <dgm:pt modelId="{948AAB54-399D-476A-8AE1-9AD17F41432A}" type="sibTrans" cxnId="{E7F5A7A6-F788-445B-9752-DBEFF5886DF0}">
      <dgm:prSet/>
      <dgm:spPr/>
      <dgm:t>
        <a:bodyPr/>
        <a:lstStyle/>
        <a:p>
          <a:endParaRPr lang="hr-HR"/>
        </a:p>
      </dgm:t>
    </dgm:pt>
    <dgm:pt modelId="{EF86C84B-BAFC-47E2-A00F-4A9F4A491AE2}">
      <dgm:prSet phldrT="[Tekst]" custT="1"/>
      <dgm:spPr/>
      <dgm:t>
        <a:bodyPr/>
        <a:lstStyle/>
        <a:p>
          <a:r>
            <a:rPr lang="hr-HR" sz="2400" b="1" dirty="0" smtClean="0"/>
            <a:t>Tržište rada i radno zakonodavstvo</a:t>
          </a:r>
          <a:endParaRPr lang="hr-HR" sz="2400" b="1" dirty="0"/>
        </a:p>
      </dgm:t>
    </dgm:pt>
    <dgm:pt modelId="{95821DBD-E786-4B72-8D57-F198D4997411}" type="parTrans" cxnId="{30C57DCB-9243-4030-B350-0476EC1D3A13}">
      <dgm:prSet/>
      <dgm:spPr/>
      <dgm:t>
        <a:bodyPr/>
        <a:lstStyle/>
        <a:p>
          <a:endParaRPr lang="hr-HR"/>
        </a:p>
      </dgm:t>
    </dgm:pt>
    <dgm:pt modelId="{04E229D1-1917-4CA5-8358-C69D5D1DDE29}" type="sibTrans" cxnId="{30C57DCB-9243-4030-B350-0476EC1D3A13}">
      <dgm:prSet/>
      <dgm:spPr/>
      <dgm:t>
        <a:bodyPr/>
        <a:lstStyle/>
        <a:p>
          <a:endParaRPr lang="hr-HR"/>
        </a:p>
      </dgm:t>
    </dgm:pt>
    <dgm:pt modelId="{3AB66D6B-EA43-4D4C-B321-B3FA8351DF7F}">
      <dgm:prSet phldrT="[Tekst]" custT="1"/>
      <dgm:spPr/>
      <dgm:t>
        <a:bodyPr/>
        <a:lstStyle/>
        <a:p>
          <a:r>
            <a:rPr lang="hr-HR" sz="2400" b="1" dirty="0" smtClean="0"/>
            <a:t>Socijalna sigurnost i socijalne naknade i prava</a:t>
          </a:r>
          <a:endParaRPr lang="hr-HR" sz="2400" b="1" dirty="0"/>
        </a:p>
      </dgm:t>
    </dgm:pt>
    <dgm:pt modelId="{15D487F7-5D7E-479A-82BE-BC24CC101E32}" type="parTrans" cxnId="{C3491C2F-9590-45AD-982E-A028B46D8F65}">
      <dgm:prSet/>
      <dgm:spPr/>
      <dgm:t>
        <a:bodyPr/>
        <a:lstStyle/>
        <a:p>
          <a:endParaRPr lang="hr-HR"/>
        </a:p>
      </dgm:t>
    </dgm:pt>
    <dgm:pt modelId="{E6D48214-DDCB-4001-8FDB-C1E6F0B584DD}" type="sibTrans" cxnId="{C3491C2F-9590-45AD-982E-A028B46D8F65}">
      <dgm:prSet/>
      <dgm:spPr/>
      <dgm:t>
        <a:bodyPr/>
        <a:lstStyle/>
        <a:p>
          <a:endParaRPr lang="hr-HR"/>
        </a:p>
      </dgm:t>
    </dgm:pt>
    <dgm:pt modelId="{A4177A96-48DC-499C-9238-3A9BB33FBF7E}" type="pres">
      <dgm:prSet presAssocID="{670CEAD2-861D-467F-A181-3320627CB634}" presName="Name0" presStyleCnt="0">
        <dgm:presLayoutVars>
          <dgm:dir/>
          <dgm:resizeHandles val="exact"/>
        </dgm:presLayoutVars>
      </dgm:prSet>
      <dgm:spPr/>
    </dgm:pt>
    <dgm:pt modelId="{0090AC6F-00F2-4A77-99CB-47AF139CBC57}" type="pres">
      <dgm:prSet presAssocID="{670CEAD2-861D-467F-A181-3320627CB634}" presName="fgShape" presStyleLbl="fgShp" presStyleIdx="0" presStyleCnt="1" custScaleX="106869"/>
      <dgm:spPr/>
    </dgm:pt>
    <dgm:pt modelId="{0E95E160-4420-426A-B5DC-CAFD71C0D209}" type="pres">
      <dgm:prSet presAssocID="{670CEAD2-861D-467F-A181-3320627CB634}" presName="linComp" presStyleCnt="0"/>
      <dgm:spPr/>
    </dgm:pt>
    <dgm:pt modelId="{D4028DAA-311F-4F15-A81E-363033BF92EE}" type="pres">
      <dgm:prSet presAssocID="{F9CF3D48-BDBF-47A2-9ADC-E44EFC18C4BD}" presName="compNode" presStyleCnt="0"/>
      <dgm:spPr/>
    </dgm:pt>
    <dgm:pt modelId="{2A845874-9C0F-45CF-85BF-86A07DA1DAD4}" type="pres">
      <dgm:prSet presAssocID="{F9CF3D48-BDBF-47A2-9ADC-E44EFC18C4BD}" presName="bkgdShape" presStyleLbl="node1" presStyleIdx="0" presStyleCnt="4"/>
      <dgm:spPr/>
      <dgm:t>
        <a:bodyPr/>
        <a:lstStyle/>
        <a:p>
          <a:endParaRPr lang="hr-HR"/>
        </a:p>
      </dgm:t>
    </dgm:pt>
    <dgm:pt modelId="{97088B35-DF9F-4136-B664-D8171F8FEE20}" type="pres">
      <dgm:prSet presAssocID="{F9CF3D48-BDBF-47A2-9ADC-E44EFC18C4BD}" presName="nodeTx" presStyleLbl="node1" presStyleIdx="0" presStyleCnt="4">
        <dgm:presLayoutVars>
          <dgm:bulletEnabled val="1"/>
        </dgm:presLayoutVars>
      </dgm:prSet>
      <dgm:spPr/>
      <dgm:t>
        <a:bodyPr/>
        <a:lstStyle/>
        <a:p>
          <a:endParaRPr lang="hr-HR"/>
        </a:p>
      </dgm:t>
    </dgm:pt>
    <dgm:pt modelId="{B9EAFF8D-A31D-4236-A0CD-80EF5E146758}" type="pres">
      <dgm:prSet presAssocID="{F9CF3D48-BDBF-47A2-9ADC-E44EFC18C4BD}" presName="invisiNode" presStyleLbl="node1" presStyleIdx="0" presStyleCnt="4"/>
      <dgm:spPr/>
    </dgm:pt>
    <dgm:pt modelId="{5EDDA4BF-06B3-449A-99EB-D152EFE2D350}" type="pres">
      <dgm:prSet presAssocID="{F9CF3D48-BDBF-47A2-9ADC-E44EFC18C4BD}" presName="imagNode" presStyleLbl="fgImgPlace1" presStyleIdx="0" presStyleCnt="4"/>
      <dgm:spPr>
        <a:blipFill rotWithShape="0">
          <a:blip xmlns:r="http://schemas.openxmlformats.org/officeDocument/2006/relationships" r:embed="rId1"/>
          <a:stretch>
            <a:fillRect/>
          </a:stretch>
        </a:blipFill>
      </dgm:spPr>
    </dgm:pt>
    <dgm:pt modelId="{07DA6BCC-DB9B-4705-B963-5895FC89AE5B}" type="pres">
      <dgm:prSet presAssocID="{53E6433B-0272-4160-95CD-7852CF9435CE}" presName="sibTrans" presStyleLbl="sibTrans2D1" presStyleIdx="0" presStyleCnt="0"/>
      <dgm:spPr/>
      <dgm:t>
        <a:bodyPr/>
        <a:lstStyle/>
        <a:p>
          <a:endParaRPr lang="hr-HR"/>
        </a:p>
      </dgm:t>
    </dgm:pt>
    <dgm:pt modelId="{8BBD83B4-D37D-4F6D-915B-C45C1BBB6915}" type="pres">
      <dgm:prSet presAssocID="{98D53D6F-18F4-4532-AABC-2B85E13865BA}" presName="compNode" presStyleCnt="0"/>
      <dgm:spPr/>
    </dgm:pt>
    <dgm:pt modelId="{D31482E0-A606-4C9E-A9CF-C54D559B90D0}" type="pres">
      <dgm:prSet presAssocID="{98D53D6F-18F4-4532-AABC-2B85E13865BA}" presName="bkgdShape" presStyleLbl="node1" presStyleIdx="1" presStyleCnt="4" custScaleX="109077" custLinFactNeighborX="-69" custLinFactNeighborY="647"/>
      <dgm:spPr/>
      <dgm:t>
        <a:bodyPr/>
        <a:lstStyle/>
        <a:p>
          <a:endParaRPr lang="hr-HR"/>
        </a:p>
      </dgm:t>
    </dgm:pt>
    <dgm:pt modelId="{84712312-A320-4876-A4F1-F96223F216DC}" type="pres">
      <dgm:prSet presAssocID="{98D53D6F-18F4-4532-AABC-2B85E13865BA}" presName="nodeTx" presStyleLbl="node1" presStyleIdx="1" presStyleCnt="4">
        <dgm:presLayoutVars>
          <dgm:bulletEnabled val="1"/>
        </dgm:presLayoutVars>
      </dgm:prSet>
      <dgm:spPr/>
      <dgm:t>
        <a:bodyPr/>
        <a:lstStyle/>
        <a:p>
          <a:endParaRPr lang="hr-HR"/>
        </a:p>
      </dgm:t>
    </dgm:pt>
    <dgm:pt modelId="{4714DE68-F8AE-472F-9A1D-BA333A77F878}" type="pres">
      <dgm:prSet presAssocID="{98D53D6F-18F4-4532-AABC-2B85E13865BA}" presName="invisiNode" presStyleLbl="node1" presStyleIdx="1" presStyleCnt="4"/>
      <dgm:spPr/>
    </dgm:pt>
    <dgm:pt modelId="{6E231806-12B0-4AB7-AB0C-E1395C5C90CB}" type="pres">
      <dgm:prSet presAssocID="{98D53D6F-18F4-4532-AABC-2B85E13865BA}" presName="imagNode" presStyleLbl="fgImgPlace1" presStyleIdx="1" presStyleCnt="4" custScaleX="141666"/>
      <dgm:spPr>
        <a:blipFill rotWithShape="0">
          <a:blip xmlns:r="http://schemas.openxmlformats.org/officeDocument/2006/relationships" r:embed="rId2"/>
          <a:stretch>
            <a:fillRect/>
          </a:stretch>
        </a:blipFill>
      </dgm:spPr>
    </dgm:pt>
    <dgm:pt modelId="{15682ADF-5E7E-416B-858B-BF1CD450F4BD}" type="pres">
      <dgm:prSet presAssocID="{948AAB54-399D-476A-8AE1-9AD17F41432A}" presName="sibTrans" presStyleLbl="sibTrans2D1" presStyleIdx="0" presStyleCnt="0"/>
      <dgm:spPr/>
      <dgm:t>
        <a:bodyPr/>
        <a:lstStyle/>
        <a:p>
          <a:endParaRPr lang="hr-HR"/>
        </a:p>
      </dgm:t>
    </dgm:pt>
    <dgm:pt modelId="{1FBFF6B0-7E80-4C17-9FFA-9E05D0C9DC02}" type="pres">
      <dgm:prSet presAssocID="{3AB66D6B-EA43-4D4C-B321-B3FA8351DF7F}" presName="compNode" presStyleCnt="0"/>
      <dgm:spPr/>
    </dgm:pt>
    <dgm:pt modelId="{FCE2104D-8EFF-4BDD-A72A-E9C4CD948A77}" type="pres">
      <dgm:prSet presAssocID="{3AB66D6B-EA43-4D4C-B321-B3FA8351DF7F}" presName="bkgdShape" presStyleLbl="node1" presStyleIdx="2" presStyleCnt="4" custLinFactNeighborX="-69" custLinFactNeighborY="647"/>
      <dgm:spPr/>
      <dgm:t>
        <a:bodyPr/>
        <a:lstStyle/>
        <a:p>
          <a:endParaRPr lang="hr-HR"/>
        </a:p>
      </dgm:t>
    </dgm:pt>
    <dgm:pt modelId="{B7022732-182D-4649-BCC0-4BAF14EE1B2D}" type="pres">
      <dgm:prSet presAssocID="{3AB66D6B-EA43-4D4C-B321-B3FA8351DF7F}" presName="nodeTx" presStyleLbl="node1" presStyleIdx="2" presStyleCnt="4">
        <dgm:presLayoutVars>
          <dgm:bulletEnabled val="1"/>
        </dgm:presLayoutVars>
      </dgm:prSet>
      <dgm:spPr/>
      <dgm:t>
        <a:bodyPr/>
        <a:lstStyle/>
        <a:p>
          <a:endParaRPr lang="hr-HR"/>
        </a:p>
      </dgm:t>
    </dgm:pt>
    <dgm:pt modelId="{6DE935CC-1036-4BD5-86FC-42F8CC554A07}" type="pres">
      <dgm:prSet presAssocID="{3AB66D6B-EA43-4D4C-B321-B3FA8351DF7F}" presName="invisiNode" presStyleLbl="node1" presStyleIdx="2" presStyleCnt="4"/>
      <dgm:spPr/>
    </dgm:pt>
    <dgm:pt modelId="{665F85C4-A3A6-4E20-BD68-C3E57F9C5C32}" type="pres">
      <dgm:prSet presAssocID="{3AB66D6B-EA43-4D4C-B321-B3FA8351DF7F}" presName="imagNode" presStyleLbl="fgImgPlace1" presStyleIdx="2" presStyleCnt="4" custScaleY="132149"/>
      <dgm:spPr>
        <a:blipFill rotWithShape="0">
          <a:blip xmlns:r="http://schemas.openxmlformats.org/officeDocument/2006/relationships" r:embed="rId3"/>
          <a:stretch>
            <a:fillRect/>
          </a:stretch>
        </a:blipFill>
      </dgm:spPr>
    </dgm:pt>
    <dgm:pt modelId="{30558D7D-C804-4703-AD12-BC202F9CD388}" type="pres">
      <dgm:prSet presAssocID="{E6D48214-DDCB-4001-8FDB-C1E6F0B584DD}" presName="sibTrans" presStyleLbl="sibTrans2D1" presStyleIdx="0" presStyleCnt="0"/>
      <dgm:spPr/>
      <dgm:t>
        <a:bodyPr/>
        <a:lstStyle/>
        <a:p>
          <a:endParaRPr lang="hr-HR"/>
        </a:p>
      </dgm:t>
    </dgm:pt>
    <dgm:pt modelId="{3FE4E3B9-EDA5-4392-87CC-7AFCBB2220BA}" type="pres">
      <dgm:prSet presAssocID="{EF86C84B-BAFC-47E2-A00F-4A9F4A491AE2}" presName="compNode" presStyleCnt="0"/>
      <dgm:spPr/>
    </dgm:pt>
    <dgm:pt modelId="{A42F4BFE-5D69-4C25-A151-F2A74CA921B8}" type="pres">
      <dgm:prSet presAssocID="{EF86C84B-BAFC-47E2-A00F-4A9F4A491AE2}" presName="bkgdShape" presStyleLbl="node1" presStyleIdx="3" presStyleCnt="4"/>
      <dgm:spPr/>
      <dgm:t>
        <a:bodyPr/>
        <a:lstStyle/>
        <a:p>
          <a:endParaRPr lang="hr-HR"/>
        </a:p>
      </dgm:t>
    </dgm:pt>
    <dgm:pt modelId="{695DD743-D341-4210-A4D4-9B0A6C36AF5D}" type="pres">
      <dgm:prSet presAssocID="{EF86C84B-BAFC-47E2-A00F-4A9F4A491AE2}" presName="nodeTx" presStyleLbl="node1" presStyleIdx="3" presStyleCnt="4">
        <dgm:presLayoutVars>
          <dgm:bulletEnabled val="1"/>
        </dgm:presLayoutVars>
      </dgm:prSet>
      <dgm:spPr/>
      <dgm:t>
        <a:bodyPr/>
        <a:lstStyle/>
        <a:p>
          <a:endParaRPr lang="hr-HR"/>
        </a:p>
      </dgm:t>
    </dgm:pt>
    <dgm:pt modelId="{E651F3F7-413B-43CB-A9BC-840D13E6A580}" type="pres">
      <dgm:prSet presAssocID="{EF86C84B-BAFC-47E2-A00F-4A9F4A491AE2}" presName="invisiNode" presStyleLbl="node1" presStyleIdx="3" presStyleCnt="4"/>
      <dgm:spPr/>
    </dgm:pt>
    <dgm:pt modelId="{EF79B71C-DBC5-473A-B09F-60E0EC1654F5}" type="pres">
      <dgm:prSet presAssocID="{EF86C84B-BAFC-47E2-A00F-4A9F4A491AE2}" presName="imagNode" presStyleLbl="fgImgPlace1" presStyleIdx="3" presStyleCnt="4" custScaleX="131433" custScaleY="83132"/>
      <dgm:spPr>
        <a:blipFill rotWithShape="0">
          <a:blip xmlns:r="http://schemas.openxmlformats.org/officeDocument/2006/relationships" r:embed="rId4"/>
          <a:stretch>
            <a:fillRect/>
          </a:stretch>
        </a:blipFill>
      </dgm:spPr>
    </dgm:pt>
  </dgm:ptLst>
  <dgm:cxnLst>
    <dgm:cxn modelId="{A19EFC8B-E150-49CD-95FA-F1F0BD83EBAC}" type="presOf" srcId="{E6D48214-DDCB-4001-8FDB-C1E6F0B584DD}" destId="{30558D7D-C804-4703-AD12-BC202F9CD388}" srcOrd="0" destOrd="0" presId="urn:microsoft.com/office/officeart/2005/8/layout/hList7"/>
    <dgm:cxn modelId="{CC6BE1E6-35F3-41C4-8622-493AF9935159}" srcId="{670CEAD2-861D-467F-A181-3320627CB634}" destId="{F9CF3D48-BDBF-47A2-9ADC-E44EFC18C4BD}" srcOrd="0" destOrd="0" parTransId="{DE37EA0B-A277-4B60-BD49-5BF2227ACD82}" sibTransId="{53E6433B-0272-4160-95CD-7852CF9435CE}"/>
    <dgm:cxn modelId="{95B1493B-32F7-4902-B7B0-F37C1441F0C7}" type="presOf" srcId="{98D53D6F-18F4-4532-AABC-2B85E13865BA}" destId="{84712312-A320-4876-A4F1-F96223F216DC}" srcOrd="1" destOrd="0" presId="urn:microsoft.com/office/officeart/2005/8/layout/hList7"/>
    <dgm:cxn modelId="{C3491C2F-9590-45AD-982E-A028B46D8F65}" srcId="{670CEAD2-861D-467F-A181-3320627CB634}" destId="{3AB66D6B-EA43-4D4C-B321-B3FA8351DF7F}" srcOrd="2" destOrd="0" parTransId="{15D487F7-5D7E-479A-82BE-BC24CC101E32}" sibTransId="{E6D48214-DDCB-4001-8FDB-C1E6F0B584DD}"/>
    <dgm:cxn modelId="{3B5B10DC-08B6-4D8D-99B5-DFAB35001F9D}" type="presOf" srcId="{53E6433B-0272-4160-95CD-7852CF9435CE}" destId="{07DA6BCC-DB9B-4705-B963-5895FC89AE5B}" srcOrd="0" destOrd="0" presId="urn:microsoft.com/office/officeart/2005/8/layout/hList7"/>
    <dgm:cxn modelId="{C68C3971-9F96-4B95-986C-435046B01B12}" type="presOf" srcId="{F9CF3D48-BDBF-47A2-9ADC-E44EFC18C4BD}" destId="{97088B35-DF9F-4136-B664-D8171F8FEE20}" srcOrd="1" destOrd="0" presId="urn:microsoft.com/office/officeart/2005/8/layout/hList7"/>
    <dgm:cxn modelId="{9445BEA7-4AC0-463D-95C3-8C2C9697DBB9}" type="presOf" srcId="{3AB66D6B-EA43-4D4C-B321-B3FA8351DF7F}" destId="{B7022732-182D-4649-BCC0-4BAF14EE1B2D}" srcOrd="1" destOrd="0" presId="urn:microsoft.com/office/officeart/2005/8/layout/hList7"/>
    <dgm:cxn modelId="{E7F5A7A6-F788-445B-9752-DBEFF5886DF0}" srcId="{670CEAD2-861D-467F-A181-3320627CB634}" destId="{98D53D6F-18F4-4532-AABC-2B85E13865BA}" srcOrd="1" destOrd="0" parTransId="{DEE99346-C285-455E-9324-7CE2F7F733D1}" sibTransId="{948AAB54-399D-476A-8AE1-9AD17F41432A}"/>
    <dgm:cxn modelId="{D3620DCC-7336-4012-9952-29F637A44815}" type="presOf" srcId="{670CEAD2-861D-467F-A181-3320627CB634}" destId="{A4177A96-48DC-499C-9238-3A9BB33FBF7E}" srcOrd="0" destOrd="0" presId="urn:microsoft.com/office/officeart/2005/8/layout/hList7"/>
    <dgm:cxn modelId="{65E435FE-B8D9-4747-8A78-E11CF5D0A3A9}" type="presOf" srcId="{98D53D6F-18F4-4532-AABC-2B85E13865BA}" destId="{D31482E0-A606-4C9E-A9CF-C54D559B90D0}" srcOrd="0" destOrd="0" presId="urn:microsoft.com/office/officeart/2005/8/layout/hList7"/>
    <dgm:cxn modelId="{30C57DCB-9243-4030-B350-0476EC1D3A13}" srcId="{670CEAD2-861D-467F-A181-3320627CB634}" destId="{EF86C84B-BAFC-47E2-A00F-4A9F4A491AE2}" srcOrd="3" destOrd="0" parTransId="{95821DBD-E786-4B72-8D57-F198D4997411}" sibTransId="{04E229D1-1917-4CA5-8358-C69D5D1DDE29}"/>
    <dgm:cxn modelId="{6654D88A-B3D7-48F1-AE41-31FD622526A4}" type="presOf" srcId="{3AB66D6B-EA43-4D4C-B321-B3FA8351DF7F}" destId="{FCE2104D-8EFF-4BDD-A72A-E9C4CD948A77}" srcOrd="0" destOrd="0" presId="urn:microsoft.com/office/officeart/2005/8/layout/hList7"/>
    <dgm:cxn modelId="{5734443B-966E-4849-8F91-C12C0803A6A3}" type="presOf" srcId="{948AAB54-399D-476A-8AE1-9AD17F41432A}" destId="{15682ADF-5E7E-416B-858B-BF1CD450F4BD}" srcOrd="0" destOrd="0" presId="urn:microsoft.com/office/officeart/2005/8/layout/hList7"/>
    <dgm:cxn modelId="{048094CC-6AF6-4021-9478-66AD7C58134F}" type="presOf" srcId="{EF86C84B-BAFC-47E2-A00F-4A9F4A491AE2}" destId="{A42F4BFE-5D69-4C25-A151-F2A74CA921B8}" srcOrd="0" destOrd="0" presId="urn:microsoft.com/office/officeart/2005/8/layout/hList7"/>
    <dgm:cxn modelId="{9F53C22B-2F4B-4D4E-AD0A-97F782C76E4C}" type="presOf" srcId="{EF86C84B-BAFC-47E2-A00F-4A9F4A491AE2}" destId="{695DD743-D341-4210-A4D4-9B0A6C36AF5D}" srcOrd="1" destOrd="0" presId="urn:microsoft.com/office/officeart/2005/8/layout/hList7"/>
    <dgm:cxn modelId="{2FE5C903-686D-4280-94B8-431F6F632824}" type="presOf" srcId="{F9CF3D48-BDBF-47A2-9ADC-E44EFC18C4BD}" destId="{2A845874-9C0F-45CF-85BF-86A07DA1DAD4}" srcOrd="0" destOrd="0" presId="urn:microsoft.com/office/officeart/2005/8/layout/hList7"/>
    <dgm:cxn modelId="{C7BE7F81-6E5B-4468-B5C1-E80B296FA8A0}" type="presParOf" srcId="{A4177A96-48DC-499C-9238-3A9BB33FBF7E}" destId="{0090AC6F-00F2-4A77-99CB-47AF139CBC57}" srcOrd="0" destOrd="0" presId="urn:microsoft.com/office/officeart/2005/8/layout/hList7"/>
    <dgm:cxn modelId="{06BC8341-2057-4D94-93EA-ED912AC7D4AE}" type="presParOf" srcId="{A4177A96-48DC-499C-9238-3A9BB33FBF7E}" destId="{0E95E160-4420-426A-B5DC-CAFD71C0D209}" srcOrd="1" destOrd="0" presId="urn:microsoft.com/office/officeart/2005/8/layout/hList7"/>
    <dgm:cxn modelId="{C4E8BA5B-6C58-4B1E-B629-4366861BEF0F}" type="presParOf" srcId="{0E95E160-4420-426A-B5DC-CAFD71C0D209}" destId="{D4028DAA-311F-4F15-A81E-363033BF92EE}" srcOrd="0" destOrd="0" presId="urn:microsoft.com/office/officeart/2005/8/layout/hList7"/>
    <dgm:cxn modelId="{F4C98234-EF78-492A-9352-6337B4470843}" type="presParOf" srcId="{D4028DAA-311F-4F15-A81E-363033BF92EE}" destId="{2A845874-9C0F-45CF-85BF-86A07DA1DAD4}" srcOrd="0" destOrd="0" presId="urn:microsoft.com/office/officeart/2005/8/layout/hList7"/>
    <dgm:cxn modelId="{4F762976-832B-4DAF-9A00-5D8C35E21A98}" type="presParOf" srcId="{D4028DAA-311F-4F15-A81E-363033BF92EE}" destId="{97088B35-DF9F-4136-B664-D8171F8FEE20}" srcOrd="1" destOrd="0" presId="urn:microsoft.com/office/officeart/2005/8/layout/hList7"/>
    <dgm:cxn modelId="{6B4335EF-966D-44E3-960D-F762A5440082}" type="presParOf" srcId="{D4028DAA-311F-4F15-A81E-363033BF92EE}" destId="{B9EAFF8D-A31D-4236-A0CD-80EF5E146758}" srcOrd="2" destOrd="0" presId="urn:microsoft.com/office/officeart/2005/8/layout/hList7"/>
    <dgm:cxn modelId="{8A09E898-AC72-42B7-8BBC-6095EA3F3FD1}" type="presParOf" srcId="{D4028DAA-311F-4F15-A81E-363033BF92EE}" destId="{5EDDA4BF-06B3-449A-99EB-D152EFE2D350}" srcOrd="3" destOrd="0" presId="urn:microsoft.com/office/officeart/2005/8/layout/hList7"/>
    <dgm:cxn modelId="{F15820FC-073D-4B86-85BD-8CA7970ADDB3}" type="presParOf" srcId="{0E95E160-4420-426A-B5DC-CAFD71C0D209}" destId="{07DA6BCC-DB9B-4705-B963-5895FC89AE5B}" srcOrd="1" destOrd="0" presId="urn:microsoft.com/office/officeart/2005/8/layout/hList7"/>
    <dgm:cxn modelId="{909B28FC-7DA1-497B-895B-3B6949072DA2}" type="presParOf" srcId="{0E95E160-4420-426A-B5DC-CAFD71C0D209}" destId="{8BBD83B4-D37D-4F6D-915B-C45C1BBB6915}" srcOrd="2" destOrd="0" presId="urn:microsoft.com/office/officeart/2005/8/layout/hList7"/>
    <dgm:cxn modelId="{1B2EA647-35F1-45A4-94D2-BF36974AC147}" type="presParOf" srcId="{8BBD83B4-D37D-4F6D-915B-C45C1BBB6915}" destId="{D31482E0-A606-4C9E-A9CF-C54D559B90D0}" srcOrd="0" destOrd="0" presId="urn:microsoft.com/office/officeart/2005/8/layout/hList7"/>
    <dgm:cxn modelId="{44EB79A7-9D76-427F-810B-A8B251384FB8}" type="presParOf" srcId="{8BBD83B4-D37D-4F6D-915B-C45C1BBB6915}" destId="{84712312-A320-4876-A4F1-F96223F216DC}" srcOrd="1" destOrd="0" presId="urn:microsoft.com/office/officeart/2005/8/layout/hList7"/>
    <dgm:cxn modelId="{427C8A07-ED75-446F-885D-75C24596736D}" type="presParOf" srcId="{8BBD83B4-D37D-4F6D-915B-C45C1BBB6915}" destId="{4714DE68-F8AE-472F-9A1D-BA333A77F878}" srcOrd="2" destOrd="0" presId="urn:microsoft.com/office/officeart/2005/8/layout/hList7"/>
    <dgm:cxn modelId="{58A23E91-9113-4001-98F4-D187D14D5542}" type="presParOf" srcId="{8BBD83B4-D37D-4F6D-915B-C45C1BBB6915}" destId="{6E231806-12B0-4AB7-AB0C-E1395C5C90CB}" srcOrd="3" destOrd="0" presId="urn:microsoft.com/office/officeart/2005/8/layout/hList7"/>
    <dgm:cxn modelId="{23FC259C-4F94-42B6-9668-DF78A8DE8FD4}" type="presParOf" srcId="{0E95E160-4420-426A-B5DC-CAFD71C0D209}" destId="{15682ADF-5E7E-416B-858B-BF1CD450F4BD}" srcOrd="3" destOrd="0" presId="urn:microsoft.com/office/officeart/2005/8/layout/hList7"/>
    <dgm:cxn modelId="{808C7F2C-A3BF-47EA-833C-E7AA958CAFBC}" type="presParOf" srcId="{0E95E160-4420-426A-B5DC-CAFD71C0D209}" destId="{1FBFF6B0-7E80-4C17-9FFA-9E05D0C9DC02}" srcOrd="4" destOrd="0" presId="urn:microsoft.com/office/officeart/2005/8/layout/hList7"/>
    <dgm:cxn modelId="{6C9A08E3-952D-4A3E-AB98-3D3032937EB0}" type="presParOf" srcId="{1FBFF6B0-7E80-4C17-9FFA-9E05D0C9DC02}" destId="{FCE2104D-8EFF-4BDD-A72A-E9C4CD948A77}" srcOrd="0" destOrd="0" presId="urn:microsoft.com/office/officeart/2005/8/layout/hList7"/>
    <dgm:cxn modelId="{5EEE9745-7DE9-4F4C-A474-D04A7CADE706}" type="presParOf" srcId="{1FBFF6B0-7E80-4C17-9FFA-9E05D0C9DC02}" destId="{B7022732-182D-4649-BCC0-4BAF14EE1B2D}" srcOrd="1" destOrd="0" presId="urn:microsoft.com/office/officeart/2005/8/layout/hList7"/>
    <dgm:cxn modelId="{245CAC44-F305-4780-BC02-4A2701CA2990}" type="presParOf" srcId="{1FBFF6B0-7E80-4C17-9FFA-9E05D0C9DC02}" destId="{6DE935CC-1036-4BD5-86FC-42F8CC554A07}" srcOrd="2" destOrd="0" presId="urn:microsoft.com/office/officeart/2005/8/layout/hList7"/>
    <dgm:cxn modelId="{FC8DAFD0-0E37-49F4-A16B-502434A493A4}" type="presParOf" srcId="{1FBFF6B0-7E80-4C17-9FFA-9E05D0C9DC02}" destId="{665F85C4-A3A6-4E20-BD68-C3E57F9C5C32}" srcOrd="3" destOrd="0" presId="urn:microsoft.com/office/officeart/2005/8/layout/hList7"/>
    <dgm:cxn modelId="{D6E16F5A-9310-47FF-B77C-596E25A82DE2}" type="presParOf" srcId="{0E95E160-4420-426A-B5DC-CAFD71C0D209}" destId="{30558D7D-C804-4703-AD12-BC202F9CD388}" srcOrd="5" destOrd="0" presId="urn:microsoft.com/office/officeart/2005/8/layout/hList7"/>
    <dgm:cxn modelId="{7FE3D5B5-4515-4225-86C7-C386E6C2E46B}" type="presParOf" srcId="{0E95E160-4420-426A-B5DC-CAFD71C0D209}" destId="{3FE4E3B9-EDA5-4392-87CC-7AFCBB2220BA}" srcOrd="6" destOrd="0" presId="urn:microsoft.com/office/officeart/2005/8/layout/hList7"/>
    <dgm:cxn modelId="{E62274AF-06F5-4B90-B576-86BC44E15C49}" type="presParOf" srcId="{3FE4E3B9-EDA5-4392-87CC-7AFCBB2220BA}" destId="{A42F4BFE-5D69-4C25-A151-F2A74CA921B8}" srcOrd="0" destOrd="0" presId="urn:microsoft.com/office/officeart/2005/8/layout/hList7"/>
    <dgm:cxn modelId="{7F3B8420-0E81-419D-836E-4218114FAD47}" type="presParOf" srcId="{3FE4E3B9-EDA5-4392-87CC-7AFCBB2220BA}" destId="{695DD743-D341-4210-A4D4-9B0A6C36AF5D}" srcOrd="1" destOrd="0" presId="urn:microsoft.com/office/officeart/2005/8/layout/hList7"/>
    <dgm:cxn modelId="{11809CF6-1CB5-4B0D-BA50-311B25FAF53A}" type="presParOf" srcId="{3FE4E3B9-EDA5-4392-87CC-7AFCBB2220BA}" destId="{E651F3F7-413B-43CB-A9BC-840D13E6A580}" srcOrd="2" destOrd="0" presId="urn:microsoft.com/office/officeart/2005/8/layout/hList7"/>
    <dgm:cxn modelId="{F2439CE7-4756-47C3-AE6D-0A49A0562874}" type="presParOf" srcId="{3FE4E3B9-EDA5-4392-87CC-7AFCBB2220BA}" destId="{EF79B71C-DBC5-473A-B09F-60E0EC1654F5}" srcOrd="3" destOrd="0" presId="urn:microsoft.com/office/officeart/2005/8/layout/hList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40DDD1-5924-44F7-AD43-254CA3839B00}" type="doc">
      <dgm:prSet loTypeId="urn:microsoft.com/office/officeart/2005/8/layout/pyramid2" loCatId="pyramid" qsTypeId="urn:microsoft.com/office/officeart/2005/8/quickstyle/simple1" qsCatId="simple" csTypeId="urn:microsoft.com/office/officeart/2005/8/colors/accent1_2" csCatId="accent1" phldr="1"/>
      <dgm:spPr/>
    </dgm:pt>
    <dgm:pt modelId="{E822331B-7483-4CED-A50C-7215CD1001C6}">
      <dgm:prSet phldrT="[Tekst]" custT="1"/>
      <dgm:spPr/>
      <dgm:t>
        <a:bodyPr/>
        <a:lstStyle/>
        <a:p>
          <a:r>
            <a:rPr lang="hr-HR" sz="2000" b="1" dirty="0" smtClean="0"/>
            <a:t>Potražnja za radnicima</a:t>
          </a:r>
        </a:p>
        <a:p>
          <a:r>
            <a:rPr lang="hr-HR" sz="2000" b="1" dirty="0" smtClean="0"/>
            <a:t> 15 872</a:t>
          </a:r>
          <a:r>
            <a:rPr lang="hr-HR" sz="1300" dirty="0" smtClean="0"/>
            <a:t/>
          </a:r>
          <a:br>
            <a:rPr lang="hr-HR" sz="1300" dirty="0" smtClean="0"/>
          </a:br>
          <a:endParaRPr lang="hr-HR" sz="1300" b="1" dirty="0" smtClean="0"/>
        </a:p>
        <a:p>
          <a:r>
            <a:rPr lang="hr-HR" sz="1300" b="1" dirty="0" smtClean="0"/>
            <a:t> </a:t>
          </a:r>
          <a:endParaRPr lang="hr-HR" sz="1300" b="1" dirty="0"/>
        </a:p>
      </dgm:t>
    </dgm:pt>
    <dgm:pt modelId="{713C6E65-2AAE-493A-9557-5010E4B3EF54}" type="parTrans" cxnId="{B1265FA4-6676-487F-9796-9183EBC2E359}">
      <dgm:prSet/>
      <dgm:spPr/>
      <dgm:t>
        <a:bodyPr/>
        <a:lstStyle/>
        <a:p>
          <a:endParaRPr lang="hr-HR"/>
        </a:p>
      </dgm:t>
    </dgm:pt>
    <dgm:pt modelId="{6704F9CC-2E50-46BE-A626-B89A21B9584F}" type="sibTrans" cxnId="{B1265FA4-6676-487F-9796-9183EBC2E359}">
      <dgm:prSet/>
      <dgm:spPr/>
      <dgm:t>
        <a:bodyPr/>
        <a:lstStyle/>
        <a:p>
          <a:endParaRPr lang="hr-HR"/>
        </a:p>
      </dgm:t>
    </dgm:pt>
    <dgm:pt modelId="{D4EAFF8F-5A48-42F8-8E41-B24A4178DD6D}">
      <dgm:prSet phldrT="[Tekst]" custT="1"/>
      <dgm:spPr/>
      <dgm:t>
        <a:bodyPr/>
        <a:lstStyle/>
        <a:p>
          <a:r>
            <a:rPr lang="hr-HR" sz="1600" b="1" dirty="0" smtClean="0"/>
            <a:t>Sindikat plaće i uvjeti rada zakonodavstvo</a:t>
          </a:r>
          <a:endParaRPr lang="hr-HR" sz="1600" b="1" dirty="0"/>
        </a:p>
      </dgm:t>
    </dgm:pt>
    <dgm:pt modelId="{E2EEA45A-5408-44E4-9DF7-7CA0A026A2DD}" type="parTrans" cxnId="{15A8F899-1572-4F83-8807-EE03D0DFBC78}">
      <dgm:prSet/>
      <dgm:spPr/>
      <dgm:t>
        <a:bodyPr/>
        <a:lstStyle/>
        <a:p>
          <a:endParaRPr lang="hr-HR"/>
        </a:p>
      </dgm:t>
    </dgm:pt>
    <dgm:pt modelId="{628B3759-C0BA-443B-A8E1-C0700DD87313}" type="sibTrans" cxnId="{15A8F899-1572-4F83-8807-EE03D0DFBC78}">
      <dgm:prSet/>
      <dgm:spPr/>
      <dgm:t>
        <a:bodyPr/>
        <a:lstStyle/>
        <a:p>
          <a:endParaRPr lang="hr-HR"/>
        </a:p>
      </dgm:t>
    </dgm:pt>
    <dgm:pt modelId="{0FB2979C-ED10-4EDE-887C-C6BF3BC9B6A1}">
      <dgm:prSet phldrT="[Tekst]" custT="1"/>
      <dgm:spPr/>
      <dgm:t>
        <a:bodyPr/>
        <a:lstStyle/>
        <a:p>
          <a:endParaRPr lang="hr-HR" sz="2400" b="1" dirty="0" smtClean="0"/>
        </a:p>
        <a:p>
          <a:r>
            <a:rPr lang="hr-HR" sz="1800" b="1" dirty="0" smtClean="0"/>
            <a:t>Nezaposleni</a:t>
          </a:r>
        </a:p>
        <a:p>
          <a:r>
            <a:rPr lang="hr-HR" sz="1800" b="1" dirty="0" smtClean="0"/>
            <a:t> 355 598</a:t>
          </a:r>
          <a:r>
            <a:rPr lang="hr-HR" sz="1800" dirty="0" smtClean="0"/>
            <a:t/>
          </a:r>
          <a:br>
            <a:rPr lang="hr-HR" sz="1800" dirty="0" smtClean="0"/>
          </a:br>
          <a:r>
            <a:rPr lang="hr-HR" sz="1600" b="1" dirty="0" smtClean="0"/>
            <a:t>Ulasci u evidenciju </a:t>
          </a:r>
        </a:p>
        <a:p>
          <a:r>
            <a:rPr lang="hr-HR" sz="1600" b="1" dirty="0" smtClean="0"/>
            <a:t>20 594</a:t>
          </a:r>
          <a:r>
            <a:rPr lang="hr-HR" sz="2000" dirty="0" smtClean="0"/>
            <a:t/>
          </a:r>
          <a:br>
            <a:rPr lang="hr-HR" sz="2000" dirty="0" smtClean="0"/>
          </a:br>
          <a:endParaRPr lang="hr-HR" sz="2000" b="1" dirty="0"/>
        </a:p>
      </dgm:t>
    </dgm:pt>
    <dgm:pt modelId="{F4CA4902-2C00-4189-94A9-430FF9A2A474}" type="parTrans" cxnId="{361BDEE5-C60F-4540-9529-9FC88D6CF5ED}">
      <dgm:prSet/>
      <dgm:spPr/>
      <dgm:t>
        <a:bodyPr/>
        <a:lstStyle/>
        <a:p>
          <a:endParaRPr lang="hr-HR"/>
        </a:p>
      </dgm:t>
    </dgm:pt>
    <dgm:pt modelId="{45FDAEC8-46E6-4230-BF2E-357322EA162F}" type="sibTrans" cxnId="{361BDEE5-C60F-4540-9529-9FC88D6CF5ED}">
      <dgm:prSet/>
      <dgm:spPr/>
      <dgm:t>
        <a:bodyPr/>
        <a:lstStyle/>
        <a:p>
          <a:endParaRPr lang="hr-HR"/>
        </a:p>
      </dgm:t>
    </dgm:pt>
    <dgm:pt modelId="{558CA5D6-8CAC-4F87-B8DE-DCDC1E3ECFA8}">
      <dgm:prSet phldrT="[Tekst]" custT="1"/>
      <dgm:spPr/>
      <dgm:t>
        <a:bodyPr/>
        <a:lstStyle/>
        <a:p>
          <a:r>
            <a:rPr lang="hr-HR" sz="1600" b="1" dirty="0" smtClean="0"/>
            <a:t>Minimalna plaća 2984,78 kn</a:t>
          </a:r>
          <a:endParaRPr lang="hr-HR" sz="1600" b="1" dirty="0"/>
        </a:p>
      </dgm:t>
    </dgm:pt>
    <dgm:pt modelId="{399CBB1F-A0AD-4F83-ADE5-74FF7730D6EC}" type="parTrans" cxnId="{147D8028-C418-4BA5-918B-8C7EEF1B16EC}">
      <dgm:prSet/>
      <dgm:spPr/>
      <dgm:t>
        <a:bodyPr/>
        <a:lstStyle/>
        <a:p>
          <a:endParaRPr lang="hr-HR"/>
        </a:p>
      </dgm:t>
    </dgm:pt>
    <dgm:pt modelId="{8E3B2D08-4E16-46B7-8271-E058A64D409B}" type="sibTrans" cxnId="{147D8028-C418-4BA5-918B-8C7EEF1B16EC}">
      <dgm:prSet/>
      <dgm:spPr/>
      <dgm:t>
        <a:bodyPr/>
        <a:lstStyle/>
        <a:p>
          <a:endParaRPr lang="hr-HR"/>
        </a:p>
      </dgm:t>
    </dgm:pt>
    <dgm:pt modelId="{FE12E198-79A8-4DCA-A180-8FE8E036D5D0}">
      <dgm:prSet phldrT="[Tekst]" custT="1"/>
      <dgm:spPr/>
      <dgm:t>
        <a:bodyPr/>
        <a:lstStyle/>
        <a:p>
          <a:r>
            <a:rPr lang="hr-HR" sz="1600" b="1" dirty="0" smtClean="0"/>
            <a:t> </a:t>
          </a:r>
          <a:r>
            <a:rPr lang="hr-HR" sz="1600" b="1" dirty="0" err="1" smtClean="0"/>
            <a:t>fleksibilizacija</a:t>
          </a:r>
          <a:r>
            <a:rPr lang="hr-HR" sz="1600" b="1" dirty="0" smtClean="0"/>
            <a:t>  </a:t>
          </a:r>
          <a:endParaRPr lang="hr-HR" sz="1600" b="1" dirty="0"/>
        </a:p>
      </dgm:t>
    </dgm:pt>
    <dgm:pt modelId="{1E8330B0-149B-45EF-9B0E-79205BF8F84B}" type="parTrans" cxnId="{A4024157-B5CF-40BD-9580-3639DBCFC57F}">
      <dgm:prSet/>
      <dgm:spPr/>
      <dgm:t>
        <a:bodyPr/>
        <a:lstStyle/>
        <a:p>
          <a:endParaRPr lang="hr-HR"/>
        </a:p>
      </dgm:t>
    </dgm:pt>
    <dgm:pt modelId="{E2C5E3B3-5E99-45CA-B5BD-59503D09424C}" type="sibTrans" cxnId="{A4024157-B5CF-40BD-9580-3639DBCFC57F}">
      <dgm:prSet/>
      <dgm:spPr/>
      <dgm:t>
        <a:bodyPr/>
        <a:lstStyle/>
        <a:p>
          <a:endParaRPr lang="hr-HR"/>
        </a:p>
      </dgm:t>
    </dgm:pt>
    <dgm:pt modelId="{D98F924A-39CE-46C9-9BDA-7A6A53E257A4}">
      <dgm:prSet phldrT="[Tekst]" custT="1"/>
      <dgm:spPr/>
      <dgm:t>
        <a:bodyPr/>
        <a:lstStyle/>
        <a:p>
          <a:r>
            <a:rPr lang="hr-HR" sz="1600" b="1" dirty="0" smtClean="0"/>
            <a:t>( 392,68 €) </a:t>
          </a:r>
          <a:endParaRPr lang="hr-HR" sz="1600" b="1" dirty="0"/>
        </a:p>
      </dgm:t>
    </dgm:pt>
    <dgm:pt modelId="{3EB9B1AB-7D59-4E05-9B7E-BE04926758A4}" type="parTrans" cxnId="{D5322348-9AB9-45B9-913A-0D2BC50DB5A1}">
      <dgm:prSet/>
      <dgm:spPr/>
      <dgm:t>
        <a:bodyPr/>
        <a:lstStyle/>
        <a:p>
          <a:endParaRPr lang="hr-HR"/>
        </a:p>
      </dgm:t>
    </dgm:pt>
    <dgm:pt modelId="{542FE67D-A1B4-4228-89E2-CBF69FCFE105}" type="sibTrans" cxnId="{D5322348-9AB9-45B9-913A-0D2BC50DB5A1}">
      <dgm:prSet/>
      <dgm:spPr/>
      <dgm:t>
        <a:bodyPr/>
        <a:lstStyle/>
        <a:p>
          <a:endParaRPr lang="hr-HR"/>
        </a:p>
      </dgm:t>
    </dgm:pt>
    <dgm:pt modelId="{A6F6F59A-EAB8-407E-B8BB-4D4193965463}" type="pres">
      <dgm:prSet presAssocID="{5540DDD1-5924-44F7-AD43-254CA3839B00}" presName="compositeShape" presStyleCnt="0">
        <dgm:presLayoutVars>
          <dgm:dir/>
          <dgm:resizeHandles/>
        </dgm:presLayoutVars>
      </dgm:prSet>
      <dgm:spPr/>
    </dgm:pt>
    <dgm:pt modelId="{01203BE4-6879-4D62-9D0B-8E4EDB3EAFCA}" type="pres">
      <dgm:prSet presAssocID="{5540DDD1-5924-44F7-AD43-254CA3839B00}" presName="pyramid" presStyleLbl="node1" presStyleIdx="0" presStyleCnt="1"/>
      <dgm:spPr/>
    </dgm:pt>
    <dgm:pt modelId="{B5AF2336-1593-4CF2-A8EC-D5F460C2D68D}" type="pres">
      <dgm:prSet presAssocID="{5540DDD1-5924-44F7-AD43-254CA3839B00}" presName="theList" presStyleCnt="0"/>
      <dgm:spPr/>
    </dgm:pt>
    <dgm:pt modelId="{199CADEE-A377-48EA-9135-2F10F28A0A0E}" type="pres">
      <dgm:prSet presAssocID="{E822331B-7483-4CED-A50C-7215CD1001C6}" presName="aNode" presStyleLbl="fgAcc1" presStyleIdx="0" presStyleCnt="3" custScaleX="143037" custScaleY="1233890" custLinFactNeighborX="-994" custLinFactNeighborY="12476">
        <dgm:presLayoutVars>
          <dgm:bulletEnabled val="1"/>
        </dgm:presLayoutVars>
      </dgm:prSet>
      <dgm:spPr/>
      <dgm:t>
        <a:bodyPr/>
        <a:lstStyle/>
        <a:p>
          <a:endParaRPr lang="hr-HR"/>
        </a:p>
      </dgm:t>
    </dgm:pt>
    <dgm:pt modelId="{538E043D-09A0-4589-B331-14353CBBFC31}" type="pres">
      <dgm:prSet presAssocID="{E822331B-7483-4CED-A50C-7215CD1001C6}" presName="aSpace" presStyleCnt="0"/>
      <dgm:spPr/>
    </dgm:pt>
    <dgm:pt modelId="{62B52901-869D-447F-9DB5-197A7CBE906A}" type="pres">
      <dgm:prSet presAssocID="{D4EAFF8F-5A48-42F8-8E41-B24A4178DD6D}" presName="aNode" presStyleLbl="fgAcc1" presStyleIdx="1" presStyleCnt="3" custScaleX="118592" custScaleY="1345488">
        <dgm:presLayoutVars>
          <dgm:bulletEnabled val="1"/>
        </dgm:presLayoutVars>
      </dgm:prSet>
      <dgm:spPr/>
      <dgm:t>
        <a:bodyPr/>
        <a:lstStyle/>
        <a:p>
          <a:endParaRPr lang="hr-HR"/>
        </a:p>
      </dgm:t>
    </dgm:pt>
    <dgm:pt modelId="{95450A18-21C0-4F6B-9E80-2724241282C2}" type="pres">
      <dgm:prSet presAssocID="{D4EAFF8F-5A48-42F8-8E41-B24A4178DD6D}" presName="aSpace" presStyleCnt="0"/>
      <dgm:spPr/>
    </dgm:pt>
    <dgm:pt modelId="{0C66A41A-FCD3-4CD0-BA45-9E2433D03B6D}" type="pres">
      <dgm:prSet presAssocID="{0FB2979C-ED10-4EDE-887C-C6BF3BC9B6A1}" presName="aNode" presStyleLbl="fgAcc1" presStyleIdx="2" presStyleCnt="3" custScaleX="177190" custScaleY="955863" custLinFactY="18414" custLinFactNeighborX="-994" custLinFactNeighborY="100000">
        <dgm:presLayoutVars>
          <dgm:bulletEnabled val="1"/>
        </dgm:presLayoutVars>
      </dgm:prSet>
      <dgm:spPr/>
      <dgm:t>
        <a:bodyPr/>
        <a:lstStyle/>
        <a:p>
          <a:endParaRPr lang="hr-HR"/>
        </a:p>
      </dgm:t>
    </dgm:pt>
    <dgm:pt modelId="{CFD2EAFC-CEE7-4DCC-BD84-D14C756DA1FB}" type="pres">
      <dgm:prSet presAssocID="{0FB2979C-ED10-4EDE-887C-C6BF3BC9B6A1}" presName="aSpace" presStyleCnt="0"/>
      <dgm:spPr/>
    </dgm:pt>
  </dgm:ptLst>
  <dgm:cxnLst>
    <dgm:cxn modelId="{8DF21E44-97D6-4E73-8E60-8D94D7CE5547}" type="presOf" srcId="{558CA5D6-8CAC-4F87-B8DE-DCDC1E3ECFA8}" destId="{62B52901-869D-447F-9DB5-197A7CBE906A}" srcOrd="0" destOrd="1" presId="urn:microsoft.com/office/officeart/2005/8/layout/pyramid2"/>
    <dgm:cxn modelId="{B1265FA4-6676-487F-9796-9183EBC2E359}" srcId="{5540DDD1-5924-44F7-AD43-254CA3839B00}" destId="{E822331B-7483-4CED-A50C-7215CD1001C6}" srcOrd="0" destOrd="0" parTransId="{713C6E65-2AAE-493A-9557-5010E4B3EF54}" sibTransId="{6704F9CC-2E50-46BE-A626-B89A21B9584F}"/>
    <dgm:cxn modelId="{D5322348-9AB9-45B9-913A-0D2BC50DB5A1}" srcId="{D4EAFF8F-5A48-42F8-8E41-B24A4178DD6D}" destId="{D98F924A-39CE-46C9-9BDA-7A6A53E257A4}" srcOrd="1" destOrd="0" parTransId="{3EB9B1AB-7D59-4E05-9B7E-BE04926758A4}" sibTransId="{542FE67D-A1B4-4228-89E2-CBF69FCFE105}"/>
    <dgm:cxn modelId="{6AE33223-0F67-4FD8-916E-47562A74854F}" type="presOf" srcId="{FE12E198-79A8-4DCA-A180-8FE8E036D5D0}" destId="{62B52901-869D-447F-9DB5-197A7CBE906A}" srcOrd="0" destOrd="3" presId="urn:microsoft.com/office/officeart/2005/8/layout/pyramid2"/>
    <dgm:cxn modelId="{0C1C09A3-491F-4FC2-8EC5-98CEB5B97736}" type="presOf" srcId="{D98F924A-39CE-46C9-9BDA-7A6A53E257A4}" destId="{62B52901-869D-447F-9DB5-197A7CBE906A}" srcOrd="0" destOrd="2" presId="urn:microsoft.com/office/officeart/2005/8/layout/pyramid2"/>
    <dgm:cxn modelId="{15A8F899-1572-4F83-8807-EE03D0DFBC78}" srcId="{5540DDD1-5924-44F7-AD43-254CA3839B00}" destId="{D4EAFF8F-5A48-42F8-8E41-B24A4178DD6D}" srcOrd="1" destOrd="0" parTransId="{E2EEA45A-5408-44E4-9DF7-7CA0A026A2DD}" sibTransId="{628B3759-C0BA-443B-A8E1-C0700DD87313}"/>
    <dgm:cxn modelId="{A4024157-B5CF-40BD-9580-3639DBCFC57F}" srcId="{D4EAFF8F-5A48-42F8-8E41-B24A4178DD6D}" destId="{FE12E198-79A8-4DCA-A180-8FE8E036D5D0}" srcOrd="2" destOrd="0" parTransId="{1E8330B0-149B-45EF-9B0E-79205BF8F84B}" sibTransId="{E2C5E3B3-5E99-45CA-B5BD-59503D09424C}"/>
    <dgm:cxn modelId="{3FDFCBFC-91BC-491D-8286-402DC1437D14}" type="presOf" srcId="{5540DDD1-5924-44F7-AD43-254CA3839B00}" destId="{A6F6F59A-EAB8-407E-B8BB-4D4193965463}" srcOrd="0" destOrd="0" presId="urn:microsoft.com/office/officeart/2005/8/layout/pyramid2"/>
    <dgm:cxn modelId="{8C178124-6574-4A55-8DD8-8EF13D344AFE}" type="presOf" srcId="{D4EAFF8F-5A48-42F8-8E41-B24A4178DD6D}" destId="{62B52901-869D-447F-9DB5-197A7CBE906A}" srcOrd="0" destOrd="0" presId="urn:microsoft.com/office/officeart/2005/8/layout/pyramid2"/>
    <dgm:cxn modelId="{147D8028-C418-4BA5-918B-8C7EEF1B16EC}" srcId="{D4EAFF8F-5A48-42F8-8E41-B24A4178DD6D}" destId="{558CA5D6-8CAC-4F87-B8DE-DCDC1E3ECFA8}" srcOrd="0" destOrd="0" parTransId="{399CBB1F-A0AD-4F83-ADE5-74FF7730D6EC}" sibTransId="{8E3B2D08-4E16-46B7-8271-E058A64D409B}"/>
    <dgm:cxn modelId="{361BDEE5-C60F-4540-9529-9FC88D6CF5ED}" srcId="{5540DDD1-5924-44F7-AD43-254CA3839B00}" destId="{0FB2979C-ED10-4EDE-887C-C6BF3BC9B6A1}" srcOrd="2" destOrd="0" parTransId="{F4CA4902-2C00-4189-94A9-430FF9A2A474}" sibTransId="{45FDAEC8-46E6-4230-BF2E-357322EA162F}"/>
    <dgm:cxn modelId="{62B15C69-CB2C-4A91-ADCF-2E0FBC091156}" type="presOf" srcId="{0FB2979C-ED10-4EDE-887C-C6BF3BC9B6A1}" destId="{0C66A41A-FCD3-4CD0-BA45-9E2433D03B6D}" srcOrd="0" destOrd="0" presId="urn:microsoft.com/office/officeart/2005/8/layout/pyramid2"/>
    <dgm:cxn modelId="{437E08FB-C658-4473-AC71-ABF21B9ADBF4}" type="presOf" srcId="{E822331B-7483-4CED-A50C-7215CD1001C6}" destId="{199CADEE-A377-48EA-9135-2F10F28A0A0E}" srcOrd="0" destOrd="0" presId="urn:microsoft.com/office/officeart/2005/8/layout/pyramid2"/>
    <dgm:cxn modelId="{779C500D-C66A-4221-8808-13C6F581828A}" type="presParOf" srcId="{A6F6F59A-EAB8-407E-B8BB-4D4193965463}" destId="{01203BE4-6879-4D62-9D0B-8E4EDB3EAFCA}" srcOrd="0" destOrd="0" presId="urn:microsoft.com/office/officeart/2005/8/layout/pyramid2"/>
    <dgm:cxn modelId="{F3FA615E-C03D-4DBA-AA3B-A5078C19F4E9}" type="presParOf" srcId="{A6F6F59A-EAB8-407E-B8BB-4D4193965463}" destId="{B5AF2336-1593-4CF2-A8EC-D5F460C2D68D}" srcOrd="1" destOrd="0" presId="urn:microsoft.com/office/officeart/2005/8/layout/pyramid2"/>
    <dgm:cxn modelId="{B17417AA-A58C-4DEF-8D87-5A49C17D1CE0}" type="presParOf" srcId="{B5AF2336-1593-4CF2-A8EC-D5F460C2D68D}" destId="{199CADEE-A377-48EA-9135-2F10F28A0A0E}" srcOrd="0" destOrd="0" presId="urn:microsoft.com/office/officeart/2005/8/layout/pyramid2"/>
    <dgm:cxn modelId="{CA61BCB2-5527-46BC-BA6E-1941F88E822C}" type="presParOf" srcId="{B5AF2336-1593-4CF2-A8EC-D5F460C2D68D}" destId="{538E043D-09A0-4589-B331-14353CBBFC31}" srcOrd="1" destOrd="0" presId="urn:microsoft.com/office/officeart/2005/8/layout/pyramid2"/>
    <dgm:cxn modelId="{2CD2EC5D-8C8C-486C-A3B0-6396411F8678}" type="presParOf" srcId="{B5AF2336-1593-4CF2-A8EC-D5F460C2D68D}" destId="{62B52901-869D-447F-9DB5-197A7CBE906A}" srcOrd="2" destOrd="0" presId="urn:microsoft.com/office/officeart/2005/8/layout/pyramid2"/>
    <dgm:cxn modelId="{CA92BC94-6679-4973-9B0B-FEBA5F393ACD}" type="presParOf" srcId="{B5AF2336-1593-4CF2-A8EC-D5F460C2D68D}" destId="{95450A18-21C0-4F6B-9E80-2724241282C2}" srcOrd="3" destOrd="0" presId="urn:microsoft.com/office/officeart/2005/8/layout/pyramid2"/>
    <dgm:cxn modelId="{D18FFD02-0AD7-4C94-83E6-E9B9541845D7}" type="presParOf" srcId="{B5AF2336-1593-4CF2-A8EC-D5F460C2D68D}" destId="{0C66A41A-FCD3-4CD0-BA45-9E2433D03B6D}" srcOrd="4" destOrd="0" presId="urn:microsoft.com/office/officeart/2005/8/layout/pyramid2"/>
    <dgm:cxn modelId="{1E138A62-818D-430C-9E89-85C0825F20DF}" type="presParOf" srcId="{B5AF2336-1593-4CF2-A8EC-D5F460C2D68D}" destId="{CFD2EAFC-CEE7-4DCC-BD84-D14C756DA1FB}"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0E68AA-2652-48D2-9F5C-6FA53DC47AF8}" type="doc">
      <dgm:prSet loTypeId="urn:microsoft.com/office/officeart/2005/8/layout/hProcess4" loCatId="process" qsTypeId="urn:microsoft.com/office/officeart/2005/8/quickstyle/3d1" qsCatId="3D" csTypeId="urn:microsoft.com/office/officeart/2005/8/colors/colorful4" csCatId="colorful" phldr="1"/>
      <dgm:spPr/>
      <dgm:t>
        <a:bodyPr/>
        <a:lstStyle/>
        <a:p>
          <a:endParaRPr lang="en-GB"/>
        </a:p>
      </dgm:t>
    </dgm:pt>
    <dgm:pt modelId="{173E4FB7-6C9B-4B4D-B136-7A1757DAEBE4}">
      <dgm:prSet phldrT="[Text]"/>
      <dgm:spPr/>
      <dgm:t>
        <a:bodyPr/>
        <a:lstStyle/>
        <a:p>
          <a:r>
            <a:rPr lang="hr-HR" dirty="0" smtClean="0"/>
            <a:t>Polazišta</a:t>
          </a:r>
          <a:endParaRPr lang="en-GB" dirty="0"/>
        </a:p>
      </dgm:t>
    </dgm:pt>
    <dgm:pt modelId="{0A8B0C23-49F7-4EB8-9B1D-289BD9FF01FC}" type="parTrans" cxnId="{5813922F-9076-4BA5-BFD5-A407527ADF86}">
      <dgm:prSet/>
      <dgm:spPr/>
      <dgm:t>
        <a:bodyPr/>
        <a:lstStyle/>
        <a:p>
          <a:endParaRPr lang="en-GB"/>
        </a:p>
      </dgm:t>
    </dgm:pt>
    <dgm:pt modelId="{2530452A-42ED-4548-9BAD-086299D3E39E}" type="sibTrans" cxnId="{5813922F-9076-4BA5-BFD5-A407527ADF86}">
      <dgm:prSet/>
      <dgm:spPr/>
      <dgm:t>
        <a:bodyPr/>
        <a:lstStyle/>
        <a:p>
          <a:endParaRPr lang="en-GB"/>
        </a:p>
      </dgm:t>
    </dgm:pt>
    <dgm:pt modelId="{94F7FFA4-EFDF-4D95-9079-1B2B913A8959}">
      <dgm:prSet phldrT="[Text]" custT="1"/>
      <dgm:spPr/>
      <dgm:t>
        <a:bodyPr/>
        <a:lstStyle/>
        <a:p>
          <a:r>
            <a:rPr lang="hr-HR" sz="1200" b="1" noProof="0" dirty="0" smtClean="0"/>
            <a:t>Analiza gospodarskih trendova  i tendencija</a:t>
          </a:r>
          <a:endParaRPr lang="hr-HR" sz="1200" b="1" noProof="0" dirty="0"/>
        </a:p>
      </dgm:t>
    </dgm:pt>
    <dgm:pt modelId="{5A909B9D-01D3-43FC-93EF-B71AFD9B3E7A}" type="parTrans" cxnId="{D69B7E91-EB57-419F-B8D9-F5FBE6D393B3}">
      <dgm:prSet/>
      <dgm:spPr/>
      <dgm:t>
        <a:bodyPr/>
        <a:lstStyle/>
        <a:p>
          <a:endParaRPr lang="en-GB"/>
        </a:p>
      </dgm:t>
    </dgm:pt>
    <dgm:pt modelId="{B1078690-F0C9-4245-AE87-D1FB78C46EF1}" type="sibTrans" cxnId="{D69B7E91-EB57-419F-B8D9-F5FBE6D393B3}">
      <dgm:prSet/>
      <dgm:spPr/>
      <dgm:t>
        <a:bodyPr/>
        <a:lstStyle/>
        <a:p>
          <a:endParaRPr lang="en-GB"/>
        </a:p>
      </dgm:t>
    </dgm:pt>
    <dgm:pt modelId="{92B22023-31EF-4764-A040-40F7A1873BC9}">
      <dgm:prSet phldrT="[Text]" custT="1"/>
      <dgm:spPr/>
      <dgm:t>
        <a:bodyPr/>
        <a:lstStyle/>
        <a:p>
          <a:r>
            <a:rPr lang="hr-HR" sz="1200" b="1" noProof="0" dirty="0" err="1" smtClean="0"/>
            <a:t>Benchmarking</a:t>
          </a:r>
          <a:endParaRPr lang="hr-HR" sz="1200" b="1" noProof="0" dirty="0"/>
        </a:p>
      </dgm:t>
    </dgm:pt>
    <dgm:pt modelId="{8079AA90-259A-4B02-8451-72A8B407641C}" type="parTrans" cxnId="{A9A3E523-E701-4088-86C1-41654A59ED25}">
      <dgm:prSet/>
      <dgm:spPr/>
      <dgm:t>
        <a:bodyPr/>
        <a:lstStyle/>
        <a:p>
          <a:endParaRPr lang="en-GB"/>
        </a:p>
      </dgm:t>
    </dgm:pt>
    <dgm:pt modelId="{5F0C8D65-F591-4018-94C2-D5EF7404A5ED}" type="sibTrans" cxnId="{A9A3E523-E701-4088-86C1-41654A59ED25}">
      <dgm:prSet/>
      <dgm:spPr/>
      <dgm:t>
        <a:bodyPr/>
        <a:lstStyle/>
        <a:p>
          <a:endParaRPr lang="en-GB"/>
        </a:p>
      </dgm:t>
    </dgm:pt>
    <dgm:pt modelId="{13DE850A-53EF-4B77-88DA-C12508076023}">
      <dgm:prSet phldrT="[Text]" custT="1"/>
      <dgm:spPr/>
      <dgm:t>
        <a:bodyPr/>
        <a:lstStyle/>
        <a:p>
          <a:r>
            <a:rPr lang="hr-HR" sz="3200" b="1" dirty="0" smtClean="0"/>
            <a:t>Analize</a:t>
          </a:r>
          <a:endParaRPr lang="en-GB" sz="3200" b="1" dirty="0"/>
        </a:p>
      </dgm:t>
    </dgm:pt>
    <dgm:pt modelId="{8B42B91D-F061-4347-88FF-D09DA19E7D3F}" type="parTrans" cxnId="{40F43BAF-7ABB-4319-B524-167650ADBDC5}">
      <dgm:prSet/>
      <dgm:spPr/>
      <dgm:t>
        <a:bodyPr/>
        <a:lstStyle/>
        <a:p>
          <a:endParaRPr lang="en-GB"/>
        </a:p>
      </dgm:t>
    </dgm:pt>
    <dgm:pt modelId="{816AEFD9-936B-44F0-9AB5-6F4E6FCE07EE}" type="sibTrans" cxnId="{40F43BAF-7ABB-4319-B524-167650ADBDC5}">
      <dgm:prSet/>
      <dgm:spPr/>
      <dgm:t>
        <a:bodyPr/>
        <a:lstStyle/>
        <a:p>
          <a:endParaRPr lang="en-GB"/>
        </a:p>
      </dgm:t>
    </dgm:pt>
    <dgm:pt modelId="{0D8136E2-16EC-44FE-9270-346F818C49D7}">
      <dgm:prSet phldrT="[Text]" custT="1"/>
      <dgm:spPr/>
      <dgm:t>
        <a:bodyPr/>
        <a:lstStyle/>
        <a:p>
          <a:r>
            <a:rPr lang="hr-HR" sz="1200" b="1" noProof="0" dirty="0" smtClean="0"/>
            <a:t>Praćenje kretanja na tržištu rada u realnom vremenu – određene vremenske serije koje pokazuju oscilacije i međuzavisnosti</a:t>
          </a:r>
          <a:endParaRPr lang="hr-HR" sz="1200" b="1" noProof="0" dirty="0"/>
        </a:p>
      </dgm:t>
    </dgm:pt>
    <dgm:pt modelId="{3F64D898-6898-4108-A014-721E2C56B32E}" type="parTrans" cxnId="{BFD492AC-B99E-4B88-BF3F-E7E6E7F4D294}">
      <dgm:prSet/>
      <dgm:spPr/>
      <dgm:t>
        <a:bodyPr/>
        <a:lstStyle/>
        <a:p>
          <a:endParaRPr lang="en-GB"/>
        </a:p>
      </dgm:t>
    </dgm:pt>
    <dgm:pt modelId="{B0724580-A056-4015-874B-6734BF72F8FA}" type="sibTrans" cxnId="{BFD492AC-B99E-4B88-BF3F-E7E6E7F4D294}">
      <dgm:prSet/>
      <dgm:spPr/>
      <dgm:t>
        <a:bodyPr/>
        <a:lstStyle/>
        <a:p>
          <a:endParaRPr lang="en-GB"/>
        </a:p>
      </dgm:t>
    </dgm:pt>
    <dgm:pt modelId="{CFE7D3C5-AE9B-441B-B0DC-61F31B9FE28D}">
      <dgm:prSet phldrT="[Text]" custT="1"/>
      <dgm:spPr/>
      <dgm:t>
        <a:bodyPr/>
        <a:lstStyle/>
        <a:p>
          <a:r>
            <a:rPr lang="hr-HR" sz="3200" b="1" dirty="0" smtClean="0"/>
            <a:t>Predviđanja</a:t>
          </a:r>
          <a:endParaRPr lang="en-GB" sz="3200" b="1" dirty="0"/>
        </a:p>
      </dgm:t>
    </dgm:pt>
    <dgm:pt modelId="{C88065B7-1786-45D9-8885-16814796775A}" type="parTrans" cxnId="{67DD68FB-DE1B-407C-A8DE-B7BFD1C73570}">
      <dgm:prSet/>
      <dgm:spPr/>
      <dgm:t>
        <a:bodyPr/>
        <a:lstStyle/>
        <a:p>
          <a:endParaRPr lang="en-GB"/>
        </a:p>
      </dgm:t>
    </dgm:pt>
    <dgm:pt modelId="{706018A9-20BE-4CD9-88FF-55D0C04E845C}" type="sibTrans" cxnId="{67DD68FB-DE1B-407C-A8DE-B7BFD1C73570}">
      <dgm:prSet/>
      <dgm:spPr/>
      <dgm:t>
        <a:bodyPr/>
        <a:lstStyle/>
        <a:p>
          <a:endParaRPr lang="en-GB"/>
        </a:p>
      </dgm:t>
    </dgm:pt>
    <dgm:pt modelId="{53D20BB1-F348-443E-9CD6-1213F1B6F633}">
      <dgm:prSet phldrT="[Text]" custT="1"/>
      <dgm:spPr/>
      <dgm:t>
        <a:bodyPr/>
        <a:lstStyle/>
        <a:p>
          <a:r>
            <a:rPr lang="hr-HR" sz="1200" b="1" noProof="0" dirty="0" smtClean="0"/>
            <a:t>Buduće potrebe društva i gospodarstva</a:t>
          </a:r>
          <a:endParaRPr lang="hr-HR" sz="1200" b="1" noProof="0" dirty="0"/>
        </a:p>
      </dgm:t>
    </dgm:pt>
    <dgm:pt modelId="{7C7EF5E5-8ACC-4A2F-9B2D-1D4229A7B5E4}" type="parTrans" cxnId="{B6AE3620-AA41-446E-B16C-635ADCE54732}">
      <dgm:prSet/>
      <dgm:spPr/>
      <dgm:t>
        <a:bodyPr/>
        <a:lstStyle/>
        <a:p>
          <a:endParaRPr lang="en-GB"/>
        </a:p>
      </dgm:t>
    </dgm:pt>
    <dgm:pt modelId="{76DC2D59-7279-4C64-BF06-D5BC76C497C2}" type="sibTrans" cxnId="{B6AE3620-AA41-446E-B16C-635ADCE54732}">
      <dgm:prSet/>
      <dgm:spPr/>
      <dgm:t>
        <a:bodyPr/>
        <a:lstStyle/>
        <a:p>
          <a:endParaRPr lang="en-GB"/>
        </a:p>
      </dgm:t>
    </dgm:pt>
    <dgm:pt modelId="{3D608C20-A9E3-4602-AFE8-CBDD5D7AAFEC}">
      <dgm:prSet phldrT="[Text]" custT="1"/>
      <dgm:spPr/>
      <dgm:t>
        <a:bodyPr/>
        <a:lstStyle/>
        <a:p>
          <a:r>
            <a:rPr lang="hr-HR" sz="1200" b="1" noProof="0" dirty="0" err="1" smtClean="0"/>
            <a:t>Mapiranje</a:t>
          </a:r>
          <a:r>
            <a:rPr lang="hr-HR" sz="1200" b="1" noProof="0" dirty="0" smtClean="0"/>
            <a:t> razvojnih potencijala</a:t>
          </a:r>
          <a:endParaRPr lang="hr-HR" sz="1200" b="1" noProof="0" dirty="0"/>
        </a:p>
      </dgm:t>
    </dgm:pt>
    <dgm:pt modelId="{46D94F55-1A0A-4309-9754-D0899C581F8D}" type="parTrans" cxnId="{F4C078F3-5DC7-4D0D-A60F-136B029380D0}">
      <dgm:prSet/>
      <dgm:spPr/>
      <dgm:t>
        <a:bodyPr/>
        <a:lstStyle/>
        <a:p>
          <a:endParaRPr lang="hr-HR"/>
        </a:p>
      </dgm:t>
    </dgm:pt>
    <dgm:pt modelId="{71C99529-CF10-46E5-805D-D990B93223F2}" type="sibTrans" cxnId="{F4C078F3-5DC7-4D0D-A60F-136B029380D0}">
      <dgm:prSet/>
      <dgm:spPr/>
      <dgm:t>
        <a:bodyPr/>
        <a:lstStyle/>
        <a:p>
          <a:endParaRPr lang="hr-HR"/>
        </a:p>
      </dgm:t>
    </dgm:pt>
    <dgm:pt modelId="{5A4C5930-D149-4406-9AA7-FBAC05132997}">
      <dgm:prSet phldrT="[Text]" custT="1"/>
      <dgm:spPr/>
      <dgm:t>
        <a:bodyPr/>
        <a:lstStyle/>
        <a:p>
          <a:r>
            <a:rPr lang="hr-HR" sz="1200" b="1" noProof="0" dirty="0" smtClean="0"/>
            <a:t>Gdje želimo biti u ekonomskoj budućnosti i s kakvim tržištem rada budućnosti?</a:t>
          </a:r>
          <a:endParaRPr lang="hr-HR" sz="1200" b="1" noProof="0" dirty="0"/>
        </a:p>
      </dgm:t>
    </dgm:pt>
    <dgm:pt modelId="{76446305-C798-4EC4-A2C5-E8D3B677CCAF}" type="parTrans" cxnId="{750B2B9E-B18E-418B-83F9-740E424C3C50}">
      <dgm:prSet/>
      <dgm:spPr/>
      <dgm:t>
        <a:bodyPr/>
        <a:lstStyle/>
        <a:p>
          <a:endParaRPr lang="hr-HR"/>
        </a:p>
      </dgm:t>
    </dgm:pt>
    <dgm:pt modelId="{2B46A432-BF7F-4890-BEFC-4BBD94C8AB54}" type="sibTrans" cxnId="{750B2B9E-B18E-418B-83F9-740E424C3C50}">
      <dgm:prSet/>
      <dgm:spPr/>
      <dgm:t>
        <a:bodyPr/>
        <a:lstStyle/>
        <a:p>
          <a:endParaRPr lang="hr-HR"/>
        </a:p>
      </dgm:t>
    </dgm:pt>
    <dgm:pt modelId="{232D77CE-E8C9-46A4-9C82-58A14EA35DD5}">
      <dgm:prSet phldrT="[Text]" custT="1"/>
      <dgm:spPr/>
      <dgm:t>
        <a:bodyPr/>
        <a:lstStyle/>
        <a:p>
          <a:r>
            <a:rPr lang="hr-HR" sz="1200" b="1" noProof="0" dirty="0" smtClean="0"/>
            <a:t>Što nam govore makro i mikro kretanja?</a:t>
          </a:r>
          <a:endParaRPr lang="hr-HR" sz="1200" b="1" noProof="0" dirty="0"/>
        </a:p>
      </dgm:t>
    </dgm:pt>
    <dgm:pt modelId="{C66E15AE-C264-4018-AF64-C8DE59B3EB2E}" type="parTrans" cxnId="{068D06CF-B198-45B1-BE26-2F465E63A6FB}">
      <dgm:prSet/>
      <dgm:spPr/>
      <dgm:t>
        <a:bodyPr/>
        <a:lstStyle/>
        <a:p>
          <a:endParaRPr lang="hr-HR"/>
        </a:p>
      </dgm:t>
    </dgm:pt>
    <dgm:pt modelId="{7000A221-917D-4396-9946-EA87067C0CF5}" type="sibTrans" cxnId="{068D06CF-B198-45B1-BE26-2F465E63A6FB}">
      <dgm:prSet/>
      <dgm:spPr/>
      <dgm:t>
        <a:bodyPr/>
        <a:lstStyle/>
        <a:p>
          <a:endParaRPr lang="hr-HR"/>
        </a:p>
      </dgm:t>
    </dgm:pt>
    <dgm:pt modelId="{3D4F2706-6CA7-4B52-BD03-2BC8305E34DC}">
      <dgm:prSet phldrT="[Text]" custT="1"/>
      <dgm:spPr/>
      <dgm:t>
        <a:bodyPr/>
        <a:lstStyle/>
        <a:p>
          <a:r>
            <a:rPr lang="hr-HR" sz="1200" b="1" noProof="0" dirty="0" smtClean="0"/>
            <a:t>Procjena konkurentnosti u odnosu na sve troškove od materijala, energije…do plaća i njihove opterećenosti do “tereta” države</a:t>
          </a:r>
          <a:endParaRPr lang="hr-HR" sz="1200" b="1" noProof="0" dirty="0"/>
        </a:p>
      </dgm:t>
    </dgm:pt>
    <dgm:pt modelId="{98EF6E8B-8C96-4CB7-ABD5-B627CB8F5AEE}" type="parTrans" cxnId="{072B20BE-0515-4531-9CCA-4D133A788DF2}">
      <dgm:prSet/>
      <dgm:spPr/>
      <dgm:t>
        <a:bodyPr/>
        <a:lstStyle/>
        <a:p>
          <a:endParaRPr lang="hr-HR"/>
        </a:p>
      </dgm:t>
    </dgm:pt>
    <dgm:pt modelId="{A02F9A1D-4574-4126-A51B-23CC8EA598FB}" type="sibTrans" cxnId="{072B20BE-0515-4531-9CCA-4D133A788DF2}">
      <dgm:prSet/>
      <dgm:spPr/>
      <dgm:t>
        <a:bodyPr/>
        <a:lstStyle/>
        <a:p>
          <a:endParaRPr lang="hr-HR"/>
        </a:p>
      </dgm:t>
    </dgm:pt>
    <dgm:pt modelId="{D576505C-1783-4B39-AA07-B4245236D040}" type="pres">
      <dgm:prSet presAssocID="{F40E68AA-2652-48D2-9F5C-6FA53DC47AF8}" presName="Name0" presStyleCnt="0">
        <dgm:presLayoutVars>
          <dgm:dir/>
          <dgm:animLvl val="lvl"/>
          <dgm:resizeHandles val="exact"/>
        </dgm:presLayoutVars>
      </dgm:prSet>
      <dgm:spPr/>
      <dgm:t>
        <a:bodyPr/>
        <a:lstStyle/>
        <a:p>
          <a:endParaRPr lang="en-GB"/>
        </a:p>
      </dgm:t>
    </dgm:pt>
    <dgm:pt modelId="{E157F5B2-5D4A-4F82-9C48-3DEEFB2109AD}" type="pres">
      <dgm:prSet presAssocID="{F40E68AA-2652-48D2-9F5C-6FA53DC47AF8}" presName="tSp" presStyleCnt="0"/>
      <dgm:spPr/>
    </dgm:pt>
    <dgm:pt modelId="{6F935BC6-36E8-438C-9C97-4C15BC1A5A74}" type="pres">
      <dgm:prSet presAssocID="{F40E68AA-2652-48D2-9F5C-6FA53DC47AF8}" presName="bSp" presStyleCnt="0"/>
      <dgm:spPr/>
    </dgm:pt>
    <dgm:pt modelId="{61F8694C-D243-4367-A549-DAE2204843B7}" type="pres">
      <dgm:prSet presAssocID="{F40E68AA-2652-48D2-9F5C-6FA53DC47AF8}" presName="process" presStyleCnt="0"/>
      <dgm:spPr/>
    </dgm:pt>
    <dgm:pt modelId="{C28FFE16-4FF4-4220-8B10-5825E7CBCE74}" type="pres">
      <dgm:prSet presAssocID="{173E4FB7-6C9B-4B4D-B136-7A1757DAEBE4}" presName="composite1" presStyleCnt="0"/>
      <dgm:spPr/>
    </dgm:pt>
    <dgm:pt modelId="{9269BEC1-36D3-4A9F-8268-C217846BDDE8}" type="pres">
      <dgm:prSet presAssocID="{173E4FB7-6C9B-4B4D-B136-7A1757DAEBE4}" presName="dummyNode1" presStyleLbl="node1" presStyleIdx="0" presStyleCnt="3"/>
      <dgm:spPr/>
    </dgm:pt>
    <dgm:pt modelId="{AE6676C2-0A91-4381-A0A2-E55B02388876}" type="pres">
      <dgm:prSet presAssocID="{173E4FB7-6C9B-4B4D-B136-7A1757DAEBE4}" presName="childNode1" presStyleLbl="bgAcc1" presStyleIdx="0" presStyleCnt="3" custScaleY="225551">
        <dgm:presLayoutVars>
          <dgm:bulletEnabled val="1"/>
        </dgm:presLayoutVars>
      </dgm:prSet>
      <dgm:spPr/>
      <dgm:t>
        <a:bodyPr/>
        <a:lstStyle/>
        <a:p>
          <a:endParaRPr lang="en-GB"/>
        </a:p>
      </dgm:t>
    </dgm:pt>
    <dgm:pt modelId="{1A585D18-92C3-4C30-81D9-037483AB5110}" type="pres">
      <dgm:prSet presAssocID="{173E4FB7-6C9B-4B4D-B136-7A1757DAEBE4}" presName="childNode1tx" presStyleLbl="bgAcc1" presStyleIdx="0" presStyleCnt="3">
        <dgm:presLayoutVars>
          <dgm:bulletEnabled val="1"/>
        </dgm:presLayoutVars>
      </dgm:prSet>
      <dgm:spPr/>
      <dgm:t>
        <a:bodyPr/>
        <a:lstStyle/>
        <a:p>
          <a:endParaRPr lang="en-GB"/>
        </a:p>
      </dgm:t>
    </dgm:pt>
    <dgm:pt modelId="{7D902411-FEBD-4296-9C5C-D76572F309E4}" type="pres">
      <dgm:prSet presAssocID="{173E4FB7-6C9B-4B4D-B136-7A1757DAEBE4}" presName="parentNode1" presStyleLbl="node1" presStyleIdx="0" presStyleCnt="3" custScaleX="122004" custScaleY="130426">
        <dgm:presLayoutVars>
          <dgm:chMax val="1"/>
          <dgm:bulletEnabled val="1"/>
        </dgm:presLayoutVars>
      </dgm:prSet>
      <dgm:spPr/>
      <dgm:t>
        <a:bodyPr/>
        <a:lstStyle/>
        <a:p>
          <a:endParaRPr lang="en-GB"/>
        </a:p>
      </dgm:t>
    </dgm:pt>
    <dgm:pt modelId="{57FDD6AF-4B38-4FF9-9791-40ED5FEB8B88}" type="pres">
      <dgm:prSet presAssocID="{173E4FB7-6C9B-4B4D-B136-7A1757DAEBE4}" presName="connSite1" presStyleCnt="0"/>
      <dgm:spPr/>
    </dgm:pt>
    <dgm:pt modelId="{FE0D4537-CAD0-483D-8496-40E5CD81B688}" type="pres">
      <dgm:prSet presAssocID="{2530452A-42ED-4548-9BAD-086299D3E39E}" presName="Name9" presStyleLbl="sibTrans2D1" presStyleIdx="0" presStyleCnt="2"/>
      <dgm:spPr/>
      <dgm:t>
        <a:bodyPr/>
        <a:lstStyle/>
        <a:p>
          <a:endParaRPr lang="en-GB"/>
        </a:p>
      </dgm:t>
    </dgm:pt>
    <dgm:pt modelId="{363DCAC9-758F-4B71-A85F-CADEF67169FD}" type="pres">
      <dgm:prSet presAssocID="{13DE850A-53EF-4B77-88DA-C12508076023}" presName="composite2" presStyleCnt="0"/>
      <dgm:spPr/>
    </dgm:pt>
    <dgm:pt modelId="{DAE114CE-80DB-4A2F-BD36-E583FD92F6A9}" type="pres">
      <dgm:prSet presAssocID="{13DE850A-53EF-4B77-88DA-C12508076023}" presName="dummyNode2" presStyleLbl="node1" presStyleIdx="0" presStyleCnt="3"/>
      <dgm:spPr/>
    </dgm:pt>
    <dgm:pt modelId="{048DB29E-F1E8-499B-9452-8EE9C0C2E977}" type="pres">
      <dgm:prSet presAssocID="{13DE850A-53EF-4B77-88DA-C12508076023}" presName="childNode2" presStyleLbl="bgAcc1" presStyleIdx="1" presStyleCnt="3" custScaleY="137286">
        <dgm:presLayoutVars>
          <dgm:bulletEnabled val="1"/>
        </dgm:presLayoutVars>
      </dgm:prSet>
      <dgm:spPr/>
      <dgm:t>
        <a:bodyPr/>
        <a:lstStyle/>
        <a:p>
          <a:endParaRPr lang="en-GB"/>
        </a:p>
      </dgm:t>
    </dgm:pt>
    <dgm:pt modelId="{37276FAC-E4C5-4609-84C5-AA84EDE5A2F1}" type="pres">
      <dgm:prSet presAssocID="{13DE850A-53EF-4B77-88DA-C12508076023}" presName="childNode2tx" presStyleLbl="bgAcc1" presStyleIdx="1" presStyleCnt="3">
        <dgm:presLayoutVars>
          <dgm:bulletEnabled val="1"/>
        </dgm:presLayoutVars>
      </dgm:prSet>
      <dgm:spPr/>
      <dgm:t>
        <a:bodyPr/>
        <a:lstStyle/>
        <a:p>
          <a:endParaRPr lang="en-GB"/>
        </a:p>
      </dgm:t>
    </dgm:pt>
    <dgm:pt modelId="{0C44C81B-0F21-45A8-8115-1F437F3B47EB}" type="pres">
      <dgm:prSet presAssocID="{13DE850A-53EF-4B77-88DA-C12508076023}" presName="parentNode2" presStyleLbl="node1" presStyleIdx="1" presStyleCnt="3">
        <dgm:presLayoutVars>
          <dgm:chMax val="0"/>
          <dgm:bulletEnabled val="1"/>
        </dgm:presLayoutVars>
      </dgm:prSet>
      <dgm:spPr/>
      <dgm:t>
        <a:bodyPr/>
        <a:lstStyle/>
        <a:p>
          <a:endParaRPr lang="en-GB"/>
        </a:p>
      </dgm:t>
    </dgm:pt>
    <dgm:pt modelId="{9E229FB3-245F-4DEA-B101-FE8F7AF81788}" type="pres">
      <dgm:prSet presAssocID="{13DE850A-53EF-4B77-88DA-C12508076023}" presName="connSite2" presStyleCnt="0"/>
      <dgm:spPr/>
    </dgm:pt>
    <dgm:pt modelId="{CB6DB3B9-F9F7-4424-8BBE-D4318BA2D6CF}" type="pres">
      <dgm:prSet presAssocID="{816AEFD9-936B-44F0-9AB5-6F4E6FCE07EE}" presName="Name18" presStyleLbl="sibTrans2D1" presStyleIdx="1" presStyleCnt="2"/>
      <dgm:spPr/>
      <dgm:t>
        <a:bodyPr/>
        <a:lstStyle/>
        <a:p>
          <a:endParaRPr lang="en-GB"/>
        </a:p>
      </dgm:t>
    </dgm:pt>
    <dgm:pt modelId="{3E4FC202-0F11-464D-8648-0CA72E1B38B3}" type="pres">
      <dgm:prSet presAssocID="{CFE7D3C5-AE9B-441B-B0DC-61F31B9FE28D}" presName="composite1" presStyleCnt="0"/>
      <dgm:spPr/>
    </dgm:pt>
    <dgm:pt modelId="{E18D011A-7E06-492E-B589-A1890328EBAF}" type="pres">
      <dgm:prSet presAssocID="{CFE7D3C5-AE9B-441B-B0DC-61F31B9FE28D}" presName="dummyNode1" presStyleLbl="node1" presStyleIdx="1" presStyleCnt="3"/>
      <dgm:spPr/>
    </dgm:pt>
    <dgm:pt modelId="{EB6E5CEC-2AD9-4059-B303-0046A5E9B9AE}" type="pres">
      <dgm:prSet presAssocID="{CFE7D3C5-AE9B-441B-B0DC-61F31B9FE28D}" presName="childNode1" presStyleLbl="bgAcc1" presStyleIdx="2" presStyleCnt="3">
        <dgm:presLayoutVars>
          <dgm:bulletEnabled val="1"/>
        </dgm:presLayoutVars>
      </dgm:prSet>
      <dgm:spPr/>
      <dgm:t>
        <a:bodyPr/>
        <a:lstStyle/>
        <a:p>
          <a:endParaRPr lang="en-GB"/>
        </a:p>
      </dgm:t>
    </dgm:pt>
    <dgm:pt modelId="{5FC9F640-62D2-49D6-A206-88E277AEEC19}" type="pres">
      <dgm:prSet presAssocID="{CFE7D3C5-AE9B-441B-B0DC-61F31B9FE28D}" presName="childNode1tx" presStyleLbl="bgAcc1" presStyleIdx="2" presStyleCnt="3">
        <dgm:presLayoutVars>
          <dgm:bulletEnabled val="1"/>
        </dgm:presLayoutVars>
      </dgm:prSet>
      <dgm:spPr/>
      <dgm:t>
        <a:bodyPr/>
        <a:lstStyle/>
        <a:p>
          <a:endParaRPr lang="en-GB"/>
        </a:p>
      </dgm:t>
    </dgm:pt>
    <dgm:pt modelId="{414FD6CC-3BE5-4AE7-93BE-4C7214392693}" type="pres">
      <dgm:prSet presAssocID="{CFE7D3C5-AE9B-441B-B0DC-61F31B9FE28D}" presName="parentNode1" presStyleLbl="node1" presStyleIdx="2" presStyleCnt="3" custScaleX="146255">
        <dgm:presLayoutVars>
          <dgm:chMax val="1"/>
          <dgm:bulletEnabled val="1"/>
        </dgm:presLayoutVars>
      </dgm:prSet>
      <dgm:spPr/>
      <dgm:t>
        <a:bodyPr/>
        <a:lstStyle/>
        <a:p>
          <a:endParaRPr lang="en-GB"/>
        </a:p>
      </dgm:t>
    </dgm:pt>
    <dgm:pt modelId="{155B74FF-028D-46B3-93EE-F8B3D66C2E14}" type="pres">
      <dgm:prSet presAssocID="{CFE7D3C5-AE9B-441B-B0DC-61F31B9FE28D}" presName="connSite1" presStyleCnt="0"/>
      <dgm:spPr/>
    </dgm:pt>
  </dgm:ptLst>
  <dgm:cxnLst>
    <dgm:cxn modelId="{BFD492AC-B99E-4B88-BF3F-E7E6E7F4D294}" srcId="{13DE850A-53EF-4B77-88DA-C12508076023}" destId="{0D8136E2-16EC-44FE-9270-346F818C49D7}" srcOrd="0" destOrd="0" parTransId="{3F64D898-6898-4108-A014-721E2C56B32E}" sibTransId="{B0724580-A056-4015-874B-6734BF72F8FA}"/>
    <dgm:cxn modelId="{208ADA5A-FD7E-412A-A515-642FF02E5872}" type="presOf" srcId="{92B22023-31EF-4764-A040-40F7A1873BC9}" destId="{1A585D18-92C3-4C30-81D9-037483AB5110}" srcOrd="1" destOrd="1" presId="urn:microsoft.com/office/officeart/2005/8/layout/hProcess4"/>
    <dgm:cxn modelId="{068D06CF-B198-45B1-BE26-2F465E63A6FB}" srcId="{13DE850A-53EF-4B77-88DA-C12508076023}" destId="{232D77CE-E8C9-46A4-9C82-58A14EA35DD5}" srcOrd="1" destOrd="0" parTransId="{C66E15AE-C264-4018-AF64-C8DE59B3EB2E}" sibTransId="{7000A221-917D-4396-9946-EA87067C0CF5}"/>
    <dgm:cxn modelId="{6931DE12-F2D3-4CD0-AFF6-308F2B7BC4FD}" type="presOf" srcId="{53D20BB1-F348-443E-9CD6-1213F1B6F633}" destId="{5FC9F640-62D2-49D6-A206-88E277AEEC19}" srcOrd="1" destOrd="0" presId="urn:microsoft.com/office/officeart/2005/8/layout/hProcess4"/>
    <dgm:cxn modelId="{DD4AE9FD-72DE-4A1A-A974-37C436238A92}" type="presOf" srcId="{232D77CE-E8C9-46A4-9C82-58A14EA35DD5}" destId="{37276FAC-E4C5-4609-84C5-AA84EDE5A2F1}" srcOrd="1" destOrd="1" presId="urn:microsoft.com/office/officeart/2005/8/layout/hProcess4"/>
    <dgm:cxn modelId="{A51FDD45-CDD5-462A-91B0-404F3BE3DF78}" type="presOf" srcId="{53D20BB1-F348-443E-9CD6-1213F1B6F633}" destId="{EB6E5CEC-2AD9-4059-B303-0046A5E9B9AE}" srcOrd="0" destOrd="0" presId="urn:microsoft.com/office/officeart/2005/8/layout/hProcess4"/>
    <dgm:cxn modelId="{40F43BAF-7ABB-4319-B524-167650ADBDC5}" srcId="{F40E68AA-2652-48D2-9F5C-6FA53DC47AF8}" destId="{13DE850A-53EF-4B77-88DA-C12508076023}" srcOrd="1" destOrd="0" parTransId="{8B42B91D-F061-4347-88FF-D09DA19E7D3F}" sibTransId="{816AEFD9-936B-44F0-9AB5-6F4E6FCE07EE}"/>
    <dgm:cxn modelId="{09F9D16E-2AD7-41C7-B90B-21BA35181126}" type="presOf" srcId="{13DE850A-53EF-4B77-88DA-C12508076023}" destId="{0C44C81B-0F21-45A8-8115-1F437F3B47EB}" srcOrd="0" destOrd="0" presId="urn:microsoft.com/office/officeart/2005/8/layout/hProcess4"/>
    <dgm:cxn modelId="{1D74FD2F-0D84-445C-8576-2B590F77827D}" type="presOf" srcId="{94F7FFA4-EFDF-4D95-9079-1B2B913A8959}" destId="{1A585D18-92C3-4C30-81D9-037483AB5110}" srcOrd="1" destOrd="0" presId="urn:microsoft.com/office/officeart/2005/8/layout/hProcess4"/>
    <dgm:cxn modelId="{750B2B9E-B18E-418B-83F9-740E424C3C50}" srcId="{CFE7D3C5-AE9B-441B-B0DC-61F31B9FE28D}" destId="{5A4C5930-D149-4406-9AA7-FBAC05132997}" srcOrd="1" destOrd="0" parTransId="{76446305-C798-4EC4-A2C5-E8D3B677CCAF}" sibTransId="{2B46A432-BF7F-4890-BEFC-4BBD94C8AB54}"/>
    <dgm:cxn modelId="{F4C078F3-5DC7-4D0D-A60F-136B029380D0}" srcId="{173E4FB7-6C9B-4B4D-B136-7A1757DAEBE4}" destId="{3D608C20-A9E3-4602-AFE8-CBDD5D7AAFEC}" srcOrd="2" destOrd="0" parTransId="{46D94F55-1A0A-4309-9754-D0899C581F8D}" sibTransId="{71C99529-CF10-46E5-805D-D990B93223F2}"/>
    <dgm:cxn modelId="{16566A0D-FA5E-47EB-824A-30E219875307}" type="presOf" srcId="{92B22023-31EF-4764-A040-40F7A1873BC9}" destId="{AE6676C2-0A91-4381-A0A2-E55B02388876}" srcOrd="0" destOrd="1" presId="urn:microsoft.com/office/officeart/2005/8/layout/hProcess4"/>
    <dgm:cxn modelId="{C87B5024-2E12-44D0-8222-EC596C8B5D43}" type="presOf" srcId="{CFE7D3C5-AE9B-441B-B0DC-61F31B9FE28D}" destId="{414FD6CC-3BE5-4AE7-93BE-4C7214392693}" srcOrd="0" destOrd="0" presId="urn:microsoft.com/office/officeart/2005/8/layout/hProcess4"/>
    <dgm:cxn modelId="{65759262-8DA5-4697-8054-424190DBECBC}" type="presOf" srcId="{3D608C20-A9E3-4602-AFE8-CBDD5D7AAFEC}" destId="{AE6676C2-0A91-4381-A0A2-E55B02388876}" srcOrd="0" destOrd="2" presId="urn:microsoft.com/office/officeart/2005/8/layout/hProcess4"/>
    <dgm:cxn modelId="{40222338-8DD4-4FAB-9B02-159AC46511A7}" type="presOf" srcId="{2530452A-42ED-4548-9BAD-086299D3E39E}" destId="{FE0D4537-CAD0-483D-8496-40E5CD81B688}" srcOrd="0" destOrd="0" presId="urn:microsoft.com/office/officeart/2005/8/layout/hProcess4"/>
    <dgm:cxn modelId="{5813922F-9076-4BA5-BFD5-A407527ADF86}" srcId="{F40E68AA-2652-48D2-9F5C-6FA53DC47AF8}" destId="{173E4FB7-6C9B-4B4D-B136-7A1757DAEBE4}" srcOrd="0" destOrd="0" parTransId="{0A8B0C23-49F7-4EB8-9B1D-289BD9FF01FC}" sibTransId="{2530452A-42ED-4548-9BAD-086299D3E39E}"/>
    <dgm:cxn modelId="{BF8486D9-EB8A-4895-9A15-1CA315975109}" type="presOf" srcId="{816AEFD9-936B-44F0-9AB5-6F4E6FCE07EE}" destId="{CB6DB3B9-F9F7-4424-8BBE-D4318BA2D6CF}" srcOrd="0" destOrd="0" presId="urn:microsoft.com/office/officeart/2005/8/layout/hProcess4"/>
    <dgm:cxn modelId="{86360ACB-9483-4D44-A4EA-7B4FD7F0A62E}" type="presOf" srcId="{3D4F2706-6CA7-4B52-BD03-2BC8305E34DC}" destId="{1A585D18-92C3-4C30-81D9-037483AB5110}" srcOrd="1" destOrd="3" presId="urn:microsoft.com/office/officeart/2005/8/layout/hProcess4"/>
    <dgm:cxn modelId="{B6AE3620-AA41-446E-B16C-635ADCE54732}" srcId="{CFE7D3C5-AE9B-441B-B0DC-61F31B9FE28D}" destId="{53D20BB1-F348-443E-9CD6-1213F1B6F633}" srcOrd="0" destOrd="0" parTransId="{7C7EF5E5-8ACC-4A2F-9B2D-1D4229A7B5E4}" sibTransId="{76DC2D59-7279-4C64-BF06-D5BC76C497C2}"/>
    <dgm:cxn modelId="{A0CCF594-9FAF-4813-AD51-86E43FA0837F}" type="presOf" srcId="{173E4FB7-6C9B-4B4D-B136-7A1757DAEBE4}" destId="{7D902411-FEBD-4296-9C5C-D76572F309E4}" srcOrd="0" destOrd="0" presId="urn:microsoft.com/office/officeart/2005/8/layout/hProcess4"/>
    <dgm:cxn modelId="{BAD4D1EF-ADF5-47C6-9944-81E5C95A9A2A}" type="presOf" srcId="{5A4C5930-D149-4406-9AA7-FBAC05132997}" destId="{5FC9F640-62D2-49D6-A206-88E277AEEC19}" srcOrd="1" destOrd="1" presId="urn:microsoft.com/office/officeart/2005/8/layout/hProcess4"/>
    <dgm:cxn modelId="{A9A3E523-E701-4088-86C1-41654A59ED25}" srcId="{173E4FB7-6C9B-4B4D-B136-7A1757DAEBE4}" destId="{92B22023-31EF-4764-A040-40F7A1873BC9}" srcOrd="1" destOrd="0" parTransId="{8079AA90-259A-4B02-8451-72A8B407641C}" sibTransId="{5F0C8D65-F591-4018-94C2-D5EF7404A5ED}"/>
    <dgm:cxn modelId="{E5250D58-5923-4F05-ADC1-80C837B74816}" type="presOf" srcId="{5A4C5930-D149-4406-9AA7-FBAC05132997}" destId="{EB6E5CEC-2AD9-4059-B303-0046A5E9B9AE}" srcOrd="0" destOrd="1" presId="urn:microsoft.com/office/officeart/2005/8/layout/hProcess4"/>
    <dgm:cxn modelId="{A4C0C5A9-8F79-43D9-BCBF-2B287FA41FEA}" type="presOf" srcId="{3D4F2706-6CA7-4B52-BD03-2BC8305E34DC}" destId="{AE6676C2-0A91-4381-A0A2-E55B02388876}" srcOrd="0" destOrd="3" presId="urn:microsoft.com/office/officeart/2005/8/layout/hProcess4"/>
    <dgm:cxn modelId="{DC290DA2-88CD-4110-BFD3-A07CF61E88D2}" type="presOf" srcId="{3D608C20-A9E3-4602-AFE8-CBDD5D7AAFEC}" destId="{1A585D18-92C3-4C30-81D9-037483AB5110}" srcOrd="1" destOrd="2" presId="urn:microsoft.com/office/officeart/2005/8/layout/hProcess4"/>
    <dgm:cxn modelId="{E5E00307-9B41-43E8-BD14-6AA6C32649FF}" type="presOf" srcId="{94F7FFA4-EFDF-4D95-9079-1B2B913A8959}" destId="{AE6676C2-0A91-4381-A0A2-E55B02388876}" srcOrd="0" destOrd="0" presId="urn:microsoft.com/office/officeart/2005/8/layout/hProcess4"/>
    <dgm:cxn modelId="{09742678-8EE1-4287-83D4-FBD8F3655C39}" type="presOf" srcId="{0D8136E2-16EC-44FE-9270-346F818C49D7}" destId="{37276FAC-E4C5-4609-84C5-AA84EDE5A2F1}" srcOrd="1" destOrd="0" presId="urn:microsoft.com/office/officeart/2005/8/layout/hProcess4"/>
    <dgm:cxn modelId="{072B20BE-0515-4531-9CCA-4D133A788DF2}" srcId="{173E4FB7-6C9B-4B4D-B136-7A1757DAEBE4}" destId="{3D4F2706-6CA7-4B52-BD03-2BC8305E34DC}" srcOrd="3" destOrd="0" parTransId="{98EF6E8B-8C96-4CB7-ABD5-B627CB8F5AEE}" sibTransId="{A02F9A1D-4574-4126-A51B-23CC8EA598FB}"/>
    <dgm:cxn modelId="{0046E90E-54E2-4AFC-8E1C-1469EB5E0AB4}" type="presOf" srcId="{0D8136E2-16EC-44FE-9270-346F818C49D7}" destId="{048DB29E-F1E8-499B-9452-8EE9C0C2E977}" srcOrd="0" destOrd="0" presId="urn:microsoft.com/office/officeart/2005/8/layout/hProcess4"/>
    <dgm:cxn modelId="{56D8D96E-BDD8-4A5A-9F60-82AB4AFEC2E4}" type="presOf" srcId="{F40E68AA-2652-48D2-9F5C-6FA53DC47AF8}" destId="{D576505C-1783-4B39-AA07-B4245236D040}" srcOrd="0" destOrd="0" presId="urn:microsoft.com/office/officeart/2005/8/layout/hProcess4"/>
    <dgm:cxn modelId="{97A17BB8-F5A9-478B-8ABB-25B0DC59182C}" type="presOf" srcId="{232D77CE-E8C9-46A4-9C82-58A14EA35DD5}" destId="{048DB29E-F1E8-499B-9452-8EE9C0C2E977}" srcOrd="0" destOrd="1" presId="urn:microsoft.com/office/officeart/2005/8/layout/hProcess4"/>
    <dgm:cxn modelId="{67DD68FB-DE1B-407C-A8DE-B7BFD1C73570}" srcId="{F40E68AA-2652-48D2-9F5C-6FA53DC47AF8}" destId="{CFE7D3C5-AE9B-441B-B0DC-61F31B9FE28D}" srcOrd="2" destOrd="0" parTransId="{C88065B7-1786-45D9-8885-16814796775A}" sibTransId="{706018A9-20BE-4CD9-88FF-55D0C04E845C}"/>
    <dgm:cxn modelId="{D69B7E91-EB57-419F-B8D9-F5FBE6D393B3}" srcId="{173E4FB7-6C9B-4B4D-B136-7A1757DAEBE4}" destId="{94F7FFA4-EFDF-4D95-9079-1B2B913A8959}" srcOrd="0" destOrd="0" parTransId="{5A909B9D-01D3-43FC-93EF-B71AFD9B3E7A}" sibTransId="{B1078690-F0C9-4245-AE87-D1FB78C46EF1}"/>
    <dgm:cxn modelId="{524238E3-45E7-4832-96B9-F72773AF7042}" type="presParOf" srcId="{D576505C-1783-4B39-AA07-B4245236D040}" destId="{E157F5B2-5D4A-4F82-9C48-3DEEFB2109AD}" srcOrd="0" destOrd="0" presId="urn:microsoft.com/office/officeart/2005/8/layout/hProcess4"/>
    <dgm:cxn modelId="{C5FD95AA-16B4-4EE9-A125-E3A02B6F94BD}" type="presParOf" srcId="{D576505C-1783-4B39-AA07-B4245236D040}" destId="{6F935BC6-36E8-438C-9C97-4C15BC1A5A74}" srcOrd="1" destOrd="0" presId="urn:microsoft.com/office/officeart/2005/8/layout/hProcess4"/>
    <dgm:cxn modelId="{ED3EF659-32BD-4D39-894B-EC79311E4177}" type="presParOf" srcId="{D576505C-1783-4B39-AA07-B4245236D040}" destId="{61F8694C-D243-4367-A549-DAE2204843B7}" srcOrd="2" destOrd="0" presId="urn:microsoft.com/office/officeart/2005/8/layout/hProcess4"/>
    <dgm:cxn modelId="{78FC1F4D-D2C2-4D9E-8AEC-440A6A909A9F}" type="presParOf" srcId="{61F8694C-D243-4367-A549-DAE2204843B7}" destId="{C28FFE16-4FF4-4220-8B10-5825E7CBCE74}" srcOrd="0" destOrd="0" presId="urn:microsoft.com/office/officeart/2005/8/layout/hProcess4"/>
    <dgm:cxn modelId="{1C9735F6-CEB8-4B2E-8AD7-C2FC2F7DB64F}" type="presParOf" srcId="{C28FFE16-4FF4-4220-8B10-5825E7CBCE74}" destId="{9269BEC1-36D3-4A9F-8268-C217846BDDE8}" srcOrd="0" destOrd="0" presId="urn:microsoft.com/office/officeart/2005/8/layout/hProcess4"/>
    <dgm:cxn modelId="{A5E2EF5F-BCE1-4FDC-B74A-6979837EC34A}" type="presParOf" srcId="{C28FFE16-4FF4-4220-8B10-5825E7CBCE74}" destId="{AE6676C2-0A91-4381-A0A2-E55B02388876}" srcOrd="1" destOrd="0" presId="urn:microsoft.com/office/officeart/2005/8/layout/hProcess4"/>
    <dgm:cxn modelId="{081C3A4A-A36B-4E36-82D7-2B2BA735502C}" type="presParOf" srcId="{C28FFE16-4FF4-4220-8B10-5825E7CBCE74}" destId="{1A585D18-92C3-4C30-81D9-037483AB5110}" srcOrd="2" destOrd="0" presId="urn:microsoft.com/office/officeart/2005/8/layout/hProcess4"/>
    <dgm:cxn modelId="{5AA1AA9D-1F44-45A8-ADD5-DDDAB274990C}" type="presParOf" srcId="{C28FFE16-4FF4-4220-8B10-5825E7CBCE74}" destId="{7D902411-FEBD-4296-9C5C-D76572F309E4}" srcOrd="3" destOrd="0" presId="urn:microsoft.com/office/officeart/2005/8/layout/hProcess4"/>
    <dgm:cxn modelId="{F76FECD3-D6AA-4D5D-BB13-B6B2B2175CBF}" type="presParOf" srcId="{C28FFE16-4FF4-4220-8B10-5825E7CBCE74}" destId="{57FDD6AF-4B38-4FF9-9791-40ED5FEB8B88}" srcOrd="4" destOrd="0" presId="urn:microsoft.com/office/officeart/2005/8/layout/hProcess4"/>
    <dgm:cxn modelId="{0B79E272-F4A8-4445-A4FD-5E469E22F393}" type="presParOf" srcId="{61F8694C-D243-4367-A549-DAE2204843B7}" destId="{FE0D4537-CAD0-483D-8496-40E5CD81B688}" srcOrd="1" destOrd="0" presId="urn:microsoft.com/office/officeart/2005/8/layout/hProcess4"/>
    <dgm:cxn modelId="{9487FD99-E91B-42C7-878F-D887C0425FA8}" type="presParOf" srcId="{61F8694C-D243-4367-A549-DAE2204843B7}" destId="{363DCAC9-758F-4B71-A85F-CADEF67169FD}" srcOrd="2" destOrd="0" presId="urn:microsoft.com/office/officeart/2005/8/layout/hProcess4"/>
    <dgm:cxn modelId="{005D6A6A-F8C0-4D7E-9706-BAF4BDA3CF1C}" type="presParOf" srcId="{363DCAC9-758F-4B71-A85F-CADEF67169FD}" destId="{DAE114CE-80DB-4A2F-BD36-E583FD92F6A9}" srcOrd="0" destOrd="0" presId="urn:microsoft.com/office/officeart/2005/8/layout/hProcess4"/>
    <dgm:cxn modelId="{B06F7184-D10E-49C2-9F0E-9786316091A1}" type="presParOf" srcId="{363DCAC9-758F-4B71-A85F-CADEF67169FD}" destId="{048DB29E-F1E8-499B-9452-8EE9C0C2E977}" srcOrd="1" destOrd="0" presId="urn:microsoft.com/office/officeart/2005/8/layout/hProcess4"/>
    <dgm:cxn modelId="{6108B20D-41DC-4E80-9863-C684A2A5B03B}" type="presParOf" srcId="{363DCAC9-758F-4B71-A85F-CADEF67169FD}" destId="{37276FAC-E4C5-4609-84C5-AA84EDE5A2F1}" srcOrd="2" destOrd="0" presId="urn:microsoft.com/office/officeart/2005/8/layout/hProcess4"/>
    <dgm:cxn modelId="{3F0AE414-0A49-411E-9240-894DC40A7050}" type="presParOf" srcId="{363DCAC9-758F-4B71-A85F-CADEF67169FD}" destId="{0C44C81B-0F21-45A8-8115-1F437F3B47EB}" srcOrd="3" destOrd="0" presId="urn:microsoft.com/office/officeart/2005/8/layout/hProcess4"/>
    <dgm:cxn modelId="{BDF8DDC0-35F2-4C49-8A47-562608E06090}" type="presParOf" srcId="{363DCAC9-758F-4B71-A85F-CADEF67169FD}" destId="{9E229FB3-245F-4DEA-B101-FE8F7AF81788}" srcOrd="4" destOrd="0" presId="urn:microsoft.com/office/officeart/2005/8/layout/hProcess4"/>
    <dgm:cxn modelId="{9FD87A44-7526-4B63-851E-CEA1650A993D}" type="presParOf" srcId="{61F8694C-D243-4367-A549-DAE2204843B7}" destId="{CB6DB3B9-F9F7-4424-8BBE-D4318BA2D6CF}" srcOrd="3" destOrd="0" presId="urn:microsoft.com/office/officeart/2005/8/layout/hProcess4"/>
    <dgm:cxn modelId="{67685D59-2955-4871-A793-0FC5167CA9C5}" type="presParOf" srcId="{61F8694C-D243-4367-A549-DAE2204843B7}" destId="{3E4FC202-0F11-464D-8648-0CA72E1B38B3}" srcOrd="4" destOrd="0" presId="urn:microsoft.com/office/officeart/2005/8/layout/hProcess4"/>
    <dgm:cxn modelId="{5977D366-3972-4591-92F5-15DF8BD4F0B0}" type="presParOf" srcId="{3E4FC202-0F11-464D-8648-0CA72E1B38B3}" destId="{E18D011A-7E06-492E-B589-A1890328EBAF}" srcOrd="0" destOrd="0" presId="urn:microsoft.com/office/officeart/2005/8/layout/hProcess4"/>
    <dgm:cxn modelId="{EA7A3D22-328C-4D2C-952A-0467CEE3CF74}" type="presParOf" srcId="{3E4FC202-0F11-464D-8648-0CA72E1B38B3}" destId="{EB6E5CEC-2AD9-4059-B303-0046A5E9B9AE}" srcOrd="1" destOrd="0" presId="urn:microsoft.com/office/officeart/2005/8/layout/hProcess4"/>
    <dgm:cxn modelId="{ABA7E472-BFFD-4557-A474-D86C0E100C2C}" type="presParOf" srcId="{3E4FC202-0F11-464D-8648-0CA72E1B38B3}" destId="{5FC9F640-62D2-49D6-A206-88E277AEEC19}" srcOrd="2" destOrd="0" presId="urn:microsoft.com/office/officeart/2005/8/layout/hProcess4"/>
    <dgm:cxn modelId="{2DE63E07-EF27-4FB1-901A-F87684E2AFEF}" type="presParOf" srcId="{3E4FC202-0F11-464D-8648-0CA72E1B38B3}" destId="{414FD6CC-3BE5-4AE7-93BE-4C7214392693}" srcOrd="3" destOrd="0" presId="urn:microsoft.com/office/officeart/2005/8/layout/hProcess4"/>
    <dgm:cxn modelId="{C3BAA467-98CA-4C12-89C2-FE4FD1674964}" type="presParOf" srcId="{3E4FC202-0F11-464D-8648-0CA72E1B38B3}" destId="{155B74FF-028D-46B3-93EE-F8B3D66C2E14}"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EF8935-C213-4BBF-A036-8FF067B14E97}" type="doc">
      <dgm:prSet loTypeId="urn:microsoft.com/office/officeart/2005/8/layout/balance1" loCatId="relationship" qsTypeId="urn:microsoft.com/office/officeart/2005/8/quickstyle/simple5" qsCatId="simple" csTypeId="urn:microsoft.com/office/officeart/2005/8/colors/colorful4" csCatId="colorful" phldr="1"/>
      <dgm:spPr/>
      <dgm:t>
        <a:bodyPr/>
        <a:lstStyle/>
        <a:p>
          <a:endParaRPr lang="en-GB"/>
        </a:p>
      </dgm:t>
    </dgm:pt>
    <dgm:pt modelId="{468DC5B6-C27B-406E-9895-92F581C23A8E}">
      <dgm:prSet phldrT="[Text]"/>
      <dgm:spPr/>
      <dgm:t>
        <a:bodyPr/>
        <a:lstStyle/>
        <a:p>
          <a:r>
            <a:rPr lang="hr-HR" noProof="0" dirty="0" smtClean="0">
              <a:latin typeface="Tahoma" pitchFamily="34" charset="0"/>
              <a:cs typeface="Tahoma" pitchFamily="34" charset="0"/>
            </a:rPr>
            <a:t>Ponuda</a:t>
          </a:r>
          <a:endParaRPr lang="hr-HR" noProof="0" dirty="0">
            <a:latin typeface="Tahoma" pitchFamily="34" charset="0"/>
            <a:cs typeface="Tahoma" pitchFamily="34" charset="0"/>
          </a:endParaRPr>
        </a:p>
      </dgm:t>
    </dgm:pt>
    <dgm:pt modelId="{4E440EC6-48F8-4AA8-95AC-1DCDAC4D8B76}" type="parTrans" cxnId="{10A86505-F716-4ABB-A04B-D6141DCD6FFE}">
      <dgm:prSet/>
      <dgm:spPr/>
      <dgm:t>
        <a:bodyPr/>
        <a:lstStyle/>
        <a:p>
          <a:endParaRPr lang="en-GB">
            <a:latin typeface="Tahoma" pitchFamily="34" charset="0"/>
            <a:cs typeface="Tahoma" pitchFamily="34" charset="0"/>
          </a:endParaRPr>
        </a:p>
      </dgm:t>
    </dgm:pt>
    <dgm:pt modelId="{A59AE1FD-384A-4293-8C97-E7ECEA61E10B}" type="sibTrans" cxnId="{10A86505-F716-4ABB-A04B-D6141DCD6FFE}">
      <dgm:prSet/>
      <dgm:spPr/>
      <dgm:t>
        <a:bodyPr/>
        <a:lstStyle/>
        <a:p>
          <a:endParaRPr lang="en-GB">
            <a:latin typeface="Tahoma" pitchFamily="34" charset="0"/>
            <a:cs typeface="Tahoma" pitchFamily="34" charset="0"/>
          </a:endParaRPr>
        </a:p>
      </dgm:t>
    </dgm:pt>
    <dgm:pt modelId="{3A4B8FA6-B94C-4F62-8529-0637A5CEBD11}">
      <dgm:prSet/>
      <dgm:spPr/>
      <dgm:t>
        <a:bodyPr/>
        <a:lstStyle/>
        <a:p>
          <a:r>
            <a:rPr lang="hr-HR" noProof="0" dirty="0" smtClean="0">
              <a:latin typeface="Tahoma" pitchFamily="34" charset="0"/>
              <a:cs typeface="Tahoma" pitchFamily="34" charset="0"/>
            </a:rPr>
            <a:t>Potražnja</a:t>
          </a:r>
          <a:endParaRPr lang="hr-HR" noProof="0" dirty="0">
            <a:latin typeface="Tahoma" pitchFamily="34" charset="0"/>
            <a:cs typeface="Tahoma" pitchFamily="34" charset="0"/>
          </a:endParaRPr>
        </a:p>
      </dgm:t>
    </dgm:pt>
    <dgm:pt modelId="{508BC4BE-E28D-490A-A00A-7540D5ECEA28}" type="parTrans" cxnId="{EE9179B8-4CDD-4320-9CD2-8225A59BFC02}">
      <dgm:prSet/>
      <dgm:spPr/>
      <dgm:t>
        <a:bodyPr/>
        <a:lstStyle/>
        <a:p>
          <a:endParaRPr lang="en-GB">
            <a:latin typeface="Tahoma" pitchFamily="34" charset="0"/>
            <a:cs typeface="Tahoma" pitchFamily="34" charset="0"/>
          </a:endParaRPr>
        </a:p>
      </dgm:t>
    </dgm:pt>
    <dgm:pt modelId="{60782B8D-34A9-4F20-AA35-CE40CE6652B1}" type="sibTrans" cxnId="{EE9179B8-4CDD-4320-9CD2-8225A59BFC02}">
      <dgm:prSet/>
      <dgm:spPr/>
      <dgm:t>
        <a:bodyPr/>
        <a:lstStyle/>
        <a:p>
          <a:endParaRPr lang="en-GB">
            <a:latin typeface="Tahoma" pitchFamily="34" charset="0"/>
            <a:cs typeface="Tahoma" pitchFamily="34" charset="0"/>
          </a:endParaRPr>
        </a:p>
      </dgm:t>
    </dgm:pt>
    <dgm:pt modelId="{8B50C097-2307-43FB-869D-5A25CD142B84}">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r-HR" sz="1600" b="1" noProof="0" dirty="0" smtClean="0">
              <a:latin typeface="Tahoma" pitchFamily="34" charset="0"/>
              <a:cs typeface="Tahoma" pitchFamily="34" charset="0"/>
            </a:rPr>
            <a:t>Nezaposleni</a:t>
          </a:r>
        </a:p>
        <a:p>
          <a:pPr defTabSz="977900">
            <a:lnSpc>
              <a:spcPct val="90000"/>
            </a:lnSpc>
            <a:spcBef>
              <a:spcPct val="0"/>
            </a:spcBef>
            <a:spcAft>
              <a:spcPct val="35000"/>
            </a:spcAft>
          </a:pPr>
          <a:endParaRPr lang="en-GB" sz="1100" dirty="0">
            <a:latin typeface="Tahoma" pitchFamily="34" charset="0"/>
            <a:cs typeface="Tahoma" pitchFamily="34" charset="0"/>
          </a:endParaRPr>
        </a:p>
      </dgm:t>
    </dgm:pt>
    <dgm:pt modelId="{44ECF907-6161-4367-A83B-9F6962369A07}" type="parTrans" cxnId="{36160188-535F-4CBA-977D-203A93EEF23B}">
      <dgm:prSet/>
      <dgm:spPr/>
      <dgm:t>
        <a:bodyPr/>
        <a:lstStyle/>
        <a:p>
          <a:endParaRPr lang="en-GB">
            <a:latin typeface="Tahoma" pitchFamily="34" charset="0"/>
            <a:cs typeface="Tahoma" pitchFamily="34" charset="0"/>
          </a:endParaRPr>
        </a:p>
      </dgm:t>
    </dgm:pt>
    <dgm:pt modelId="{61AE0923-0B91-41A2-986D-E497068F50CF}" type="sibTrans" cxnId="{36160188-535F-4CBA-977D-203A93EEF23B}">
      <dgm:prSet/>
      <dgm:spPr/>
      <dgm:t>
        <a:bodyPr/>
        <a:lstStyle/>
        <a:p>
          <a:endParaRPr lang="en-GB">
            <a:latin typeface="Tahoma" pitchFamily="34" charset="0"/>
            <a:cs typeface="Tahoma" pitchFamily="34" charset="0"/>
          </a:endParaRPr>
        </a:p>
      </dgm:t>
    </dgm:pt>
    <dgm:pt modelId="{FDB86578-0CB0-49C6-ADC6-CC3CE55D49CB}">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r-HR" sz="1600" b="1" noProof="0" dirty="0" smtClean="0">
              <a:latin typeface="Tahoma" pitchFamily="34" charset="0"/>
              <a:cs typeface="Tahoma" pitchFamily="34" charset="0"/>
            </a:rPr>
            <a:t>Učenici i Studenti iz redovnog obrazovanja</a:t>
          </a:r>
        </a:p>
        <a:p>
          <a:pPr defTabSz="622300">
            <a:lnSpc>
              <a:spcPct val="90000"/>
            </a:lnSpc>
            <a:spcBef>
              <a:spcPct val="0"/>
            </a:spcBef>
            <a:spcAft>
              <a:spcPct val="35000"/>
            </a:spcAft>
          </a:pPr>
          <a:endParaRPr lang="en-GB" sz="1100" dirty="0">
            <a:latin typeface="Tahoma" pitchFamily="34" charset="0"/>
            <a:cs typeface="Tahoma" pitchFamily="34" charset="0"/>
          </a:endParaRPr>
        </a:p>
      </dgm:t>
    </dgm:pt>
    <dgm:pt modelId="{662A2CB7-2475-4DF3-B480-388303FBDDA1}" type="parTrans" cxnId="{395A9E17-6A14-466A-94BA-E91270122E36}">
      <dgm:prSet/>
      <dgm:spPr/>
      <dgm:t>
        <a:bodyPr/>
        <a:lstStyle/>
        <a:p>
          <a:endParaRPr lang="en-GB">
            <a:latin typeface="Tahoma" pitchFamily="34" charset="0"/>
            <a:cs typeface="Tahoma" pitchFamily="34" charset="0"/>
          </a:endParaRPr>
        </a:p>
      </dgm:t>
    </dgm:pt>
    <dgm:pt modelId="{B9BF61DF-49C3-4381-8601-9EBDC2C7CF1B}" type="sibTrans" cxnId="{395A9E17-6A14-466A-94BA-E91270122E36}">
      <dgm:prSet/>
      <dgm:spPr/>
      <dgm:t>
        <a:bodyPr/>
        <a:lstStyle/>
        <a:p>
          <a:endParaRPr lang="en-GB">
            <a:latin typeface="Tahoma" pitchFamily="34" charset="0"/>
            <a:cs typeface="Tahoma" pitchFamily="34" charset="0"/>
          </a:endParaRPr>
        </a:p>
      </dgm:t>
    </dgm:pt>
    <dgm:pt modelId="{F05B00FC-3B20-4056-8488-263F21A03FFB}">
      <dgm:prSet custT="1"/>
      <dgm:spPr/>
      <dgm:t>
        <a:bodyPr/>
        <a:lstStyle/>
        <a:p>
          <a:r>
            <a:rPr lang="hr-HR" sz="1600" b="1" noProof="0" dirty="0" smtClean="0">
              <a:latin typeface="Tahoma" pitchFamily="34" charset="0"/>
              <a:cs typeface="Tahoma" pitchFamily="34" charset="0"/>
            </a:rPr>
            <a:t>Demografske rezerve radne snage</a:t>
          </a:r>
          <a:endParaRPr lang="hr-HR" sz="1600" b="1" noProof="0" dirty="0">
            <a:latin typeface="Tahoma" pitchFamily="34" charset="0"/>
            <a:cs typeface="Tahoma" pitchFamily="34" charset="0"/>
          </a:endParaRPr>
        </a:p>
      </dgm:t>
    </dgm:pt>
    <dgm:pt modelId="{CA0B46AE-C0EE-430C-A52A-A5AE25C6EDCF}" type="parTrans" cxnId="{6DE056C1-BA16-4F0C-889E-FF56A4C47395}">
      <dgm:prSet/>
      <dgm:spPr/>
      <dgm:t>
        <a:bodyPr/>
        <a:lstStyle/>
        <a:p>
          <a:endParaRPr lang="en-GB">
            <a:latin typeface="Tahoma" pitchFamily="34" charset="0"/>
            <a:cs typeface="Tahoma" pitchFamily="34" charset="0"/>
          </a:endParaRPr>
        </a:p>
      </dgm:t>
    </dgm:pt>
    <dgm:pt modelId="{5F9F985D-6E2F-4F26-8294-67DCFFEA83F7}" type="sibTrans" cxnId="{6DE056C1-BA16-4F0C-889E-FF56A4C47395}">
      <dgm:prSet/>
      <dgm:spPr/>
      <dgm:t>
        <a:bodyPr/>
        <a:lstStyle/>
        <a:p>
          <a:endParaRPr lang="en-GB">
            <a:latin typeface="Tahoma" pitchFamily="34" charset="0"/>
            <a:cs typeface="Tahoma" pitchFamily="34" charset="0"/>
          </a:endParaRPr>
        </a:p>
      </dgm:t>
    </dgm:pt>
    <dgm:pt modelId="{9E7739FD-3CAE-4967-A3D8-48E6D9DA8A3F}">
      <dgm:prSet custT="1"/>
      <dgm:spPr/>
      <dgm:t>
        <a:bodyPr/>
        <a:lstStyle/>
        <a:p>
          <a:r>
            <a:rPr lang="hr-HR" sz="1600" b="1" noProof="0" dirty="0" smtClean="0">
              <a:latin typeface="Tahoma" pitchFamily="34" charset="0"/>
              <a:cs typeface="Tahoma" pitchFamily="34" charset="0"/>
            </a:rPr>
            <a:t>Zaposleni</a:t>
          </a:r>
          <a:endParaRPr lang="hr-HR" sz="1600" b="1" noProof="0" dirty="0">
            <a:latin typeface="Tahoma" pitchFamily="34" charset="0"/>
            <a:cs typeface="Tahoma" pitchFamily="34" charset="0"/>
          </a:endParaRPr>
        </a:p>
      </dgm:t>
    </dgm:pt>
    <dgm:pt modelId="{2A18C593-E7A3-47F5-A612-A2FB7A038E25}" type="parTrans" cxnId="{8B06559E-18F3-4376-9DDA-5E402D014FED}">
      <dgm:prSet/>
      <dgm:spPr/>
      <dgm:t>
        <a:bodyPr/>
        <a:lstStyle/>
        <a:p>
          <a:endParaRPr lang="en-GB">
            <a:latin typeface="Tahoma" pitchFamily="34" charset="0"/>
            <a:cs typeface="Tahoma" pitchFamily="34" charset="0"/>
          </a:endParaRPr>
        </a:p>
      </dgm:t>
    </dgm:pt>
    <dgm:pt modelId="{DAB6BF86-D13D-4ED3-A7DA-2B8DDE2BB775}" type="sibTrans" cxnId="{8B06559E-18F3-4376-9DDA-5E402D014FED}">
      <dgm:prSet/>
      <dgm:spPr/>
      <dgm:t>
        <a:bodyPr/>
        <a:lstStyle/>
        <a:p>
          <a:endParaRPr lang="en-GB">
            <a:latin typeface="Tahoma" pitchFamily="34" charset="0"/>
            <a:cs typeface="Tahoma" pitchFamily="34" charset="0"/>
          </a:endParaRPr>
        </a:p>
      </dgm:t>
    </dgm:pt>
    <dgm:pt modelId="{23398BF8-593F-4018-B7C8-97C82DC5B2B0}">
      <dgm:prSet custT="1"/>
      <dgm:spPr/>
      <dgm:t>
        <a:bodyPr/>
        <a:lstStyle/>
        <a:p>
          <a:r>
            <a:rPr lang="hr-HR" sz="1600" b="1" noProof="0" dirty="0" smtClean="0">
              <a:latin typeface="Tahoma" pitchFamily="34" charset="0"/>
              <a:cs typeface="Tahoma" pitchFamily="34" charset="0"/>
            </a:rPr>
            <a:t>Slobodna radna mjesta</a:t>
          </a:r>
          <a:endParaRPr lang="hr-HR" sz="1600" b="1" noProof="0" dirty="0">
            <a:latin typeface="Tahoma" pitchFamily="34" charset="0"/>
            <a:cs typeface="Tahoma" pitchFamily="34" charset="0"/>
          </a:endParaRPr>
        </a:p>
      </dgm:t>
    </dgm:pt>
    <dgm:pt modelId="{3F4C6126-BB33-450D-9102-334B8897C238}" type="parTrans" cxnId="{11156D57-77D5-42B0-929A-1A5DE5CCE29E}">
      <dgm:prSet/>
      <dgm:spPr/>
      <dgm:t>
        <a:bodyPr/>
        <a:lstStyle/>
        <a:p>
          <a:endParaRPr lang="en-GB">
            <a:latin typeface="Tahoma" pitchFamily="34" charset="0"/>
            <a:cs typeface="Tahoma" pitchFamily="34" charset="0"/>
          </a:endParaRPr>
        </a:p>
      </dgm:t>
    </dgm:pt>
    <dgm:pt modelId="{B0773296-F32B-43E4-92BA-403C02E3CFC3}" type="sibTrans" cxnId="{11156D57-77D5-42B0-929A-1A5DE5CCE29E}">
      <dgm:prSet/>
      <dgm:spPr/>
      <dgm:t>
        <a:bodyPr/>
        <a:lstStyle/>
        <a:p>
          <a:endParaRPr lang="en-GB">
            <a:latin typeface="Tahoma" pitchFamily="34" charset="0"/>
            <a:cs typeface="Tahoma" pitchFamily="34" charset="0"/>
          </a:endParaRPr>
        </a:p>
      </dgm:t>
    </dgm:pt>
    <dgm:pt modelId="{79339548-C2BC-4BB9-9B23-FE0451F7949B}">
      <dgm:prSet/>
      <dgm:spPr/>
      <dgm:t>
        <a:bodyPr/>
        <a:lstStyle/>
        <a:p>
          <a:r>
            <a:rPr lang="hr-HR" b="1" noProof="0" dirty="0" smtClean="0"/>
            <a:t>Buduće potrebe na tržištu rada</a:t>
          </a:r>
          <a:endParaRPr lang="hr-HR" b="1" noProof="0" dirty="0"/>
        </a:p>
      </dgm:t>
    </dgm:pt>
    <dgm:pt modelId="{870F27F3-103E-46C1-89D8-4F4427F10C3A}" type="parTrans" cxnId="{32C47E79-A62F-41AE-B8E6-F6EC90062F74}">
      <dgm:prSet/>
      <dgm:spPr/>
      <dgm:t>
        <a:bodyPr/>
        <a:lstStyle/>
        <a:p>
          <a:endParaRPr lang="en-GB"/>
        </a:p>
      </dgm:t>
    </dgm:pt>
    <dgm:pt modelId="{114E6522-71A5-4025-8461-A2815F961D27}" type="sibTrans" cxnId="{32C47E79-A62F-41AE-B8E6-F6EC90062F74}">
      <dgm:prSet/>
      <dgm:spPr/>
      <dgm:t>
        <a:bodyPr/>
        <a:lstStyle/>
        <a:p>
          <a:endParaRPr lang="en-GB"/>
        </a:p>
      </dgm:t>
    </dgm:pt>
    <dgm:pt modelId="{A58FD1D1-22EA-4C96-9F50-850A200EB94C}" type="pres">
      <dgm:prSet presAssocID="{C6EF8935-C213-4BBF-A036-8FF067B14E97}" presName="outerComposite" presStyleCnt="0">
        <dgm:presLayoutVars>
          <dgm:chMax val="2"/>
          <dgm:animLvl val="lvl"/>
          <dgm:resizeHandles val="exact"/>
        </dgm:presLayoutVars>
      </dgm:prSet>
      <dgm:spPr/>
      <dgm:t>
        <a:bodyPr/>
        <a:lstStyle/>
        <a:p>
          <a:endParaRPr lang="en-GB"/>
        </a:p>
      </dgm:t>
    </dgm:pt>
    <dgm:pt modelId="{CE4939D9-67C1-42D2-92EB-5BD54660D96A}" type="pres">
      <dgm:prSet presAssocID="{C6EF8935-C213-4BBF-A036-8FF067B14E97}" presName="dummyMaxCanvas" presStyleCnt="0"/>
      <dgm:spPr/>
      <dgm:t>
        <a:bodyPr/>
        <a:lstStyle/>
        <a:p>
          <a:endParaRPr lang="en-GB"/>
        </a:p>
      </dgm:t>
    </dgm:pt>
    <dgm:pt modelId="{26950441-C289-42F4-8FA4-0DB92112591F}" type="pres">
      <dgm:prSet presAssocID="{C6EF8935-C213-4BBF-A036-8FF067B14E97}" presName="parentComposite" presStyleCnt="0"/>
      <dgm:spPr/>
      <dgm:t>
        <a:bodyPr/>
        <a:lstStyle/>
        <a:p>
          <a:endParaRPr lang="en-GB"/>
        </a:p>
      </dgm:t>
    </dgm:pt>
    <dgm:pt modelId="{3249267E-D33D-41E1-899B-BA3A9115CDDE}" type="pres">
      <dgm:prSet presAssocID="{C6EF8935-C213-4BBF-A036-8FF067B14E97}" presName="parent1" presStyleLbl="alignAccFollowNode1" presStyleIdx="0" presStyleCnt="4">
        <dgm:presLayoutVars>
          <dgm:chMax val="4"/>
        </dgm:presLayoutVars>
      </dgm:prSet>
      <dgm:spPr/>
      <dgm:t>
        <a:bodyPr/>
        <a:lstStyle/>
        <a:p>
          <a:endParaRPr lang="en-GB"/>
        </a:p>
      </dgm:t>
    </dgm:pt>
    <dgm:pt modelId="{7EE287FB-E809-4407-A099-13D137456F36}" type="pres">
      <dgm:prSet presAssocID="{C6EF8935-C213-4BBF-A036-8FF067B14E97}" presName="parent2" presStyleLbl="alignAccFollowNode1" presStyleIdx="1" presStyleCnt="4">
        <dgm:presLayoutVars>
          <dgm:chMax val="4"/>
        </dgm:presLayoutVars>
      </dgm:prSet>
      <dgm:spPr/>
      <dgm:t>
        <a:bodyPr/>
        <a:lstStyle/>
        <a:p>
          <a:endParaRPr lang="en-GB"/>
        </a:p>
      </dgm:t>
    </dgm:pt>
    <dgm:pt modelId="{885CD46E-AF96-4FD1-942E-49CBEB73092C}" type="pres">
      <dgm:prSet presAssocID="{C6EF8935-C213-4BBF-A036-8FF067B14E97}" presName="childrenComposite" presStyleCnt="0"/>
      <dgm:spPr/>
      <dgm:t>
        <a:bodyPr/>
        <a:lstStyle/>
        <a:p>
          <a:endParaRPr lang="en-GB"/>
        </a:p>
      </dgm:t>
    </dgm:pt>
    <dgm:pt modelId="{20FF03FF-A98A-457B-B3D2-81F92D5E6804}" type="pres">
      <dgm:prSet presAssocID="{C6EF8935-C213-4BBF-A036-8FF067B14E97}" presName="dummyMaxCanvas_ChildArea" presStyleCnt="0"/>
      <dgm:spPr/>
      <dgm:t>
        <a:bodyPr/>
        <a:lstStyle/>
        <a:p>
          <a:endParaRPr lang="en-GB"/>
        </a:p>
      </dgm:t>
    </dgm:pt>
    <dgm:pt modelId="{993B1F3F-A99F-41F0-B7D3-AF0099447011}" type="pres">
      <dgm:prSet presAssocID="{C6EF8935-C213-4BBF-A036-8FF067B14E97}" presName="fulcrum" presStyleLbl="alignAccFollowNode1" presStyleIdx="2" presStyleCnt="4"/>
      <dgm:spPr/>
      <dgm:t>
        <a:bodyPr/>
        <a:lstStyle/>
        <a:p>
          <a:endParaRPr lang="en-GB"/>
        </a:p>
      </dgm:t>
    </dgm:pt>
    <dgm:pt modelId="{62BEB5CD-1CC3-4101-B3DD-523F2415742F}" type="pres">
      <dgm:prSet presAssocID="{C6EF8935-C213-4BBF-A036-8FF067B14E97}" presName="balance_33" presStyleLbl="alignAccFollowNode1" presStyleIdx="3" presStyleCnt="4">
        <dgm:presLayoutVars>
          <dgm:bulletEnabled val="1"/>
        </dgm:presLayoutVars>
      </dgm:prSet>
      <dgm:spPr/>
      <dgm:t>
        <a:bodyPr/>
        <a:lstStyle/>
        <a:p>
          <a:endParaRPr lang="en-GB"/>
        </a:p>
      </dgm:t>
    </dgm:pt>
    <dgm:pt modelId="{C19BDF79-C802-4EC3-B168-14B10C559BF0}" type="pres">
      <dgm:prSet presAssocID="{C6EF8935-C213-4BBF-A036-8FF067B14E97}" presName="right_33_1" presStyleLbl="node1" presStyleIdx="0" presStyleCnt="6" custLinFactY="-5486" custLinFactNeighborX="1643" custLinFactNeighborY="-100000">
        <dgm:presLayoutVars>
          <dgm:bulletEnabled val="1"/>
        </dgm:presLayoutVars>
      </dgm:prSet>
      <dgm:spPr/>
      <dgm:t>
        <a:bodyPr/>
        <a:lstStyle/>
        <a:p>
          <a:endParaRPr lang="en-GB"/>
        </a:p>
      </dgm:t>
    </dgm:pt>
    <dgm:pt modelId="{2CE646C9-85FA-435E-9C19-19A5DEAB3EFD}" type="pres">
      <dgm:prSet presAssocID="{C6EF8935-C213-4BBF-A036-8FF067B14E97}" presName="right_33_2" presStyleLbl="node1" presStyleIdx="1" presStyleCnt="6" custLinFactY="5176" custLinFactNeighborX="1643" custLinFactNeighborY="100000">
        <dgm:presLayoutVars>
          <dgm:bulletEnabled val="1"/>
        </dgm:presLayoutVars>
      </dgm:prSet>
      <dgm:spPr/>
      <dgm:t>
        <a:bodyPr/>
        <a:lstStyle/>
        <a:p>
          <a:endParaRPr lang="en-GB"/>
        </a:p>
      </dgm:t>
    </dgm:pt>
    <dgm:pt modelId="{09BEC7DB-625B-4147-B86E-C7EE0643B7C6}" type="pres">
      <dgm:prSet presAssocID="{C6EF8935-C213-4BBF-A036-8FF067B14E97}" presName="right_33_3" presStyleLbl="node1" presStyleIdx="2" presStyleCnt="6">
        <dgm:presLayoutVars>
          <dgm:bulletEnabled val="1"/>
        </dgm:presLayoutVars>
      </dgm:prSet>
      <dgm:spPr/>
      <dgm:t>
        <a:bodyPr/>
        <a:lstStyle/>
        <a:p>
          <a:endParaRPr lang="en-GB"/>
        </a:p>
      </dgm:t>
    </dgm:pt>
    <dgm:pt modelId="{4E36922A-E51B-4F79-AAF3-713FFBE1B334}" type="pres">
      <dgm:prSet presAssocID="{C6EF8935-C213-4BBF-A036-8FF067B14E97}" presName="left_33_1" presStyleLbl="node1" presStyleIdx="3" presStyleCnt="6">
        <dgm:presLayoutVars>
          <dgm:bulletEnabled val="1"/>
        </dgm:presLayoutVars>
      </dgm:prSet>
      <dgm:spPr/>
      <dgm:t>
        <a:bodyPr/>
        <a:lstStyle/>
        <a:p>
          <a:endParaRPr lang="en-GB"/>
        </a:p>
      </dgm:t>
    </dgm:pt>
    <dgm:pt modelId="{CE77392A-9178-4DAE-801A-AB4CDD38E18F}" type="pres">
      <dgm:prSet presAssocID="{C6EF8935-C213-4BBF-A036-8FF067B14E97}" presName="left_33_2" presStyleLbl="node1" presStyleIdx="4" presStyleCnt="6" custScaleY="87353">
        <dgm:presLayoutVars>
          <dgm:bulletEnabled val="1"/>
        </dgm:presLayoutVars>
      </dgm:prSet>
      <dgm:spPr/>
      <dgm:t>
        <a:bodyPr/>
        <a:lstStyle/>
        <a:p>
          <a:endParaRPr lang="en-GB"/>
        </a:p>
      </dgm:t>
    </dgm:pt>
    <dgm:pt modelId="{B85283F0-8CC4-4C13-AA19-9621E8F6E429}" type="pres">
      <dgm:prSet presAssocID="{C6EF8935-C213-4BBF-A036-8FF067B14E97}" presName="left_33_3" presStyleLbl="node1" presStyleIdx="5" presStyleCnt="6">
        <dgm:presLayoutVars>
          <dgm:bulletEnabled val="1"/>
        </dgm:presLayoutVars>
      </dgm:prSet>
      <dgm:spPr/>
      <dgm:t>
        <a:bodyPr/>
        <a:lstStyle/>
        <a:p>
          <a:endParaRPr lang="en-GB"/>
        </a:p>
      </dgm:t>
    </dgm:pt>
  </dgm:ptLst>
  <dgm:cxnLst>
    <dgm:cxn modelId="{96FC54B3-9CC3-4E4F-AFCE-80C906D7EDFF}" type="presOf" srcId="{F05B00FC-3B20-4056-8488-263F21A03FFB}" destId="{4E36922A-E51B-4F79-AAF3-713FFBE1B334}" srcOrd="0" destOrd="0" presId="urn:microsoft.com/office/officeart/2005/8/layout/balance1"/>
    <dgm:cxn modelId="{1A36E1D9-896B-4F04-83F2-CF4DF809CA73}" type="presOf" srcId="{79339548-C2BC-4BB9-9B23-FE0451F7949B}" destId="{2CE646C9-85FA-435E-9C19-19A5DEAB3EFD}" srcOrd="0" destOrd="0" presId="urn:microsoft.com/office/officeart/2005/8/layout/balance1"/>
    <dgm:cxn modelId="{575106D2-88D1-4426-9CCB-E694C399E961}" type="presOf" srcId="{FDB86578-0CB0-49C6-ADC6-CC3CE55D49CB}" destId="{CE77392A-9178-4DAE-801A-AB4CDD38E18F}" srcOrd="0" destOrd="0" presId="urn:microsoft.com/office/officeart/2005/8/layout/balance1"/>
    <dgm:cxn modelId="{81B5878E-F05F-4D8C-9823-9C742C505E62}" type="presOf" srcId="{C6EF8935-C213-4BBF-A036-8FF067B14E97}" destId="{A58FD1D1-22EA-4C96-9F50-850A200EB94C}" srcOrd="0" destOrd="0" presId="urn:microsoft.com/office/officeart/2005/8/layout/balance1"/>
    <dgm:cxn modelId="{32C47E79-A62F-41AE-B8E6-F6EC90062F74}" srcId="{3A4B8FA6-B94C-4F62-8529-0637A5CEBD11}" destId="{79339548-C2BC-4BB9-9B23-FE0451F7949B}" srcOrd="1" destOrd="0" parTransId="{870F27F3-103E-46C1-89D8-4F4427F10C3A}" sibTransId="{114E6522-71A5-4025-8461-A2815F961D27}"/>
    <dgm:cxn modelId="{36160188-535F-4CBA-977D-203A93EEF23B}" srcId="{468DC5B6-C27B-406E-9895-92F581C23A8E}" destId="{8B50C097-2307-43FB-869D-5A25CD142B84}" srcOrd="2" destOrd="0" parTransId="{44ECF907-6161-4367-A83B-9F6962369A07}" sibTransId="{61AE0923-0B91-41A2-986D-E497068F50CF}"/>
    <dgm:cxn modelId="{70530E1E-8442-4AFB-A8BA-BE200B3872A1}" type="presOf" srcId="{8B50C097-2307-43FB-869D-5A25CD142B84}" destId="{B85283F0-8CC4-4C13-AA19-9621E8F6E429}" srcOrd="0" destOrd="0" presId="urn:microsoft.com/office/officeart/2005/8/layout/balance1"/>
    <dgm:cxn modelId="{205A549F-CAB8-4D80-A5A7-52CEEA999C51}" type="presOf" srcId="{23398BF8-593F-4018-B7C8-97C82DC5B2B0}" destId="{C19BDF79-C802-4EC3-B168-14B10C559BF0}" srcOrd="0" destOrd="0" presId="urn:microsoft.com/office/officeart/2005/8/layout/balance1"/>
    <dgm:cxn modelId="{E0D9517B-6768-4DEE-A9EC-DAC083EB01B1}" type="presOf" srcId="{3A4B8FA6-B94C-4F62-8529-0637A5CEBD11}" destId="{7EE287FB-E809-4407-A099-13D137456F36}" srcOrd="0" destOrd="0" presId="urn:microsoft.com/office/officeart/2005/8/layout/balance1"/>
    <dgm:cxn modelId="{8B06559E-18F3-4376-9DDA-5E402D014FED}" srcId="{3A4B8FA6-B94C-4F62-8529-0637A5CEBD11}" destId="{9E7739FD-3CAE-4967-A3D8-48E6D9DA8A3F}" srcOrd="2" destOrd="0" parTransId="{2A18C593-E7A3-47F5-A612-A2FB7A038E25}" sibTransId="{DAB6BF86-D13D-4ED3-A7DA-2B8DDE2BB775}"/>
    <dgm:cxn modelId="{EE9179B8-4CDD-4320-9CD2-8225A59BFC02}" srcId="{C6EF8935-C213-4BBF-A036-8FF067B14E97}" destId="{3A4B8FA6-B94C-4F62-8529-0637A5CEBD11}" srcOrd="1" destOrd="0" parTransId="{508BC4BE-E28D-490A-A00A-7540D5ECEA28}" sibTransId="{60782B8D-34A9-4F20-AA35-CE40CE6652B1}"/>
    <dgm:cxn modelId="{11156D57-77D5-42B0-929A-1A5DE5CCE29E}" srcId="{3A4B8FA6-B94C-4F62-8529-0637A5CEBD11}" destId="{23398BF8-593F-4018-B7C8-97C82DC5B2B0}" srcOrd="0" destOrd="0" parTransId="{3F4C6126-BB33-450D-9102-334B8897C238}" sibTransId="{B0773296-F32B-43E4-92BA-403C02E3CFC3}"/>
    <dgm:cxn modelId="{6DE056C1-BA16-4F0C-889E-FF56A4C47395}" srcId="{468DC5B6-C27B-406E-9895-92F581C23A8E}" destId="{F05B00FC-3B20-4056-8488-263F21A03FFB}" srcOrd="0" destOrd="0" parTransId="{CA0B46AE-C0EE-430C-A52A-A5AE25C6EDCF}" sibTransId="{5F9F985D-6E2F-4F26-8294-67DCFFEA83F7}"/>
    <dgm:cxn modelId="{EB437D2A-962A-4490-AA9D-9652F6F3D910}" type="presOf" srcId="{468DC5B6-C27B-406E-9895-92F581C23A8E}" destId="{3249267E-D33D-41E1-899B-BA3A9115CDDE}" srcOrd="0" destOrd="0" presId="urn:microsoft.com/office/officeart/2005/8/layout/balance1"/>
    <dgm:cxn modelId="{10A86505-F716-4ABB-A04B-D6141DCD6FFE}" srcId="{C6EF8935-C213-4BBF-A036-8FF067B14E97}" destId="{468DC5B6-C27B-406E-9895-92F581C23A8E}" srcOrd="0" destOrd="0" parTransId="{4E440EC6-48F8-4AA8-95AC-1DCDAC4D8B76}" sibTransId="{A59AE1FD-384A-4293-8C97-E7ECEA61E10B}"/>
    <dgm:cxn modelId="{395A9E17-6A14-466A-94BA-E91270122E36}" srcId="{468DC5B6-C27B-406E-9895-92F581C23A8E}" destId="{FDB86578-0CB0-49C6-ADC6-CC3CE55D49CB}" srcOrd="1" destOrd="0" parTransId="{662A2CB7-2475-4DF3-B480-388303FBDDA1}" sibTransId="{B9BF61DF-49C3-4381-8601-9EBDC2C7CF1B}"/>
    <dgm:cxn modelId="{37FF805F-8C74-46E0-8AB3-93F9FC4B6B7F}" type="presOf" srcId="{9E7739FD-3CAE-4967-A3D8-48E6D9DA8A3F}" destId="{09BEC7DB-625B-4147-B86E-C7EE0643B7C6}" srcOrd="0" destOrd="0" presId="urn:microsoft.com/office/officeart/2005/8/layout/balance1"/>
    <dgm:cxn modelId="{CF906F87-75D2-4A84-8EC6-4CB717F1E4D7}" type="presParOf" srcId="{A58FD1D1-22EA-4C96-9F50-850A200EB94C}" destId="{CE4939D9-67C1-42D2-92EB-5BD54660D96A}" srcOrd="0" destOrd="0" presId="urn:microsoft.com/office/officeart/2005/8/layout/balance1"/>
    <dgm:cxn modelId="{A5158F25-B3ED-45E1-AF80-EC5669025AA0}" type="presParOf" srcId="{A58FD1D1-22EA-4C96-9F50-850A200EB94C}" destId="{26950441-C289-42F4-8FA4-0DB92112591F}" srcOrd="1" destOrd="0" presId="urn:microsoft.com/office/officeart/2005/8/layout/balance1"/>
    <dgm:cxn modelId="{04E998BA-2745-460A-B171-61AA747E1785}" type="presParOf" srcId="{26950441-C289-42F4-8FA4-0DB92112591F}" destId="{3249267E-D33D-41E1-899B-BA3A9115CDDE}" srcOrd="0" destOrd="0" presId="urn:microsoft.com/office/officeart/2005/8/layout/balance1"/>
    <dgm:cxn modelId="{13ACF77A-48E2-4AC7-A01C-C355A36A616C}" type="presParOf" srcId="{26950441-C289-42F4-8FA4-0DB92112591F}" destId="{7EE287FB-E809-4407-A099-13D137456F36}" srcOrd="1" destOrd="0" presId="urn:microsoft.com/office/officeart/2005/8/layout/balance1"/>
    <dgm:cxn modelId="{59C1B48F-49C6-4838-BDEE-C014E62993E7}" type="presParOf" srcId="{A58FD1D1-22EA-4C96-9F50-850A200EB94C}" destId="{885CD46E-AF96-4FD1-942E-49CBEB73092C}" srcOrd="2" destOrd="0" presId="urn:microsoft.com/office/officeart/2005/8/layout/balance1"/>
    <dgm:cxn modelId="{70597276-DB3B-46CF-9744-BE1CA1EB638B}" type="presParOf" srcId="{885CD46E-AF96-4FD1-942E-49CBEB73092C}" destId="{20FF03FF-A98A-457B-B3D2-81F92D5E6804}" srcOrd="0" destOrd="0" presId="urn:microsoft.com/office/officeart/2005/8/layout/balance1"/>
    <dgm:cxn modelId="{CC5E8B92-17A9-4716-BF3A-A895ED3A35DC}" type="presParOf" srcId="{885CD46E-AF96-4FD1-942E-49CBEB73092C}" destId="{993B1F3F-A99F-41F0-B7D3-AF0099447011}" srcOrd="1" destOrd="0" presId="urn:microsoft.com/office/officeart/2005/8/layout/balance1"/>
    <dgm:cxn modelId="{DFA3A239-475A-4C13-9F42-14089F5A55A9}" type="presParOf" srcId="{885CD46E-AF96-4FD1-942E-49CBEB73092C}" destId="{62BEB5CD-1CC3-4101-B3DD-523F2415742F}" srcOrd="2" destOrd="0" presId="urn:microsoft.com/office/officeart/2005/8/layout/balance1"/>
    <dgm:cxn modelId="{F40DD92A-5CD3-4FBD-90F6-0A89E0111205}" type="presParOf" srcId="{885CD46E-AF96-4FD1-942E-49CBEB73092C}" destId="{C19BDF79-C802-4EC3-B168-14B10C559BF0}" srcOrd="3" destOrd="0" presId="urn:microsoft.com/office/officeart/2005/8/layout/balance1"/>
    <dgm:cxn modelId="{65B8D163-DC89-4385-A83E-35179F841A2B}" type="presParOf" srcId="{885CD46E-AF96-4FD1-942E-49CBEB73092C}" destId="{2CE646C9-85FA-435E-9C19-19A5DEAB3EFD}" srcOrd="4" destOrd="0" presId="urn:microsoft.com/office/officeart/2005/8/layout/balance1"/>
    <dgm:cxn modelId="{06EF825C-CFB8-4EB1-A580-D3F3C29C5FA6}" type="presParOf" srcId="{885CD46E-AF96-4FD1-942E-49CBEB73092C}" destId="{09BEC7DB-625B-4147-B86E-C7EE0643B7C6}" srcOrd="5" destOrd="0" presId="urn:microsoft.com/office/officeart/2005/8/layout/balance1"/>
    <dgm:cxn modelId="{54B55A4C-7C3C-4CD1-BCA2-88BCDD8143EC}" type="presParOf" srcId="{885CD46E-AF96-4FD1-942E-49CBEB73092C}" destId="{4E36922A-E51B-4F79-AAF3-713FFBE1B334}" srcOrd="6" destOrd="0" presId="urn:microsoft.com/office/officeart/2005/8/layout/balance1"/>
    <dgm:cxn modelId="{781C0C28-F227-46B9-BFF2-7422F8FEB3AA}" type="presParOf" srcId="{885CD46E-AF96-4FD1-942E-49CBEB73092C}" destId="{CE77392A-9178-4DAE-801A-AB4CDD38E18F}" srcOrd="7" destOrd="0" presId="urn:microsoft.com/office/officeart/2005/8/layout/balance1"/>
    <dgm:cxn modelId="{E10AF3F9-57E1-437E-B427-88E901BD61E9}" type="presParOf" srcId="{885CD46E-AF96-4FD1-942E-49CBEB73092C}" destId="{B85283F0-8CC4-4C13-AA19-9621E8F6E429}" srcOrd="8" destOrd="0" presId="urn:microsoft.com/office/officeart/2005/8/layout/balanc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C510AF-A2E9-420F-A272-CABF0C7D6DF7}">
      <dsp:nvSpPr>
        <dsp:cNvPr id="0" name=""/>
        <dsp:cNvSpPr/>
      </dsp:nvSpPr>
      <dsp:spPr>
        <a:xfrm rot="16200000">
          <a:off x="876300" y="-876300"/>
          <a:ext cx="2209800" cy="39624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hr-HR" sz="4000" b="1" kern="1200" dirty="0" smtClean="0"/>
            <a:t>Ekonomski</a:t>
          </a:r>
          <a:endParaRPr lang="hr-HR" sz="4000" b="1" kern="1200" dirty="0"/>
        </a:p>
      </dsp:txBody>
      <dsp:txXfrm rot="16200000">
        <a:off x="1152524" y="-1152524"/>
        <a:ext cx="1657350" cy="3962400"/>
      </dsp:txXfrm>
    </dsp:sp>
    <dsp:sp modelId="{917B6A6C-EBA2-408D-AA4C-4D79743692B2}">
      <dsp:nvSpPr>
        <dsp:cNvPr id="0" name=""/>
        <dsp:cNvSpPr/>
      </dsp:nvSpPr>
      <dsp:spPr>
        <a:xfrm>
          <a:off x="3962400" y="0"/>
          <a:ext cx="3962400" cy="22098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hr-HR" sz="3600" b="1" kern="1200" dirty="0" smtClean="0"/>
            <a:t>Sociološki</a:t>
          </a:r>
          <a:endParaRPr lang="hr-HR" sz="3600" b="1" kern="1200" dirty="0"/>
        </a:p>
      </dsp:txBody>
      <dsp:txXfrm>
        <a:off x="3962400" y="0"/>
        <a:ext cx="3962400" cy="1657350"/>
      </dsp:txXfrm>
    </dsp:sp>
    <dsp:sp modelId="{1D4C699A-D87E-4CFD-B0B9-8E36E219A31C}">
      <dsp:nvSpPr>
        <dsp:cNvPr id="0" name=""/>
        <dsp:cNvSpPr/>
      </dsp:nvSpPr>
      <dsp:spPr>
        <a:xfrm rot="10800000">
          <a:off x="19475" y="2209800"/>
          <a:ext cx="3923449" cy="22098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hr-HR" sz="3600" b="1" kern="1200" dirty="0" smtClean="0"/>
            <a:t>Obrazovni</a:t>
          </a:r>
          <a:endParaRPr lang="hr-HR" sz="3600" b="1" kern="1200" dirty="0"/>
        </a:p>
      </dsp:txBody>
      <dsp:txXfrm rot="10800000">
        <a:off x="19475" y="2762249"/>
        <a:ext cx="3923449" cy="1657350"/>
      </dsp:txXfrm>
    </dsp:sp>
    <dsp:sp modelId="{CCA5E450-A794-4E29-ABC8-06D42758E295}">
      <dsp:nvSpPr>
        <dsp:cNvPr id="0" name=""/>
        <dsp:cNvSpPr/>
      </dsp:nvSpPr>
      <dsp:spPr>
        <a:xfrm rot="5400000">
          <a:off x="5105776" y="1333499"/>
          <a:ext cx="1675647" cy="39624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hr-HR" sz="3600" b="1" kern="1200" dirty="0" smtClean="0">
              <a:solidFill>
                <a:srgbClr val="C00000"/>
              </a:solidFill>
            </a:rPr>
            <a:t>Korektiv- ekonomska politika</a:t>
          </a:r>
          <a:endParaRPr lang="hr-HR" sz="3600" b="1" kern="1200" dirty="0">
            <a:solidFill>
              <a:srgbClr val="C00000"/>
            </a:solidFill>
          </a:endParaRPr>
        </a:p>
      </dsp:txBody>
      <dsp:txXfrm rot="5400000">
        <a:off x="5315232" y="1542955"/>
        <a:ext cx="1256735" cy="3962400"/>
      </dsp:txXfrm>
    </dsp:sp>
    <dsp:sp modelId="{31A292A7-4097-41B7-B703-48FA3D516F25}">
      <dsp:nvSpPr>
        <dsp:cNvPr id="0" name=""/>
        <dsp:cNvSpPr/>
      </dsp:nvSpPr>
      <dsp:spPr>
        <a:xfrm>
          <a:off x="2773679" y="1657350"/>
          <a:ext cx="2377440" cy="110490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hr-HR" sz="4400" b="1" kern="1200" dirty="0" smtClean="0"/>
            <a:t>Tržište rada</a:t>
          </a:r>
          <a:endParaRPr lang="hr-HR" sz="4400" b="1" kern="1200" dirty="0"/>
        </a:p>
      </dsp:txBody>
      <dsp:txXfrm>
        <a:off x="2773679" y="1657350"/>
        <a:ext cx="2377440" cy="11049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845874-9C0F-45CF-85BF-86A07DA1DAD4}">
      <dsp:nvSpPr>
        <dsp:cNvPr id="0" name=""/>
        <dsp:cNvSpPr/>
      </dsp:nvSpPr>
      <dsp:spPr>
        <a:xfrm>
          <a:off x="3192" y="0"/>
          <a:ext cx="2065307" cy="4419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hr-HR" sz="2000" b="1" kern="1200" dirty="0" smtClean="0"/>
            <a:t>Ekonomska kretanja  kod poslodavaca i makro pokazatelji i propisi iz tog područja</a:t>
          </a:r>
          <a:endParaRPr lang="hr-HR" sz="2000" b="1" kern="1200" dirty="0"/>
        </a:p>
      </dsp:txBody>
      <dsp:txXfrm>
        <a:off x="3192" y="1767840"/>
        <a:ext cx="2065307" cy="1767840"/>
      </dsp:txXfrm>
    </dsp:sp>
    <dsp:sp modelId="{5EDDA4BF-06B3-449A-99EB-D152EFE2D350}">
      <dsp:nvSpPr>
        <dsp:cNvPr id="0" name=""/>
        <dsp:cNvSpPr/>
      </dsp:nvSpPr>
      <dsp:spPr>
        <a:xfrm>
          <a:off x="299982" y="265176"/>
          <a:ext cx="1471726" cy="147172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1482E0-A606-4C9E-A9CF-C54D559B90D0}">
      <dsp:nvSpPr>
        <dsp:cNvPr id="0" name=""/>
        <dsp:cNvSpPr/>
      </dsp:nvSpPr>
      <dsp:spPr>
        <a:xfrm>
          <a:off x="2129033" y="0"/>
          <a:ext cx="2252775" cy="4419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hr-HR" sz="2400" b="1" kern="1200" dirty="0" smtClean="0"/>
            <a:t>Obrazovanje  i sistem i nezaposlenost</a:t>
          </a:r>
          <a:endParaRPr lang="hr-HR" sz="2400" b="1" kern="1200" dirty="0"/>
        </a:p>
      </dsp:txBody>
      <dsp:txXfrm>
        <a:off x="2129033" y="1767840"/>
        <a:ext cx="2252775" cy="1767840"/>
      </dsp:txXfrm>
    </dsp:sp>
    <dsp:sp modelId="{6E231806-12B0-4AB7-AB0C-E1395C5C90CB}">
      <dsp:nvSpPr>
        <dsp:cNvPr id="0" name=""/>
        <dsp:cNvSpPr/>
      </dsp:nvSpPr>
      <dsp:spPr>
        <a:xfrm>
          <a:off x="2214378" y="265176"/>
          <a:ext cx="2084936" cy="1471726"/>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E2104D-8EFF-4BDD-A72A-E9C4CD948A77}">
      <dsp:nvSpPr>
        <dsp:cNvPr id="0" name=""/>
        <dsp:cNvSpPr/>
      </dsp:nvSpPr>
      <dsp:spPr>
        <a:xfrm>
          <a:off x="4443768" y="0"/>
          <a:ext cx="2065307" cy="4419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hr-HR" sz="2400" b="1" kern="1200" dirty="0" smtClean="0"/>
            <a:t>Socijalna sigurnost i socijalne naknade i prava</a:t>
          </a:r>
          <a:endParaRPr lang="hr-HR" sz="2400" b="1" kern="1200" dirty="0"/>
        </a:p>
      </dsp:txBody>
      <dsp:txXfrm>
        <a:off x="4443768" y="1767840"/>
        <a:ext cx="2065307" cy="1767840"/>
      </dsp:txXfrm>
    </dsp:sp>
    <dsp:sp modelId="{665F85C4-A3A6-4E20-BD68-C3E57F9C5C32}">
      <dsp:nvSpPr>
        <dsp:cNvPr id="0" name=""/>
        <dsp:cNvSpPr/>
      </dsp:nvSpPr>
      <dsp:spPr>
        <a:xfrm>
          <a:off x="4741983" y="28603"/>
          <a:ext cx="1471726" cy="1944872"/>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2F4BFE-5D69-4C25-A151-F2A74CA921B8}">
      <dsp:nvSpPr>
        <dsp:cNvPr id="0" name=""/>
        <dsp:cNvSpPr/>
      </dsp:nvSpPr>
      <dsp:spPr>
        <a:xfrm>
          <a:off x="6572460" y="0"/>
          <a:ext cx="2065307" cy="4419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hr-HR" sz="2400" b="1" kern="1200" dirty="0" smtClean="0"/>
            <a:t>Tržište rada i radno zakonodavstvo</a:t>
          </a:r>
          <a:endParaRPr lang="hr-HR" sz="2400" b="1" kern="1200" dirty="0"/>
        </a:p>
      </dsp:txBody>
      <dsp:txXfrm>
        <a:off x="6572460" y="1767840"/>
        <a:ext cx="2065307" cy="1767840"/>
      </dsp:txXfrm>
    </dsp:sp>
    <dsp:sp modelId="{EF79B71C-DBC5-473A-B09F-60E0EC1654F5}">
      <dsp:nvSpPr>
        <dsp:cNvPr id="0" name=""/>
        <dsp:cNvSpPr/>
      </dsp:nvSpPr>
      <dsp:spPr>
        <a:xfrm>
          <a:off x="6637946" y="389301"/>
          <a:ext cx="1934334" cy="1223475"/>
        </a:xfrm>
        <a:prstGeom prst="ellipse">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90AC6F-00F2-4A77-99CB-47AF139CBC57}">
      <dsp:nvSpPr>
        <dsp:cNvPr id="0" name=""/>
        <dsp:cNvSpPr/>
      </dsp:nvSpPr>
      <dsp:spPr>
        <a:xfrm>
          <a:off x="72606" y="3535680"/>
          <a:ext cx="8495746" cy="66294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203BE4-6879-4D62-9D0B-8E4EDB3EAFCA}">
      <dsp:nvSpPr>
        <dsp:cNvPr id="0" name=""/>
        <dsp:cNvSpPr/>
      </dsp:nvSpPr>
      <dsp:spPr>
        <a:xfrm>
          <a:off x="866762" y="0"/>
          <a:ext cx="4419600" cy="44196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9CADEE-A377-48EA-9135-2F10F28A0A0E}">
      <dsp:nvSpPr>
        <dsp:cNvPr id="0" name=""/>
        <dsp:cNvSpPr/>
      </dsp:nvSpPr>
      <dsp:spPr>
        <a:xfrm>
          <a:off x="2429837" y="443824"/>
          <a:ext cx="4109081" cy="122086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hr-HR" sz="2000" b="1" kern="1200" dirty="0" smtClean="0"/>
            <a:t>Potražnja za radnicima</a:t>
          </a:r>
        </a:p>
        <a:p>
          <a:pPr lvl="0" algn="ctr" defTabSz="889000">
            <a:lnSpc>
              <a:spcPct val="90000"/>
            </a:lnSpc>
            <a:spcBef>
              <a:spcPct val="0"/>
            </a:spcBef>
            <a:spcAft>
              <a:spcPct val="35000"/>
            </a:spcAft>
          </a:pPr>
          <a:r>
            <a:rPr lang="hr-HR" sz="2000" b="1" kern="1200" dirty="0" smtClean="0"/>
            <a:t> 15 872</a:t>
          </a:r>
          <a:r>
            <a:rPr lang="hr-HR" sz="1300" kern="1200" dirty="0" smtClean="0"/>
            <a:t/>
          </a:r>
          <a:br>
            <a:rPr lang="hr-HR" sz="1300" kern="1200" dirty="0" smtClean="0"/>
          </a:br>
          <a:endParaRPr lang="hr-HR" sz="1300" b="1" kern="1200" dirty="0" smtClean="0"/>
        </a:p>
        <a:p>
          <a:pPr lvl="0" algn="ctr" defTabSz="889000">
            <a:lnSpc>
              <a:spcPct val="90000"/>
            </a:lnSpc>
            <a:spcBef>
              <a:spcPct val="0"/>
            </a:spcBef>
            <a:spcAft>
              <a:spcPct val="35000"/>
            </a:spcAft>
          </a:pPr>
          <a:r>
            <a:rPr lang="hr-HR" sz="1300" b="1" kern="1200" dirty="0" smtClean="0"/>
            <a:t> </a:t>
          </a:r>
          <a:endParaRPr lang="hr-HR" sz="1300" b="1" kern="1200" dirty="0"/>
        </a:p>
      </dsp:txBody>
      <dsp:txXfrm>
        <a:off x="2429837" y="443824"/>
        <a:ext cx="4109081" cy="1220868"/>
      </dsp:txXfrm>
    </dsp:sp>
    <dsp:sp modelId="{62B52901-869D-447F-9DB5-197A7CBE906A}">
      <dsp:nvSpPr>
        <dsp:cNvPr id="0" name=""/>
        <dsp:cNvSpPr/>
      </dsp:nvSpPr>
      <dsp:spPr>
        <a:xfrm>
          <a:off x="2809513" y="1675518"/>
          <a:ext cx="3406839" cy="133128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hr-HR" sz="1600" b="1" kern="1200" dirty="0" smtClean="0"/>
            <a:t>Sindikat plaće i uvjeti rada zakonodavstvo</a:t>
          </a:r>
          <a:endParaRPr lang="hr-HR" sz="1600" b="1" kern="1200" dirty="0"/>
        </a:p>
        <a:p>
          <a:pPr marL="171450" lvl="1" indent="-171450" algn="l" defTabSz="711200">
            <a:lnSpc>
              <a:spcPct val="90000"/>
            </a:lnSpc>
            <a:spcBef>
              <a:spcPct val="0"/>
            </a:spcBef>
            <a:spcAft>
              <a:spcPct val="15000"/>
            </a:spcAft>
            <a:buChar char="••"/>
          </a:pPr>
          <a:r>
            <a:rPr lang="hr-HR" sz="1600" b="1" kern="1200" dirty="0" smtClean="0"/>
            <a:t>Minimalna plaća 2984,78 kn</a:t>
          </a:r>
          <a:endParaRPr lang="hr-HR" sz="1600" b="1" kern="1200" dirty="0"/>
        </a:p>
        <a:p>
          <a:pPr marL="171450" lvl="1" indent="-171450" algn="l" defTabSz="711200">
            <a:lnSpc>
              <a:spcPct val="90000"/>
            </a:lnSpc>
            <a:spcBef>
              <a:spcPct val="0"/>
            </a:spcBef>
            <a:spcAft>
              <a:spcPct val="15000"/>
            </a:spcAft>
            <a:buChar char="••"/>
          </a:pPr>
          <a:r>
            <a:rPr lang="hr-HR" sz="1600" b="1" kern="1200" dirty="0" smtClean="0"/>
            <a:t>( 392,68 €) </a:t>
          </a:r>
          <a:endParaRPr lang="hr-HR" sz="1600" b="1" kern="1200" dirty="0"/>
        </a:p>
        <a:p>
          <a:pPr marL="171450" lvl="1" indent="-171450" algn="l" defTabSz="711200">
            <a:lnSpc>
              <a:spcPct val="90000"/>
            </a:lnSpc>
            <a:spcBef>
              <a:spcPct val="0"/>
            </a:spcBef>
            <a:spcAft>
              <a:spcPct val="15000"/>
            </a:spcAft>
            <a:buChar char="••"/>
          </a:pPr>
          <a:r>
            <a:rPr lang="hr-HR" sz="1600" b="1" kern="1200" dirty="0" smtClean="0"/>
            <a:t> </a:t>
          </a:r>
          <a:r>
            <a:rPr lang="hr-HR" sz="1600" b="1" kern="1200" dirty="0" err="1" smtClean="0"/>
            <a:t>fleksibilizacija</a:t>
          </a:r>
          <a:r>
            <a:rPr lang="hr-HR" sz="1600" b="1" kern="1200" dirty="0" smtClean="0"/>
            <a:t>  </a:t>
          </a:r>
          <a:endParaRPr lang="hr-HR" sz="1600" b="1" kern="1200" dirty="0"/>
        </a:p>
      </dsp:txBody>
      <dsp:txXfrm>
        <a:off x="2809513" y="1675518"/>
        <a:ext cx="3406839" cy="1331288"/>
      </dsp:txXfrm>
    </dsp:sp>
    <dsp:sp modelId="{0C66A41A-FCD3-4CD0-BA45-9E2433D03B6D}">
      <dsp:nvSpPr>
        <dsp:cNvPr id="0" name=""/>
        <dsp:cNvSpPr/>
      </dsp:nvSpPr>
      <dsp:spPr>
        <a:xfrm>
          <a:off x="1939273" y="3049762"/>
          <a:ext cx="5090208" cy="94577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hr-HR" sz="2400" b="1" kern="1200" dirty="0" smtClean="0"/>
        </a:p>
        <a:p>
          <a:pPr lvl="0" algn="ctr" defTabSz="1066800">
            <a:lnSpc>
              <a:spcPct val="90000"/>
            </a:lnSpc>
            <a:spcBef>
              <a:spcPct val="0"/>
            </a:spcBef>
            <a:spcAft>
              <a:spcPct val="35000"/>
            </a:spcAft>
          </a:pPr>
          <a:r>
            <a:rPr lang="hr-HR" sz="1800" b="1" kern="1200" dirty="0" smtClean="0"/>
            <a:t>Nezaposleni</a:t>
          </a:r>
        </a:p>
        <a:p>
          <a:pPr lvl="0" algn="ctr" defTabSz="1066800">
            <a:lnSpc>
              <a:spcPct val="90000"/>
            </a:lnSpc>
            <a:spcBef>
              <a:spcPct val="0"/>
            </a:spcBef>
            <a:spcAft>
              <a:spcPct val="35000"/>
            </a:spcAft>
          </a:pPr>
          <a:r>
            <a:rPr lang="hr-HR" sz="1800" b="1" kern="1200" dirty="0" smtClean="0"/>
            <a:t> 355 598</a:t>
          </a:r>
          <a:r>
            <a:rPr lang="hr-HR" sz="1800" kern="1200" dirty="0" smtClean="0"/>
            <a:t/>
          </a:r>
          <a:br>
            <a:rPr lang="hr-HR" sz="1800" kern="1200" dirty="0" smtClean="0"/>
          </a:br>
          <a:r>
            <a:rPr lang="hr-HR" sz="1600" b="1" kern="1200" dirty="0" smtClean="0"/>
            <a:t>Ulasci u evidenciju </a:t>
          </a:r>
        </a:p>
        <a:p>
          <a:pPr lvl="0" algn="ctr" defTabSz="1066800">
            <a:lnSpc>
              <a:spcPct val="90000"/>
            </a:lnSpc>
            <a:spcBef>
              <a:spcPct val="0"/>
            </a:spcBef>
            <a:spcAft>
              <a:spcPct val="35000"/>
            </a:spcAft>
          </a:pPr>
          <a:r>
            <a:rPr lang="hr-HR" sz="1600" b="1" kern="1200" dirty="0" smtClean="0"/>
            <a:t>20 594</a:t>
          </a:r>
          <a:r>
            <a:rPr lang="hr-HR" sz="2000" kern="1200" dirty="0" smtClean="0"/>
            <a:t/>
          </a:r>
          <a:br>
            <a:rPr lang="hr-HR" sz="2000" kern="1200" dirty="0" smtClean="0"/>
          </a:br>
          <a:endParaRPr lang="hr-HR" sz="2000" b="1" kern="1200" dirty="0"/>
        </a:p>
      </dsp:txBody>
      <dsp:txXfrm>
        <a:off x="1939273" y="3049762"/>
        <a:ext cx="5090208" cy="94577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E6676C2-0A91-4381-A0A2-E55B02388876}">
      <dsp:nvSpPr>
        <dsp:cNvPr id="0" name=""/>
        <dsp:cNvSpPr/>
      </dsp:nvSpPr>
      <dsp:spPr>
        <a:xfrm>
          <a:off x="1344" y="442804"/>
          <a:ext cx="2022545" cy="3762590"/>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hr-HR" sz="1200" b="1" kern="1200" noProof="0" dirty="0" smtClean="0"/>
            <a:t>Analiza gospodarskih trendova  i tendencija</a:t>
          </a:r>
          <a:endParaRPr lang="hr-HR" sz="1200" b="1" kern="1200" noProof="0" dirty="0"/>
        </a:p>
        <a:p>
          <a:pPr marL="114300" lvl="1" indent="-114300" algn="l" defTabSz="533400">
            <a:lnSpc>
              <a:spcPct val="90000"/>
            </a:lnSpc>
            <a:spcBef>
              <a:spcPct val="0"/>
            </a:spcBef>
            <a:spcAft>
              <a:spcPct val="15000"/>
            </a:spcAft>
            <a:buChar char="••"/>
          </a:pPr>
          <a:r>
            <a:rPr lang="hr-HR" sz="1200" b="1" kern="1200" noProof="0" dirty="0" err="1" smtClean="0"/>
            <a:t>Benchmarking</a:t>
          </a:r>
          <a:endParaRPr lang="hr-HR" sz="1200" b="1" kern="1200" noProof="0" dirty="0"/>
        </a:p>
        <a:p>
          <a:pPr marL="114300" lvl="1" indent="-114300" algn="l" defTabSz="533400">
            <a:lnSpc>
              <a:spcPct val="90000"/>
            </a:lnSpc>
            <a:spcBef>
              <a:spcPct val="0"/>
            </a:spcBef>
            <a:spcAft>
              <a:spcPct val="15000"/>
            </a:spcAft>
            <a:buChar char="••"/>
          </a:pPr>
          <a:r>
            <a:rPr lang="hr-HR" sz="1200" b="1" kern="1200" noProof="0" dirty="0" err="1" smtClean="0"/>
            <a:t>Mapiranje</a:t>
          </a:r>
          <a:r>
            <a:rPr lang="hr-HR" sz="1200" b="1" kern="1200" noProof="0" dirty="0" smtClean="0"/>
            <a:t> razvojnih potencijala</a:t>
          </a:r>
          <a:endParaRPr lang="hr-HR" sz="1200" b="1" kern="1200" noProof="0" dirty="0"/>
        </a:p>
        <a:p>
          <a:pPr marL="114300" lvl="1" indent="-114300" algn="l" defTabSz="533400">
            <a:lnSpc>
              <a:spcPct val="90000"/>
            </a:lnSpc>
            <a:spcBef>
              <a:spcPct val="0"/>
            </a:spcBef>
            <a:spcAft>
              <a:spcPct val="15000"/>
            </a:spcAft>
            <a:buChar char="••"/>
          </a:pPr>
          <a:r>
            <a:rPr lang="hr-HR" sz="1200" b="1" kern="1200" noProof="0" dirty="0" smtClean="0"/>
            <a:t>Procjena konkurentnosti u odnosu na sve troškove od materijala, energije…do plaća i njihove opterećenosti do “tereta” države</a:t>
          </a:r>
          <a:endParaRPr lang="hr-HR" sz="1200" b="1" kern="1200" noProof="0" dirty="0"/>
        </a:p>
      </dsp:txBody>
      <dsp:txXfrm>
        <a:off x="1344" y="442804"/>
        <a:ext cx="2022545" cy="2956321"/>
      </dsp:txXfrm>
    </dsp:sp>
    <dsp:sp modelId="{FE0D4537-CAD0-483D-8496-40E5CD81B688}">
      <dsp:nvSpPr>
        <dsp:cNvPr id="0" name=""/>
        <dsp:cNvSpPr/>
      </dsp:nvSpPr>
      <dsp:spPr>
        <a:xfrm>
          <a:off x="1104606" y="1819359"/>
          <a:ext cx="2390215" cy="2390215"/>
        </a:xfrm>
        <a:prstGeom prst="leftCircularArrow">
          <a:avLst>
            <a:gd name="adj1" fmla="val 2555"/>
            <a:gd name="adj2" fmla="val 309985"/>
            <a:gd name="adj3" fmla="val 1898860"/>
            <a:gd name="adj4" fmla="val 8837854"/>
            <a:gd name="adj5" fmla="val 298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D902411-FEBD-4296-9C5C-D76572F309E4}">
      <dsp:nvSpPr>
        <dsp:cNvPr id="0" name=""/>
        <dsp:cNvSpPr/>
      </dsp:nvSpPr>
      <dsp:spPr>
        <a:xfrm>
          <a:off x="253002" y="2691959"/>
          <a:ext cx="2193410" cy="932458"/>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1915" tIns="54610" rIns="81915" bIns="54610" numCol="1" spcCol="1270" anchor="ctr" anchorCtr="0">
          <a:noAutofit/>
        </a:bodyPr>
        <a:lstStyle/>
        <a:p>
          <a:pPr lvl="0" algn="ctr" defTabSz="1911350">
            <a:lnSpc>
              <a:spcPct val="90000"/>
            </a:lnSpc>
            <a:spcBef>
              <a:spcPct val="0"/>
            </a:spcBef>
            <a:spcAft>
              <a:spcPct val="35000"/>
            </a:spcAft>
          </a:pPr>
          <a:r>
            <a:rPr lang="hr-HR" sz="4300" kern="1200" dirty="0" smtClean="0"/>
            <a:t>Polazišta</a:t>
          </a:r>
          <a:endParaRPr lang="en-GB" sz="4300" kern="1200" dirty="0"/>
        </a:p>
      </dsp:txBody>
      <dsp:txXfrm>
        <a:off x="253002" y="2691959"/>
        <a:ext cx="2193410" cy="932458"/>
      </dsp:txXfrm>
    </dsp:sp>
    <dsp:sp modelId="{048DB29E-F1E8-499B-9452-8EE9C0C2E977}">
      <dsp:nvSpPr>
        <dsp:cNvPr id="0" name=""/>
        <dsp:cNvSpPr/>
      </dsp:nvSpPr>
      <dsp:spPr>
        <a:xfrm>
          <a:off x="2737170" y="1176791"/>
          <a:ext cx="2022545" cy="229017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6384930"/>
              <a:satOff val="50000"/>
              <a:lumOff val="44804"/>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hr-HR" sz="1200" b="1" kern="1200" noProof="0" dirty="0" smtClean="0"/>
            <a:t>Praćenje kretanja na tržištu rada u realnom vremenu – određene vremenske serije koje pokazuju oscilacije i međuzavisnosti</a:t>
          </a:r>
          <a:endParaRPr lang="hr-HR" sz="1200" b="1" kern="1200" noProof="0" dirty="0"/>
        </a:p>
        <a:p>
          <a:pPr marL="114300" lvl="1" indent="-114300" algn="l" defTabSz="533400">
            <a:lnSpc>
              <a:spcPct val="90000"/>
            </a:lnSpc>
            <a:spcBef>
              <a:spcPct val="0"/>
            </a:spcBef>
            <a:spcAft>
              <a:spcPct val="15000"/>
            </a:spcAft>
            <a:buChar char="••"/>
          </a:pPr>
          <a:r>
            <a:rPr lang="hr-HR" sz="1200" b="1" kern="1200" noProof="0" dirty="0" smtClean="0"/>
            <a:t>Što nam govore makro i mikro kretanja?</a:t>
          </a:r>
          <a:endParaRPr lang="hr-HR" sz="1200" b="1" kern="1200" noProof="0" dirty="0"/>
        </a:p>
      </dsp:txBody>
      <dsp:txXfrm>
        <a:off x="2737170" y="1667543"/>
        <a:ext cx="2022545" cy="1799422"/>
      </dsp:txXfrm>
    </dsp:sp>
    <dsp:sp modelId="{CB6DB3B9-F9F7-4424-8BBE-D4318BA2D6CF}">
      <dsp:nvSpPr>
        <dsp:cNvPr id="0" name=""/>
        <dsp:cNvSpPr/>
      </dsp:nvSpPr>
      <dsp:spPr>
        <a:xfrm>
          <a:off x="3869696" y="486830"/>
          <a:ext cx="2417861" cy="2417861"/>
        </a:xfrm>
        <a:prstGeom prst="circularArrow">
          <a:avLst>
            <a:gd name="adj1" fmla="val 2525"/>
            <a:gd name="adj2" fmla="val 306233"/>
            <a:gd name="adj3" fmla="val 19522099"/>
            <a:gd name="adj4" fmla="val 12579353"/>
            <a:gd name="adj5" fmla="val 2946"/>
          </a:avLst>
        </a:prstGeom>
        <a:gradFill rotWithShape="0">
          <a:gsLst>
            <a:gs pos="0">
              <a:schemeClr val="accent4">
                <a:hueOff val="12769860"/>
                <a:satOff val="100000"/>
                <a:lumOff val="89608"/>
                <a:alphaOff val="0"/>
                <a:shade val="51000"/>
                <a:satMod val="130000"/>
              </a:schemeClr>
            </a:gs>
            <a:gs pos="80000">
              <a:schemeClr val="accent4">
                <a:hueOff val="12769860"/>
                <a:satOff val="100000"/>
                <a:lumOff val="89608"/>
                <a:alphaOff val="0"/>
                <a:shade val="93000"/>
                <a:satMod val="130000"/>
              </a:schemeClr>
            </a:gs>
            <a:gs pos="100000">
              <a:schemeClr val="accent4">
                <a:hueOff val="12769860"/>
                <a:satOff val="100000"/>
                <a:lumOff val="896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C44C81B-0F21-45A8-8115-1F437F3B47EB}">
      <dsp:nvSpPr>
        <dsp:cNvPr id="0" name=""/>
        <dsp:cNvSpPr/>
      </dsp:nvSpPr>
      <dsp:spPr>
        <a:xfrm>
          <a:off x="3186624" y="1130323"/>
          <a:ext cx="1797818" cy="714933"/>
        </a:xfrm>
        <a:prstGeom prst="roundRect">
          <a:avLst>
            <a:gd name="adj" fmla="val 10000"/>
          </a:avLst>
        </a:prstGeom>
        <a:gradFill rotWithShape="0">
          <a:gsLst>
            <a:gs pos="0">
              <a:schemeClr val="accent4">
                <a:hueOff val="6384930"/>
                <a:satOff val="50000"/>
                <a:lumOff val="44804"/>
                <a:alphaOff val="0"/>
                <a:shade val="51000"/>
                <a:satMod val="130000"/>
              </a:schemeClr>
            </a:gs>
            <a:gs pos="80000">
              <a:schemeClr val="accent4">
                <a:hueOff val="6384930"/>
                <a:satOff val="50000"/>
                <a:lumOff val="44804"/>
                <a:alphaOff val="0"/>
                <a:shade val="93000"/>
                <a:satMod val="130000"/>
              </a:schemeClr>
            </a:gs>
            <a:gs pos="100000">
              <a:schemeClr val="accent4">
                <a:hueOff val="6384930"/>
                <a:satOff val="50000"/>
                <a:lumOff val="4480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hr-HR" sz="3200" b="1" kern="1200" dirty="0" smtClean="0"/>
            <a:t>Analize</a:t>
          </a:r>
          <a:endParaRPr lang="en-GB" sz="3200" b="1" kern="1200" dirty="0"/>
        </a:p>
      </dsp:txBody>
      <dsp:txXfrm>
        <a:off x="3186624" y="1130323"/>
        <a:ext cx="1797818" cy="714933"/>
      </dsp:txXfrm>
    </dsp:sp>
    <dsp:sp modelId="{EB6E5CEC-2AD9-4059-B303-0046A5E9B9AE}">
      <dsp:nvSpPr>
        <dsp:cNvPr id="0" name=""/>
        <dsp:cNvSpPr/>
      </dsp:nvSpPr>
      <dsp:spPr>
        <a:xfrm>
          <a:off x="5275200" y="1490011"/>
          <a:ext cx="2022545" cy="1668177"/>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12769860"/>
              <a:satOff val="100000"/>
              <a:lumOff val="89608"/>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hr-HR" sz="1200" b="1" kern="1200" noProof="0" dirty="0" smtClean="0"/>
            <a:t>Buduće potrebe društva i gospodarstva</a:t>
          </a:r>
          <a:endParaRPr lang="hr-HR" sz="1200" b="1" kern="1200" noProof="0" dirty="0"/>
        </a:p>
        <a:p>
          <a:pPr marL="114300" lvl="1" indent="-114300" algn="l" defTabSz="533400">
            <a:lnSpc>
              <a:spcPct val="90000"/>
            </a:lnSpc>
            <a:spcBef>
              <a:spcPct val="0"/>
            </a:spcBef>
            <a:spcAft>
              <a:spcPct val="15000"/>
            </a:spcAft>
            <a:buChar char="••"/>
          </a:pPr>
          <a:r>
            <a:rPr lang="hr-HR" sz="1200" b="1" kern="1200" noProof="0" dirty="0" smtClean="0"/>
            <a:t>Gdje želimo biti u ekonomskoj budućnosti i s kakvim tržištem rada budućnosti?</a:t>
          </a:r>
          <a:endParaRPr lang="hr-HR" sz="1200" b="1" kern="1200" noProof="0" dirty="0"/>
        </a:p>
      </dsp:txBody>
      <dsp:txXfrm>
        <a:off x="5275200" y="1490011"/>
        <a:ext cx="2022545" cy="1310710"/>
      </dsp:txXfrm>
    </dsp:sp>
    <dsp:sp modelId="{414FD6CC-3BE5-4AE7-93BE-4C7214392693}">
      <dsp:nvSpPr>
        <dsp:cNvPr id="0" name=""/>
        <dsp:cNvSpPr/>
      </dsp:nvSpPr>
      <dsp:spPr>
        <a:xfrm>
          <a:off x="5308864" y="2800722"/>
          <a:ext cx="2629399" cy="714933"/>
        </a:xfrm>
        <a:prstGeom prst="roundRect">
          <a:avLst>
            <a:gd name="adj" fmla="val 10000"/>
          </a:avLst>
        </a:prstGeom>
        <a:gradFill rotWithShape="0">
          <a:gsLst>
            <a:gs pos="0">
              <a:schemeClr val="accent4">
                <a:hueOff val="12769860"/>
                <a:satOff val="100000"/>
                <a:lumOff val="89608"/>
                <a:alphaOff val="0"/>
                <a:shade val="51000"/>
                <a:satMod val="130000"/>
              </a:schemeClr>
            </a:gs>
            <a:gs pos="80000">
              <a:schemeClr val="accent4">
                <a:hueOff val="12769860"/>
                <a:satOff val="100000"/>
                <a:lumOff val="89608"/>
                <a:alphaOff val="0"/>
                <a:shade val="93000"/>
                <a:satMod val="130000"/>
              </a:schemeClr>
            </a:gs>
            <a:gs pos="100000">
              <a:schemeClr val="accent4">
                <a:hueOff val="12769860"/>
                <a:satOff val="100000"/>
                <a:lumOff val="896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hr-HR" sz="3200" b="1" kern="1200" dirty="0" smtClean="0"/>
            <a:t>Predviđanja</a:t>
          </a:r>
          <a:endParaRPr lang="en-GB" sz="3200" b="1" kern="1200" dirty="0"/>
        </a:p>
      </dsp:txBody>
      <dsp:txXfrm>
        <a:off x="5308864" y="2800722"/>
        <a:ext cx="2629399" cy="71493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49267E-D33D-41E1-899B-BA3A9115CDDE}">
      <dsp:nvSpPr>
        <dsp:cNvPr id="0" name=""/>
        <dsp:cNvSpPr/>
      </dsp:nvSpPr>
      <dsp:spPr>
        <a:xfrm>
          <a:off x="1874499" y="0"/>
          <a:ext cx="1710910" cy="950505"/>
        </a:xfrm>
        <a:prstGeom prst="roundRect">
          <a:avLst>
            <a:gd name="adj" fmla="val 10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hr-HR" sz="2700" kern="1200" noProof="0" dirty="0" smtClean="0">
              <a:latin typeface="Tahoma" pitchFamily="34" charset="0"/>
              <a:cs typeface="Tahoma" pitchFamily="34" charset="0"/>
            </a:rPr>
            <a:t>Ponuda</a:t>
          </a:r>
          <a:endParaRPr lang="hr-HR" sz="2700" kern="1200" noProof="0" dirty="0">
            <a:latin typeface="Tahoma" pitchFamily="34" charset="0"/>
            <a:cs typeface="Tahoma" pitchFamily="34" charset="0"/>
          </a:endParaRPr>
        </a:p>
      </dsp:txBody>
      <dsp:txXfrm>
        <a:off x="1874499" y="0"/>
        <a:ext cx="1710910" cy="950505"/>
      </dsp:txXfrm>
    </dsp:sp>
    <dsp:sp modelId="{7EE287FB-E809-4407-A099-13D137456F36}">
      <dsp:nvSpPr>
        <dsp:cNvPr id="0" name=""/>
        <dsp:cNvSpPr/>
      </dsp:nvSpPr>
      <dsp:spPr>
        <a:xfrm>
          <a:off x="4345814" y="0"/>
          <a:ext cx="1710910" cy="950505"/>
        </a:xfrm>
        <a:prstGeom prst="roundRect">
          <a:avLst>
            <a:gd name="adj" fmla="val 10000"/>
          </a:avLst>
        </a:prstGeom>
        <a:solidFill>
          <a:schemeClr val="accent4">
            <a:tint val="40000"/>
            <a:alpha val="90000"/>
            <a:hueOff val="4286673"/>
            <a:satOff val="33333"/>
            <a:lumOff val="5479"/>
            <a:alphaOff val="0"/>
          </a:schemeClr>
        </a:solidFill>
        <a:ln w="9525" cap="flat" cmpd="sng" algn="ctr">
          <a:solidFill>
            <a:schemeClr val="accent4">
              <a:tint val="40000"/>
              <a:alpha val="90000"/>
              <a:hueOff val="4286673"/>
              <a:satOff val="33333"/>
              <a:lumOff val="547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hr-HR" sz="2700" kern="1200" noProof="0" dirty="0" smtClean="0">
              <a:latin typeface="Tahoma" pitchFamily="34" charset="0"/>
              <a:cs typeface="Tahoma" pitchFamily="34" charset="0"/>
            </a:rPr>
            <a:t>Potražnja</a:t>
          </a:r>
          <a:endParaRPr lang="hr-HR" sz="2700" kern="1200" noProof="0" dirty="0">
            <a:latin typeface="Tahoma" pitchFamily="34" charset="0"/>
            <a:cs typeface="Tahoma" pitchFamily="34" charset="0"/>
          </a:endParaRPr>
        </a:p>
      </dsp:txBody>
      <dsp:txXfrm>
        <a:off x="4345814" y="0"/>
        <a:ext cx="1710910" cy="950505"/>
      </dsp:txXfrm>
    </dsp:sp>
    <dsp:sp modelId="{993B1F3F-A99F-41F0-B7D3-AF0099447011}">
      <dsp:nvSpPr>
        <dsp:cNvPr id="0" name=""/>
        <dsp:cNvSpPr/>
      </dsp:nvSpPr>
      <dsp:spPr>
        <a:xfrm>
          <a:off x="3609172" y="4039648"/>
          <a:ext cx="712879" cy="712879"/>
        </a:xfrm>
        <a:prstGeom prst="triangle">
          <a:avLst/>
        </a:prstGeom>
        <a:solidFill>
          <a:schemeClr val="accent4">
            <a:tint val="40000"/>
            <a:alpha val="90000"/>
            <a:hueOff val="8573346"/>
            <a:satOff val="66667"/>
            <a:lumOff val="10959"/>
            <a:alphaOff val="0"/>
          </a:schemeClr>
        </a:solidFill>
        <a:ln w="9525" cap="flat" cmpd="sng" algn="ctr">
          <a:solidFill>
            <a:schemeClr val="accent4">
              <a:tint val="40000"/>
              <a:alpha val="90000"/>
              <a:hueOff val="8573346"/>
              <a:satOff val="66667"/>
              <a:lumOff val="1095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2BEB5CD-1CC3-4101-B3DD-523F2415742F}">
      <dsp:nvSpPr>
        <dsp:cNvPr id="0" name=""/>
        <dsp:cNvSpPr/>
      </dsp:nvSpPr>
      <dsp:spPr>
        <a:xfrm>
          <a:off x="1826974" y="3741190"/>
          <a:ext cx="4277275" cy="288953"/>
        </a:xfrm>
        <a:prstGeom prst="rect">
          <a:avLst/>
        </a:prstGeom>
        <a:solidFill>
          <a:schemeClr val="accent4">
            <a:tint val="40000"/>
            <a:alpha val="90000"/>
            <a:hueOff val="12860018"/>
            <a:satOff val="100000"/>
            <a:lumOff val="16438"/>
            <a:alphaOff val="0"/>
          </a:schemeClr>
        </a:solidFill>
        <a:ln w="9525" cap="flat" cmpd="sng" algn="ctr">
          <a:solidFill>
            <a:schemeClr val="accent4">
              <a:tint val="40000"/>
              <a:alpha val="90000"/>
              <a:hueOff val="12860018"/>
              <a:satOff val="100000"/>
              <a:lumOff val="1643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C19BDF79-C802-4EC3-B168-14B10C559BF0}">
      <dsp:nvSpPr>
        <dsp:cNvPr id="0" name=""/>
        <dsp:cNvSpPr/>
      </dsp:nvSpPr>
      <dsp:spPr>
        <a:xfrm>
          <a:off x="4373924" y="2066320"/>
          <a:ext cx="1710910" cy="798424"/>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hr-HR" sz="1600" b="1" kern="1200" noProof="0" dirty="0" smtClean="0">
              <a:latin typeface="Tahoma" pitchFamily="34" charset="0"/>
              <a:cs typeface="Tahoma" pitchFamily="34" charset="0"/>
            </a:rPr>
            <a:t>Slobodna radna mjesta</a:t>
          </a:r>
          <a:endParaRPr lang="hr-HR" sz="1600" b="1" kern="1200" noProof="0" dirty="0">
            <a:latin typeface="Tahoma" pitchFamily="34" charset="0"/>
            <a:cs typeface="Tahoma" pitchFamily="34" charset="0"/>
          </a:endParaRPr>
        </a:p>
      </dsp:txBody>
      <dsp:txXfrm>
        <a:off x="4373924" y="2066320"/>
        <a:ext cx="1710910" cy="798424"/>
      </dsp:txXfrm>
    </dsp:sp>
    <dsp:sp modelId="{2CE646C9-85FA-435E-9C19-19A5DEAB3EFD}">
      <dsp:nvSpPr>
        <dsp:cNvPr id="0" name=""/>
        <dsp:cNvSpPr/>
      </dsp:nvSpPr>
      <dsp:spPr>
        <a:xfrm>
          <a:off x="4373924" y="2892843"/>
          <a:ext cx="1710910" cy="798424"/>
        </a:xfrm>
        <a:prstGeom prst="roundRect">
          <a:avLst/>
        </a:prstGeom>
        <a:gradFill rotWithShape="0">
          <a:gsLst>
            <a:gs pos="0">
              <a:schemeClr val="accent4">
                <a:hueOff val="2553972"/>
                <a:satOff val="20000"/>
                <a:lumOff val="17922"/>
                <a:alphaOff val="0"/>
                <a:shade val="51000"/>
                <a:satMod val="130000"/>
              </a:schemeClr>
            </a:gs>
            <a:gs pos="80000">
              <a:schemeClr val="accent4">
                <a:hueOff val="2553972"/>
                <a:satOff val="20000"/>
                <a:lumOff val="17922"/>
                <a:alphaOff val="0"/>
                <a:shade val="93000"/>
                <a:satMod val="130000"/>
              </a:schemeClr>
            </a:gs>
            <a:gs pos="100000">
              <a:schemeClr val="accent4">
                <a:hueOff val="2553972"/>
                <a:satOff val="20000"/>
                <a:lumOff val="1792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hr-HR" sz="1700" b="1" kern="1200" noProof="0" dirty="0" smtClean="0"/>
            <a:t>Buduće potrebe na tržištu rada</a:t>
          </a:r>
          <a:endParaRPr lang="hr-HR" sz="1700" b="1" kern="1200" noProof="0" dirty="0"/>
        </a:p>
      </dsp:txBody>
      <dsp:txXfrm>
        <a:off x="4373924" y="2892843"/>
        <a:ext cx="1710910" cy="798424"/>
      </dsp:txXfrm>
    </dsp:sp>
    <dsp:sp modelId="{09BEC7DB-625B-4147-B86E-C7EE0643B7C6}">
      <dsp:nvSpPr>
        <dsp:cNvPr id="0" name=""/>
        <dsp:cNvSpPr/>
      </dsp:nvSpPr>
      <dsp:spPr>
        <a:xfrm>
          <a:off x="4345814" y="1197637"/>
          <a:ext cx="1710910" cy="798424"/>
        </a:xfrm>
        <a:prstGeom prst="roundRect">
          <a:avLst/>
        </a:prstGeom>
        <a:gradFill rotWithShape="0">
          <a:gsLst>
            <a:gs pos="0">
              <a:schemeClr val="accent4">
                <a:hueOff val="5107944"/>
                <a:satOff val="40000"/>
                <a:lumOff val="35843"/>
                <a:alphaOff val="0"/>
                <a:shade val="51000"/>
                <a:satMod val="130000"/>
              </a:schemeClr>
            </a:gs>
            <a:gs pos="80000">
              <a:schemeClr val="accent4">
                <a:hueOff val="5107944"/>
                <a:satOff val="40000"/>
                <a:lumOff val="35843"/>
                <a:alphaOff val="0"/>
                <a:shade val="93000"/>
                <a:satMod val="130000"/>
              </a:schemeClr>
            </a:gs>
            <a:gs pos="100000">
              <a:schemeClr val="accent4">
                <a:hueOff val="5107944"/>
                <a:satOff val="40000"/>
                <a:lumOff val="358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hr-HR" sz="1600" b="1" kern="1200" noProof="0" dirty="0" smtClean="0">
              <a:latin typeface="Tahoma" pitchFamily="34" charset="0"/>
              <a:cs typeface="Tahoma" pitchFamily="34" charset="0"/>
            </a:rPr>
            <a:t>Zaposleni</a:t>
          </a:r>
          <a:endParaRPr lang="hr-HR" sz="1600" b="1" kern="1200" noProof="0" dirty="0">
            <a:latin typeface="Tahoma" pitchFamily="34" charset="0"/>
            <a:cs typeface="Tahoma" pitchFamily="34" charset="0"/>
          </a:endParaRPr>
        </a:p>
      </dsp:txBody>
      <dsp:txXfrm>
        <a:off x="4345814" y="1197637"/>
        <a:ext cx="1710910" cy="798424"/>
      </dsp:txXfrm>
    </dsp:sp>
    <dsp:sp modelId="{4E36922A-E51B-4F79-AAF3-713FFBE1B334}">
      <dsp:nvSpPr>
        <dsp:cNvPr id="0" name=""/>
        <dsp:cNvSpPr/>
      </dsp:nvSpPr>
      <dsp:spPr>
        <a:xfrm>
          <a:off x="1874499" y="2908547"/>
          <a:ext cx="1710910" cy="798424"/>
        </a:xfrm>
        <a:prstGeom prst="roundRect">
          <a:avLst/>
        </a:prstGeom>
        <a:gradFill rotWithShape="0">
          <a:gsLst>
            <a:gs pos="0">
              <a:schemeClr val="accent4">
                <a:hueOff val="7661916"/>
                <a:satOff val="60000"/>
                <a:lumOff val="53765"/>
                <a:alphaOff val="0"/>
                <a:shade val="51000"/>
                <a:satMod val="130000"/>
              </a:schemeClr>
            </a:gs>
            <a:gs pos="80000">
              <a:schemeClr val="accent4">
                <a:hueOff val="7661916"/>
                <a:satOff val="60000"/>
                <a:lumOff val="53765"/>
                <a:alphaOff val="0"/>
                <a:shade val="93000"/>
                <a:satMod val="130000"/>
              </a:schemeClr>
            </a:gs>
            <a:gs pos="100000">
              <a:schemeClr val="accent4">
                <a:hueOff val="7661916"/>
                <a:satOff val="60000"/>
                <a:lumOff val="5376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hr-HR" sz="1600" b="1" kern="1200" noProof="0" dirty="0" smtClean="0">
              <a:latin typeface="Tahoma" pitchFamily="34" charset="0"/>
              <a:cs typeface="Tahoma" pitchFamily="34" charset="0"/>
            </a:rPr>
            <a:t>Demografske rezerve radne snage</a:t>
          </a:r>
          <a:endParaRPr lang="hr-HR" sz="1600" b="1" kern="1200" noProof="0" dirty="0">
            <a:latin typeface="Tahoma" pitchFamily="34" charset="0"/>
            <a:cs typeface="Tahoma" pitchFamily="34" charset="0"/>
          </a:endParaRPr>
        </a:p>
      </dsp:txBody>
      <dsp:txXfrm>
        <a:off x="1874499" y="2908547"/>
        <a:ext cx="1710910" cy="798424"/>
      </dsp:txXfrm>
    </dsp:sp>
    <dsp:sp modelId="{CE77392A-9178-4DAE-801A-AB4CDD38E18F}">
      <dsp:nvSpPr>
        <dsp:cNvPr id="0" name=""/>
        <dsp:cNvSpPr/>
      </dsp:nvSpPr>
      <dsp:spPr>
        <a:xfrm>
          <a:off x="1874499" y="2103580"/>
          <a:ext cx="1710910" cy="697447"/>
        </a:xfrm>
        <a:prstGeom prst="roundRect">
          <a:avLst/>
        </a:prstGeom>
        <a:gradFill rotWithShape="0">
          <a:gsLst>
            <a:gs pos="0">
              <a:schemeClr val="accent4">
                <a:hueOff val="10215888"/>
                <a:satOff val="80000"/>
                <a:lumOff val="71686"/>
                <a:alphaOff val="0"/>
                <a:shade val="51000"/>
                <a:satMod val="130000"/>
              </a:schemeClr>
            </a:gs>
            <a:gs pos="80000">
              <a:schemeClr val="accent4">
                <a:hueOff val="10215888"/>
                <a:satOff val="80000"/>
                <a:lumOff val="71686"/>
                <a:alphaOff val="0"/>
                <a:shade val="93000"/>
                <a:satMod val="130000"/>
              </a:schemeClr>
            </a:gs>
            <a:gs pos="100000">
              <a:schemeClr val="accent4">
                <a:hueOff val="10215888"/>
                <a:satOff val="80000"/>
                <a:lumOff val="71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r-HR" sz="1600" b="1" kern="1200" noProof="0" dirty="0" smtClean="0">
              <a:latin typeface="Tahoma" pitchFamily="34" charset="0"/>
              <a:cs typeface="Tahoma" pitchFamily="34" charset="0"/>
            </a:rPr>
            <a:t>Učenici i Studenti iz redovnog obrazovanja</a:t>
          </a:r>
        </a:p>
        <a:p>
          <a:pPr lvl="0" algn="ctr" defTabSz="622300">
            <a:lnSpc>
              <a:spcPct val="90000"/>
            </a:lnSpc>
            <a:spcBef>
              <a:spcPct val="0"/>
            </a:spcBef>
            <a:spcAft>
              <a:spcPct val="35000"/>
            </a:spcAft>
          </a:pPr>
          <a:endParaRPr lang="en-GB" sz="1100" kern="1200" dirty="0">
            <a:latin typeface="Tahoma" pitchFamily="34" charset="0"/>
            <a:cs typeface="Tahoma" pitchFamily="34" charset="0"/>
          </a:endParaRPr>
        </a:p>
      </dsp:txBody>
      <dsp:txXfrm>
        <a:off x="1874499" y="2103580"/>
        <a:ext cx="1710910" cy="697447"/>
      </dsp:txXfrm>
    </dsp:sp>
    <dsp:sp modelId="{B85283F0-8CC4-4C13-AA19-9621E8F6E429}">
      <dsp:nvSpPr>
        <dsp:cNvPr id="0" name=""/>
        <dsp:cNvSpPr/>
      </dsp:nvSpPr>
      <dsp:spPr>
        <a:xfrm>
          <a:off x="1874499" y="1197637"/>
          <a:ext cx="1710910" cy="798424"/>
        </a:xfrm>
        <a:prstGeom prst="roundRect">
          <a:avLst/>
        </a:prstGeom>
        <a:gradFill rotWithShape="0">
          <a:gsLst>
            <a:gs pos="0">
              <a:schemeClr val="accent4">
                <a:hueOff val="12769860"/>
                <a:satOff val="100000"/>
                <a:lumOff val="89608"/>
                <a:alphaOff val="0"/>
                <a:shade val="51000"/>
                <a:satMod val="130000"/>
              </a:schemeClr>
            </a:gs>
            <a:gs pos="80000">
              <a:schemeClr val="accent4">
                <a:hueOff val="12769860"/>
                <a:satOff val="100000"/>
                <a:lumOff val="89608"/>
                <a:alphaOff val="0"/>
                <a:shade val="93000"/>
                <a:satMod val="130000"/>
              </a:schemeClr>
            </a:gs>
            <a:gs pos="100000">
              <a:schemeClr val="accent4">
                <a:hueOff val="12769860"/>
                <a:satOff val="100000"/>
                <a:lumOff val="896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r-HR" sz="1600" b="1" kern="1200" noProof="0" dirty="0" smtClean="0">
              <a:latin typeface="Tahoma" pitchFamily="34" charset="0"/>
              <a:cs typeface="Tahoma" pitchFamily="34" charset="0"/>
            </a:rPr>
            <a:t>Nezaposleni</a:t>
          </a:r>
        </a:p>
        <a:p>
          <a:pPr lvl="0" algn="ctr" defTabSz="977900">
            <a:lnSpc>
              <a:spcPct val="90000"/>
            </a:lnSpc>
            <a:spcBef>
              <a:spcPct val="0"/>
            </a:spcBef>
            <a:spcAft>
              <a:spcPct val="35000"/>
            </a:spcAft>
          </a:pPr>
          <a:endParaRPr lang="en-GB" sz="1100" kern="1200" dirty="0">
            <a:latin typeface="Tahoma" pitchFamily="34" charset="0"/>
            <a:cs typeface="Tahoma" pitchFamily="34" charset="0"/>
          </a:endParaRPr>
        </a:p>
      </dsp:txBody>
      <dsp:txXfrm>
        <a:off x="1874499" y="1197637"/>
        <a:ext cx="1710910" cy="798424"/>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226FC5-17C8-43E9-AC32-3DFB903B6875}" type="datetimeFigureOut">
              <a:rPr lang="hr-HR" smtClean="0"/>
              <a:pPr/>
              <a:t>21.5.2013</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39CF5E-D08D-4BB5-B188-4F28DA00BBD1}"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r-HR"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2FF9A3-28A7-40B6-8764-36B05C96FD9A}" type="slidenum">
              <a:rPr lang="hr-HR" smtClean="0">
                <a:latin typeface="Arial" pitchFamily="34" charset="0"/>
                <a:cs typeface="Arial" pitchFamily="34" charset="0"/>
              </a:rPr>
              <a:pPr/>
              <a:t>56</a:t>
            </a:fld>
            <a:endParaRPr lang="hr-HR"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grpSp>
        <p:nvGrpSpPr>
          <p:cNvPr id="2" name="Group 13"/>
          <p:cNvGrpSpPr>
            <a:grpSpLocks/>
          </p:cNvGrpSpPr>
          <p:nvPr/>
        </p:nvGrpSpPr>
        <p:grpSpPr bwMode="auto">
          <a:xfrm>
            <a:off x="0" y="927100"/>
            <a:ext cx="8991600" cy="4495800"/>
            <a:chOff x="0" y="584"/>
            <a:chExt cx="5664" cy="2832"/>
          </a:xfrm>
        </p:grpSpPr>
        <p:sp>
          <p:nvSpPr>
            <p:cNvPr id="20483"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eaLnBrk="1" hangingPunct="1"/>
              <a:endParaRPr lang="sr-Latn-CS" sz="2400">
                <a:latin typeface="Times New Roman" charset="0"/>
              </a:endParaRPr>
            </a:p>
          </p:txBody>
        </p:sp>
        <p:sp>
          <p:nvSpPr>
            <p:cNvPr id="20484"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eaLnBrk="1" hangingPunct="1"/>
              <a:endParaRPr lang="sr-Latn-CS" sz="2400">
                <a:latin typeface="Times New Roman" charset="0"/>
              </a:endParaRPr>
            </a:p>
          </p:txBody>
        </p:sp>
        <p:sp>
          <p:nvSpPr>
            <p:cNvPr id="20485"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eaLnBrk="1" hangingPunct="1"/>
              <a:endParaRPr lang="sr-Latn-CS" sz="2400">
                <a:latin typeface="Times New Roman" charset="0"/>
              </a:endParaRPr>
            </a:p>
          </p:txBody>
        </p:sp>
        <p:sp>
          <p:nvSpPr>
            <p:cNvPr id="20486"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hr-HR"/>
            </a:p>
          </p:txBody>
        </p:sp>
      </p:grpSp>
      <p:sp>
        <p:nvSpPr>
          <p:cNvPr id="20487" name="Rectangle 7"/>
          <p:cNvSpPr>
            <a:spLocks noGrp="1" noChangeArrowheads="1"/>
          </p:cNvSpPr>
          <p:nvPr>
            <p:ph type="ctrTitle"/>
          </p:nvPr>
        </p:nvSpPr>
        <p:spPr>
          <a:xfrm>
            <a:off x="228600" y="1427163"/>
            <a:ext cx="8077200" cy="1609725"/>
          </a:xfrm>
        </p:spPr>
        <p:txBody>
          <a:bodyPr/>
          <a:lstStyle>
            <a:lvl1pPr>
              <a:defRPr sz="4600"/>
            </a:lvl1pPr>
          </a:lstStyle>
          <a:p>
            <a:r>
              <a:rPr lang="hr-HR" smtClean="0"/>
              <a:t>Kliknite da biste uredili stil naslova matrice</a:t>
            </a:r>
            <a:endParaRPr lang="hr-HR"/>
          </a:p>
        </p:txBody>
      </p:sp>
      <p:sp>
        <p:nvSpPr>
          <p:cNvPr id="2048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hr-HR" smtClean="0"/>
              <a:t>Kliknite da biste uredili stil podnaslova matrice</a:t>
            </a:r>
            <a:endParaRPr lang="hr-HR"/>
          </a:p>
        </p:txBody>
      </p:sp>
      <p:sp>
        <p:nvSpPr>
          <p:cNvPr id="20489" name="Rectangle 9"/>
          <p:cNvSpPr>
            <a:spLocks noGrp="1" noChangeArrowheads="1"/>
          </p:cNvSpPr>
          <p:nvPr>
            <p:ph type="dt" sz="half" idx="2"/>
          </p:nvPr>
        </p:nvSpPr>
        <p:spPr>
          <a:xfrm>
            <a:off x="457200" y="6248400"/>
            <a:ext cx="2133600" cy="471488"/>
          </a:xfrm>
        </p:spPr>
        <p:txBody>
          <a:bodyPr/>
          <a:lstStyle>
            <a:lvl1pPr>
              <a:defRPr/>
            </a:lvl1pPr>
          </a:lstStyle>
          <a:p>
            <a:fld id="{7C9512E8-80CF-496D-9840-319A77BC46C2}" type="datetimeFigureOut">
              <a:rPr lang="hr-HR" smtClean="0"/>
              <a:pPr/>
              <a:t>21.5.2013</a:t>
            </a:fld>
            <a:endParaRPr lang="hr-HR"/>
          </a:p>
        </p:txBody>
      </p:sp>
      <p:sp>
        <p:nvSpPr>
          <p:cNvPr id="20490" name="Rectangle 10"/>
          <p:cNvSpPr>
            <a:spLocks noGrp="1" noChangeArrowheads="1"/>
          </p:cNvSpPr>
          <p:nvPr>
            <p:ph type="ftr" sz="quarter" idx="3"/>
          </p:nvPr>
        </p:nvSpPr>
        <p:spPr>
          <a:xfrm>
            <a:off x="3124200" y="6253163"/>
            <a:ext cx="2895600" cy="457200"/>
          </a:xfrm>
        </p:spPr>
        <p:txBody>
          <a:bodyPr/>
          <a:lstStyle>
            <a:lvl1pPr>
              <a:defRPr/>
            </a:lvl1pPr>
          </a:lstStyle>
          <a:p>
            <a:endParaRPr lang="hr-HR"/>
          </a:p>
        </p:txBody>
      </p:sp>
      <p:sp>
        <p:nvSpPr>
          <p:cNvPr id="20491" name="Rectangle 11"/>
          <p:cNvSpPr>
            <a:spLocks noGrp="1" noChangeArrowheads="1"/>
          </p:cNvSpPr>
          <p:nvPr>
            <p:ph type="sldNum" sz="quarter" idx="4"/>
          </p:nvPr>
        </p:nvSpPr>
        <p:spPr>
          <a:xfrm>
            <a:off x="6553200" y="6248400"/>
            <a:ext cx="2133600" cy="471488"/>
          </a:xfrm>
        </p:spPr>
        <p:txBody>
          <a:bodyPr/>
          <a:lstStyle>
            <a:lvl1pPr>
              <a:defRPr/>
            </a:lvl1pPr>
          </a:lstStyle>
          <a:p>
            <a:fld id="{5CBA8B01-EA07-43A5-B5AD-5A24AFC6369F}"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fld id="{7C9512E8-80CF-496D-9840-319A77BC46C2}" type="datetimeFigureOut">
              <a:rPr lang="hr-HR" smtClean="0"/>
              <a:pPr/>
              <a:t>21.5.2013</a:t>
            </a:fld>
            <a:endParaRPr lang="hr-HR"/>
          </a:p>
        </p:txBody>
      </p:sp>
      <p:sp>
        <p:nvSpPr>
          <p:cNvPr id="5" name="Rezervirano mjesto podnožja 4"/>
          <p:cNvSpPr>
            <a:spLocks noGrp="1"/>
          </p:cNvSpPr>
          <p:nvPr>
            <p:ph type="ftr" sz="quarter" idx="11"/>
          </p:nvPr>
        </p:nvSpPr>
        <p:spPr/>
        <p:txBody>
          <a:bodyPr/>
          <a:lstStyle>
            <a:lvl1pPr>
              <a:defRPr/>
            </a:lvl1pPr>
          </a:lstStyle>
          <a:p>
            <a:endParaRPr lang="hr-HR"/>
          </a:p>
        </p:txBody>
      </p:sp>
      <p:sp>
        <p:nvSpPr>
          <p:cNvPr id="6" name="Rezervirano mjesto broja slajda 5"/>
          <p:cNvSpPr>
            <a:spLocks noGrp="1"/>
          </p:cNvSpPr>
          <p:nvPr>
            <p:ph type="sldNum" sz="quarter" idx="12"/>
          </p:nvPr>
        </p:nvSpPr>
        <p:spPr/>
        <p:txBody>
          <a:bodyPr/>
          <a:lstStyle>
            <a:lvl1pPr>
              <a:defRPr/>
            </a:lvl1pPr>
          </a:lstStyle>
          <a:p>
            <a:fld id="{5CBA8B01-EA07-43A5-B5AD-5A24AFC6369F}"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450013" y="228600"/>
            <a:ext cx="2084387" cy="5791200"/>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195263" y="228600"/>
            <a:ext cx="6102350" cy="5791200"/>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fld id="{7C9512E8-80CF-496D-9840-319A77BC46C2}" type="datetimeFigureOut">
              <a:rPr lang="hr-HR" smtClean="0"/>
              <a:pPr/>
              <a:t>21.5.2013</a:t>
            </a:fld>
            <a:endParaRPr lang="hr-HR"/>
          </a:p>
        </p:txBody>
      </p:sp>
      <p:sp>
        <p:nvSpPr>
          <p:cNvPr id="5" name="Rezervirano mjesto podnožja 4"/>
          <p:cNvSpPr>
            <a:spLocks noGrp="1"/>
          </p:cNvSpPr>
          <p:nvPr>
            <p:ph type="ftr" sz="quarter" idx="11"/>
          </p:nvPr>
        </p:nvSpPr>
        <p:spPr/>
        <p:txBody>
          <a:bodyPr/>
          <a:lstStyle>
            <a:lvl1pPr>
              <a:defRPr/>
            </a:lvl1pPr>
          </a:lstStyle>
          <a:p>
            <a:endParaRPr lang="hr-HR"/>
          </a:p>
        </p:txBody>
      </p:sp>
      <p:sp>
        <p:nvSpPr>
          <p:cNvPr id="6" name="Rezervirano mjesto broja slajda 5"/>
          <p:cNvSpPr>
            <a:spLocks noGrp="1"/>
          </p:cNvSpPr>
          <p:nvPr>
            <p:ph type="sldNum" sz="quarter" idx="12"/>
          </p:nvPr>
        </p:nvSpPr>
        <p:spPr/>
        <p:txBody>
          <a:bodyPr/>
          <a:lstStyle>
            <a:lvl1pPr>
              <a:defRPr/>
            </a:lvl1pPr>
          </a:lstStyle>
          <a:p>
            <a:fld id="{5CBA8B01-EA07-43A5-B5AD-5A24AFC6369F}"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fld id="{7C9512E8-80CF-496D-9840-319A77BC46C2}" type="datetimeFigureOut">
              <a:rPr lang="hr-HR" smtClean="0"/>
              <a:pPr/>
              <a:t>21.5.2013</a:t>
            </a:fld>
            <a:endParaRPr lang="hr-HR"/>
          </a:p>
        </p:txBody>
      </p:sp>
      <p:sp>
        <p:nvSpPr>
          <p:cNvPr id="5" name="Rezervirano mjesto podnožja 4"/>
          <p:cNvSpPr>
            <a:spLocks noGrp="1"/>
          </p:cNvSpPr>
          <p:nvPr>
            <p:ph type="ftr" sz="quarter" idx="11"/>
          </p:nvPr>
        </p:nvSpPr>
        <p:spPr/>
        <p:txBody>
          <a:bodyPr/>
          <a:lstStyle>
            <a:lvl1pPr>
              <a:defRPr/>
            </a:lvl1pPr>
          </a:lstStyle>
          <a:p>
            <a:endParaRPr lang="hr-HR"/>
          </a:p>
        </p:txBody>
      </p:sp>
      <p:sp>
        <p:nvSpPr>
          <p:cNvPr id="6" name="Rezervirano mjesto broja slajda 5"/>
          <p:cNvSpPr>
            <a:spLocks noGrp="1"/>
          </p:cNvSpPr>
          <p:nvPr>
            <p:ph type="sldNum" sz="quarter" idx="12"/>
          </p:nvPr>
        </p:nvSpPr>
        <p:spPr/>
        <p:txBody>
          <a:bodyPr/>
          <a:lstStyle>
            <a:lvl1pPr>
              <a:defRPr/>
            </a:lvl1pPr>
          </a:lstStyle>
          <a:p>
            <a:fld id="{5CBA8B01-EA07-43A5-B5AD-5A24AFC6369F}"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lvl1pPr>
              <a:defRPr/>
            </a:lvl1pPr>
          </a:lstStyle>
          <a:p>
            <a:fld id="{7C9512E8-80CF-496D-9840-319A77BC46C2}" type="datetimeFigureOut">
              <a:rPr lang="hr-HR" smtClean="0"/>
              <a:pPr/>
              <a:t>21.5.2013</a:t>
            </a:fld>
            <a:endParaRPr lang="hr-HR"/>
          </a:p>
        </p:txBody>
      </p:sp>
      <p:sp>
        <p:nvSpPr>
          <p:cNvPr id="5" name="Rezervirano mjesto podnožja 4"/>
          <p:cNvSpPr>
            <a:spLocks noGrp="1"/>
          </p:cNvSpPr>
          <p:nvPr>
            <p:ph type="ftr" sz="quarter" idx="11"/>
          </p:nvPr>
        </p:nvSpPr>
        <p:spPr/>
        <p:txBody>
          <a:bodyPr/>
          <a:lstStyle>
            <a:lvl1pPr>
              <a:defRPr/>
            </a:lvl1pPr>
          </a:lstStyle>
          <a:p>
            <a:endParaRPr lang="hr-HR"/>
          </a:p>
        </p:txBody>
      </p:sp>
      <p:sp>
        <p:nvSpPr>
          <p:cNvPr id="6" name="Rezervirano mjesto broja slajda 5"/>
          <p:cNvSpPr>
            <a:spLocks noGrp="1"/>
          </p:cNvSpPr>
          <p:nvPr>
            <p:ph type="sldNum" sz="quarter" idx="12"/>
          </p:nvPr>
        </p:nvSpPr>
        <p:spPr/>
        <p:txBody>
          <a:bodyPr/>
          <a:lstStyle>
            <a:lvl1pPr>
              <a:defRPr/>
            </a:lvl1pPr>
          </a:lstStyle>
          <a:p>
            <a:fld id="{5CBA8B01-EA07-43A5-B5AD-5A24AFC6369F}"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lvl1pPr>
              <a:defRPr/>
            </a:lvl1pPr>
          </a:lstStyle>
          <a:p>
            <a:fld id="{7C9512E8-80CF-496D-9840-319A77BC46C2}" type="datetimeFigureOut">
              <a:rPr lang="hr-HR" smtClean="0"/>
              <a:pPr/>
              <a:t>21.5.2013</a:t>
            </a:fld>
            <a:endParaRPr lang="hr-HR"/>
          </a:p>
        </p:txBody>
      </p:sp>
      <p:sp>
        <p:nvSpPr>
          <p:cNvPr id="6" name="Rezervirano mjesto podnožja 5"/>
          <p:cNvSpPr>
            <a:spLocks noGrp="1"/>
          </p:cNvSpPr>
          <p:nvPr>
            <p:ph type="ftr" sz="quarter" idx="11"/>
          </p:nvPr>
        </p:nvSpPr>
        <p:spPr/>
        <p:txBody>
          <a:bodyPr/>
          <a:lstStyle>
            <a:lvl1pPr>
              <a:defRPr/>
            </a:lvl1pPr>
          </a:lstStyle>
          <a:p>
            <a:endParaRPr lang="hr-HR"/>
          </a:p>
        </p:txBody>
      </p:sp>
      <p:sp>
        <p:nvSpPr>
          <p:cNvPr id="7" name="Rezervirano mjesto broja slajda 6"/>
          <p:cNvSpPr>
            <a:spLocks noGrp="1"/>
          </p:cNvSpPr>
          <p:nvPr>
            <p:ph type="sldNum" sz="quarter" idx="12"/>
          </p:nvPr>
        </p:nvSpPr>
        <p:spPr/>
        <p:txBody>
          <a:bodyPr/>
          <a:lstStyle>
            <a:lvl1pPr>
              <a:defRPr/>
            </a:lvl1pPr>
          </a:lstStyle>
          <a:p>
            <a:fld id="{5CBA8B01-EA07-43A5-B5AD-5A24AFC6369F}"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lvl1pPr>
              <a:defRPr/>
            </a:lvl1pPr>
          </a:lstStyle>
          <a:p>
            <a:fld id="{7C9512E8-80CF-496D-9840-319A77BC46C2}" type="datetimeFigureOut">
              <a:rPr lang="hr-HR" smtClean="0"/>
              <a:pPr/>
              <a:t>21.5.2013</a:t>
            </a:fld>
            <a:endParaRPr lang="hr-HR"/>
          </a:p>
        </p:txBody>
      </p:sp>
      <p:sp>
        <p:nvSpPr>
          <p:cNvPr id="8" name="Rezervirano mjesto podnožja 7"/>
          <p:cNvSpPr>
            <a:spLocks noGrp="1"/>
          </p:cNvSpPr>
          <p:nvPr>
            <p:ph type="ftr" sz="quarter" idx="11"/>
          </p:nvPr>
        </p:nvSpPr>
        <p:spPr/>
        <p:txBody>
          <a:bodyPr/>
          <a:lstStyle>
            <a:lvl1pPr>
              <a:defRPr/>
            </a:lvl1pPr>
          </a:lstStyle>
          <a:p>
            <a:endParaRPr lang="hr-HR"/>
          </a:p>
        </p:txBody>
      </p:sp>
      <p:sp>
        <p:nvSpPr>
          <p:cNvPr id="9" name="Rezervirano mjesto broja slajda 8"/>
          <p:cNvSpPr>
            <a:spLocks noGrp="1"/>
          </p:cNvSpPr>
          <p:nvPr>
            <p:ph type="sldNum" sz="quarter" idx="12"/>
          </p:nvPr>
        </p:nvSpPr>
        <p:spPr/>
        <p:txBody>
          <a:bodyPr/>
          <a:lstStyle>
            <a:lvl1pPr>
              <a:defRPr/>
            </a:lvl1pPr>
          </a:lstStyle>
          <a:p>
            <a:fld id="{5CBA8B01-EA07-43A5-B5AD-5A24AFC6369F}"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lvl1pPr>
              <a:defRPr/>
            </a:lvl1pPr>
          </a:lstStyle>
          <a:p>
            <a:fld id="{7C9512E8-80CF-496D-9840-319A77BC46C2}" type="datetimeFigureOut">
              <a:rPr lang="hr-HR" smtClean="0"/>
              <a:pPr/>
              <a:t>21.5.2013</a:t>
            </a:fld>
            <a:endParaRPr lang="hr-HR"/>
          </a:p>
        </p:txBody>
      </p:sp>
      <p:sp>
        <p:nvSpPr>
          <p:cNvPr id="4" name="Rezervirano mjesto podnožja 3"/>
          <p:cNvSpPr>
            <a:spLocks noGrp="1"/>
          </p:cNvSpPr>
          <p:nvPr>
            <p:ph type="ftr" sz="quarter" idx="11"/>
          </p:nvPr>
        </p:nvSpPr>
        <p:spPr/>
        <p:txBody>
          <a:bodyPr/>
          <a:lstStyle>
            <a:lvl1pPr>
              <a:defRPr/>
            </a:lvl1pPr>
          </a:lstStyle>
          <a:p>
            <a:endParaRPr lang="hr-HR"/>
          </a:p>
        </p:txBody>
      </p:sp>
      <p:sp>
        <p:nvSpPr>
          <p:cNvPr id="5" name="Rezervirano mjesto broja slajda 4"/>
          <p:cNvSpPr>
            <a:spLocks noGrp="1"/>
          </p:cNvSpPr>
          <p:nvPr>
            <p:ph type="sldNum" sz="quarter" idx="12"/>
          </p:nvPr>
        </p:nvSpPr>
        <p:spPr/>
        <p:txBody>
          <a:bodyPr/>
          <a:lstStyle>
            <a:lvl1pPr>
              <a:defRPr/>
            </a:lvl1pPr>
          </a:lstStyle>
          <a:p>
            <a:fld id="{5CBA8B01-EA07-43A5-B5AD-5A24AFC6369F}"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lvl1pPr>
          </a:lstStyle>
          <a:p>
            <a:fld id="{7C9512E8-80CF-496D-9840-319A77BC46C2}" type="datetimeFigureOut">
              <a:rPr lang="hr-HR" smtClean="0"/>
              <a:pPr/>
              <a:t>21.5.2013</a:t>
            </a:fld>
            <a:endParaRPr lang="hr-HR"/>
          </a:p>
        </p:txBody>
      </p:sp>
      <p:sp>
        <p:nvSpPr>
          <p:cNvPr id="3" name="Rezervirano mjesto podnožja 2"/>
          <p:cNvSpPr>
            <a:spLocks noGrp="1"/>
          </p:cNvSpPr>
          <p:nvPr>
            <p:ph type="ftr" sz="quarter" idx="11"/>
          </p:nvPr>
        </p:nvSpPr>
        <p:spPr/>
        <p:txBody>
          <a:bodyPr/>
          <a:lstStyle>
            <a:lvl1pPr>
              <a:defRPr/>
            </a:lvl1pPr>
          </a:lstStyle>
          <a:p>
            <a:endParaRPr lang="hr-HR"/>
          </a:p>
        </p:txBody>
      </p:sp>
      <p:sp>
        <p:nvSpPr>
          <p:cNvPr id="4" name="Rezervirano mjesto broja slajda 3"/>
          <p:cNvSpPr>
            <a:spLocks noGrp="1"/>
          </p:cNvSpPr>
          <p:nvPr>
            <p:ph type="sldNum" sz="quarter" idx="12"/>
          </p:nvPr>
        </p:nvSpPr>
        <p:spPr/>
        <p:txBody>
          <a:bodyPr/>
          <a:lstStyle>
            <a:lvl1pPr>
              <a:defRPr/>
            </a:lvl1pPr>
          </a:lstStyle>
          <a:p>
            <a:fld id="{5CBA8B01-EA07-43A5-B5AD-5A24AFC6369F}"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lvl1pPr>
              <a:defRPr/>
            </a:lvl1pPr>
          </a:lstStyle>
          <a:p>
            <a:fld id="{7C9512E8-80CF-496D-9840-319A77BC46C2}" type="datetimeFigureOut">
              <a:rPr lang="hr-HR" smtClean="0"/>
              <a:pPr/>
              <a:t>21.5.2013</a:t>
            </a:fld>
            <a:endParaRPr lang="hr-HR"/>
          </a:p>
        </p:txBody>
      </p:sp>
      <p:sp>
        <p:nvSpPr>
          <p:cNvPr id="6" name="Rezervirano mjesto podnožja 5"/>
          <p:cNvSpPr>
            <a:spLocks noGrp="1"/>
          </p:cNvSpPr>
          <p:nvPr>
            <p:ph type="ftr" sz="quarter" idx="11"/>
          </p:nvPr>
        </p:nvSpPr>
        <p:spPr/>
        <p:txBody>
          <a:bodyPr/>
          <a:lstStyle>
            <a:lvl1pPr>
              <a:defRPr/>
            </a:lvl1pPr>
          </a:lstStyle>
          <a:p>
            <a:endParaRPr lang="hr-HR"/>
          </a:p>
        </p:txBody>
      </p:sp>
      <p:sp>
        <p:nvSpPr>
          <p:cNvPr id="7" name="Rezervirano mjesto broja slajda 6"/>
          <p:cNvSpPr>
            <a:spLocks noGrp="1"/>
          </p:cNvSpPr>
          <p:nvPr>
            <p:ph type="sldNum" sz="quarter" idx="12"/>
          </p:nvPr>
        </p:nvSpPr>
        <p:spPr/>
        <p:txBody>
          <a:bodyPr/>
          <a:lstStyle>
            <a:lvl1pPr>
              <a:defRPr/>
            </a:lvl1pPr>
          </a:lstStyle>
          <a:p>
            <a:fld id="{5CBA8B01-EA07-43A5-B5AD-5A24AFC6369F}"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Pritisnite ikonu za dodavanje slike</a:t>
            </a:r>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lvl1pPr>
              <a:defRPr/>
            </a:lvl1pPr>
          </a:lstStyle>
          <a:p>
            <a:fld id="{7C9512E8-80CF-496D-9840-319A77BC46C2}" type="datetimeFigureOut">
              <a:rPr lang="hr-HR" smtClean="0"/>
              <a:pPr/>
              <a:t>21.5.2013</a:t>
            </a:fld>
            <a:endParaRPr lang="hr-HR"/>
          </a:p>
        </p:txBody>
      </p:sp>
      <p:sp>
        <p:nvSpPr>
          <p:cNvPr id="6" name="Rezervirano mjesto podnožja 5"/>
          <p:cNvSpPr>
            <a:spLocks noGrp="1"/>
          </p:cNvSpPr>
          <p:nvPr>
            <p:ph type="ftr" sz="quarter" idx="11"/>
          </p:nvPr>
        </p:nvSpPr>
        <p:spPr/>
        <p:txBody>
          <a:bodyPr/>
          <a:lstStyle>
            <a:lvl1pPr>
              <a:defRPr/>
            </a:lvl1pPr>
          </a:lstStyle>
          <a:p>
            <a:endParaRPr lang="hr-HR"/>
          </a:p>
        </p:txBody>
      </p:sp>
      <p:sp>
        <p:nvSpPr>
          <p:cNvPr id="7" name="Rezervirano mjesto broja slajda 6"/>
          <p:cNvSpPr>
            <a:spLocks noGrp="1"/>
          </p:cNvSpPr>
          <p:nvPr>
            <p:ph type="sldNum" sz="quarter" idx="12"/>
          </p:nvPr>
        </p:nvSpPr>
        <p:spPr/>
        <p:txBody>
          <a:bodyPr/>
          <a:lstStyle>
            <a:lvl1pPr>
              <a:defRPr/>
            </a:lvl1pPr>
          </a:lstStyle>
          <a:p>
            <a:fld id="{5CBA8B01-EA07-43A5-B5AD-5A24AFC6369F}"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pSp>
        <p:nvGrpSpPr>
          <p:cNvPr id="2" name="Group 12"/>
          <p:cNvGrpSpPr>
            <a:grpSpLocks/>
          </p:cNvGrpSpPr>
          <p:nvPr/>
        </p:nvGrpSpPr>
        <p:grpSpPr bwMode="auto">
          <a:xfrm>
            <a:off x="0" y="152400"/>
            <a:ext cx="8686800" cy="6096000"/>
            <a:chOff x="0" y="96"/>
            <a:chExt cx="5472" cy="3840"/>
          </a:xfrm>
        </p:grpSpPr>
        <p:sp>
          <p:nvSpPr>
            <p:cNvPr id="19459"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eaLnBrk="1" hangingPunct="1"/>
              <a:endParaRPr lang="sr-Latn-CS" sz="2400">
                <a:latin typeface="Times New Roman" charset="0"/>
              </a:endParaRPr>
            </a:p>
          </p:txBody>
        </p:sp>
        <p:sp>
          <p:nvSpPr>
            <p:cNvPr id="19460"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eaLnBrk="1" hangingPunct="1"/>
              <a:endParaRPr lang="sr-Latn-CS" sz="2400">
                <a:latin typeface="Times New Roman" charset="0"/>
              </a:endParaRPr>
            </a:p>
          </p:txBody>
        </p:sp>
        <p:sp>
          <p:nvSpPr>
            <p:cNvPr id="19461"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hr-HR"/>
            </a:p>
          </p:txBody>
        </p:sp>
      </p:grpSp>
      <p:sp>
        <p:nvSpPr>
          <p:cNvPr id="19462"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p>
        </p:txBody>
      </p:sp>
      <p:sp>
        <p:nvSpPr>
          <p:cNvPr id="19463"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1946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fld id="{7C9512E8-80CF-496D-9840-319A77BC46C2}" type="datetimeFigureOut">
              <a:rPr lang="hr-HR" smtClean="0"/>
              <a:pPr/>
              <a:t>21.5.2013</a:t>
            </a:fld>
            <a:endParaRPr lang="hr-HR"/>
          </a:p>
        </p:txBody>
      </p:sp>
      <p:sp>
        <p:nvSpPr>
          <p:cNvPr id="1946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hr-HR"/>
          </a:p>
        </p:txBody>
      </p:sp>
      <p:sp>
        <p:nvSpPr>
          <p:cNvPr id="1946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5CBA8B01-EA07-43A5-B5AD-5A24AFC6369F}"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Arial" charset="0"/>
        </a:defRPr>
      </a:lvl2pPr>
      <a:lvl3pPr algn="l" rtl="0" eaLnBrk="1" fontAlgn="base" hangingPunct="1">
        <a:spcBef>
          <a:spcPct val="0"/>
        </a:spcBef>
        <a:spcAft>
          <a:spcPct val="0"/>
        </a:spcAft>
        <a:defRPr sz="4200">
          <a:solidFill>
            <a:schemeClr val="tx2"/>
          </a:solidFill>
          <a:latin typeface="Arial" charset="0"/>
        </a:defRPr>
      </a:lvl3pPr>
      <a:lvl4pPr algn="l" rtl="0" eaLnBrk="1" fontAlgn="base" hangingPunct="1">
        <a:spcBef>
          <a:spcPct val="0"/>
        </a:spcBef>
        <a:spcAft>
          <a:spcPct val="0"/>
        </a:spcAft>
        <a:defRPr sz="4200">
          <a:solidFill>
            <a:schemeClr val="tx2"/>
          </a:solidFill>
          <a:latin typeface="Arial" charset="0"/>
        </a:defRPr>
      </a:lvl4pPr>
      <a:lvl5pPr algn="l" rtl="0" eaLnBrk="1" fontAlgn="base" hangingPunct="1">
        <a:spcBef>
          <a:spcPct val="0"/>
        </a:spcBef>
        <a:spcAft>
          <a:spcPct val="0"/>
        </a:spcAft>
        <a:defRPr sz="4200">
          <a:solidFill>
            <a:schemeClr val="tx2"/>
          </a:solidFill>
          <a:latin typeface="Arial" charset="0"/>
        </a:defRPr>
      </a:lvl5pPr>
      <a:lvl6pPr marL="457200" algn="l" rtl="0" eaLnBrk="1" fontAlgn="base" hangingPunct="1">
        <a:spcBef>
          <a:spcPct val="0"/>
        </a:spcBef>
        <a:spcAft>
          <a:spcPct val="0"/>
        </a:spcAft>
        <a:defRPr sz="4200">
          <a:solidFill>
            <a:schemeClr val="tx2"/>
          </a:solidFill>
          <a:latin typeface="Arial" charset="0"/>
        </a:defRPr>
      </a:lvl6pPr>
      <a:lvl7pPr marL="914400" algn="l" rtl="0" eaLnBrk="1" fontAlgn="base" hangingPunct="1">
        <a:spcBef>
          <a:spcPct val="0"/>
        </a:spcBef>
        <a:spcAft>
          <a:spcPct val="0"/>
        </a:spcAft>
        <a:defRPr sz="4200">
          <a:solidFill>
            <a:schemeClr val="tx2"/>
          </a:solidFill>
          <a:latin typeface="Arial" charset="0"/>
        </a:defRPr>
      </a:lvl7pPr>
      <a:lvl8pPr marL="1371600" algn="l" rtl="0" eaLnBrk="1" fontAlgn="base" hangingPunct="1">
        <a:spcBef>
          <a:spcPct val="0"/>
        </a:spcBef>
        <a:spcAft>
          <a:spcPct val="0"/>
        </a:spcAft>
        <a:defRPr sz="4200">
          <a:solidFill>
            <a:schemeClr val="tx2"/>
          </a:solidFill>
          <a:latin typeface="Arial" charset="0"/>
        </a:defRPr>
      </a:lvl8pPr>
      <a:lvl9pPr marL="1828800" algn="l" rtl="0" eaLnBrk="1" fontAlgn="base" hangingPunct="1">
        <a:spcBef>
          <a:spcPct val="0"/>
        </a:spcBef>
        <a:spcAft>
          <a:spcPct val="0"/>
        </a:spcAft>
        <a:defRPr sz="42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1" fontAlgn="base" hangingPunct="1">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eaLnBrk="1" fontAlgn="base" hangingPunct="1">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eaLnBrk="1" fontAlgn="base" hangingPunct="1">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eaLnBrk="1" fontAlgn="base" hangingPunct="1">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8" Type="http://schemas.openxmlformats.org/officeDocument/2006/relationships/hyperlink" Target="http://www.hzz.hr/default.aspx?id=9208" TargetMode="External"/><Relationship Id="rId3" Type="http://schemas.openxmlformats.org/officeDocument/2006/relationships/hyperlink" Target="http://www.hzz.hr/default.aspx?id=9203" TargetMode="External"/><Relationship Id="rId7" Type="http://schemas.openxmlformats.org/officeDocument/2006/relationships/hyperlink" Target="http://www.hzz.hr/default.aspx?id=9207" TargetMode="External"/><Relationship Id="rId2" Type="http://schemas.openxmlformats.org/officeDocument/2006/relationships/hyperlink" Target="http://www.hzz.hr/default.aspx?id=9202" TargetMode="External"/><Relationship Id="rId1" Type="http://schemas.openxmlformats.org/officeDocument/2006/relationships/slideLayout" Target="../slideLayouts/slideLayout2.xml"/><Relationship Id="rId6" Type="http://schemas.openxmlformats.org/officeDocument/2006/relationships/hyperlink" Target="http://www.hzz.hr/default.aspx?id=9206" TargetMode="External"/><Relationship Id="rId5" Type="http://schemas.openxmlformats.org/officeDocument/2006/relationships/hyperlink" Target="http://www.hzz.hr/default.aspx?id=9205" TargetMode="External"/><Relationship Id="rId4" Type="http://schemas.openxmlformats.org/officeDocument/2006/relationships/hyperlink" Target="http://www.hzz.hr/default.aspx?id=9204"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5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pPr algn="ctr"/>
            <a:r>
              <a:rPr lang="hr-HR" dirty="0" smtClean="0"/>
              <a:t>Tržište rada</a:t>
            </a:r>
            <a:endParaRPr lang="hr-HR" dirty="0"/>
          </a:p>
        </p:txBody>
      </p:sp>
      <p:sp>
        <p:nvSpPr>
          <p:cNvPr id="3" name="Podnaslov 2"/>
          <p:cNvSpPr>
            <a:spLocks noGrp="1"/>
          </p:cNvSpPr>
          <p:nvPr>
            <p:ph type="subTitle" idx="1"/>
          </p:nvPr>
        </p:nvSpPr>
        <p:spPr/>
        <p:txBody>
          <a:bodyPr/>
          <a:lstStyle/>
          <a:p>
            <a:pPr algn="ctr"/>
            <a:r>
              <a:rPr lang="hr-HR" b="1" dirty="0" smtClean="0"/>
              <a:t>Vesna Mlinarić</a:t>
            </a:r>
          </a:p>
          <a:p>
            <a:pPr algn="ctr"/>
            <a:r>
              <a:rPr lang="hr-HR" sz="2400" b="1" dirty="0" err="1" smtClean="0"/>
              <a:t>Zreče</a:t>
            </a:r>
            <a:r>
              <a:rPr lang="hr-HR" sz="2400" b="1" dirty="0" smtClean="0"/>
              <a:t>, 23.05.2013.</a:t>
            </a:r>
            <a:endParaRPr lang="hr-HR" sz="2400" b="1" dirty="0"/>
          </a:p>
        </p:txBody>
      </p:sp>
      <p:pic>
        <p:nvPicPr>
          <p:cNvPr id="4" name="Slika 3"/>
          <p:cNvPicPr>
            <a:picLocks noChangeAspect="1" noChangeArrowheads="1"/>
          </p:cNvPicPr>
          <p:nvPr/>
        </p:nvPicPr>
        <p:blipFill>
          <a:blip r:embed="rId2" cstate="print"/>
          <a:srcRect/>
          <a:stretch>
            <a:fillRect/>
          </a:stretch>
        </p:blipFill>
        <p:spPr bwMode="auto">
          <a:xfrm>
            <a:off x="611560" y="188640"/>
            <a:ext cx="1698625" cy="1273175"/>
          </a:xfrm>
          <a:prstGeom prst="rect">
            <a:avLst/>
          </a:prstGeom>
          <a:noFill/>
          <a:ln w="9525">
            <a:noFill/>
            <a:miter lim="800000"/>
            <a:headEnd/>
            <a:tailEnd/>
          </a:ln>
        </p:spPr>
      </p:pic>
      <p:pic>
        <p:nvPicPr>
          <p:cNvPr id="5" name="Picture 7" descr="C:\FES LOGO_20mm.jpg"/>
          <p:cNvPicPr>
            <a:picLocks noChangeAspect="1" noChangeArrowheads="1"/>
          </p:cNvPicPr>
          <p:nvPr/>
        </p:nvPicPr>
        <p:blipFill>
          <a:blip r:embed="rId3" cstate="print"/>
          <a:srcRect/>
          <a:stretch>
            <a:fillRect/>
          </a:stretch>
        </p:blipFill>
        <p:spPr bwMode="auto">
          <a:xfrm>
            <a:off x="3275856" y="260648"/>
            <a:ext cx="1728192" cy="1008062"/>
          </a:xfrm>
          <a:prstGeom prst="rect">
            <a:avLst/>
          </a:prstGeom>
          <a:noFill/>
          <a:ln w="9525">
            <a:noFill/>
            <a:miter lim="800000"/>
            <a:headEnd/>
            <a:tailEnd/>
          </a:ln>
        </p:spPr>
      </p:pic>
      <p:pic>
        <p:nvPicPr>
          <p:cNvPr id="1026" name="Picture 2" descr="logotip SKEI"/>
          <p:cNvPicPr>
            <a:picLocks noChangeAspect="1" noChangeArrowheads="1"/>
          </p:cNvPicPr>
          <p:nvPr/>
        </p:nvPicPr>
        <p:blipFill>
          <a:blip r:embed="rId4" cstate="print"/>
          <a:srcRect/>
          <a:stretch>
            <a:fillRect/>
          </a:stretch>
        </p:blipFill>
        <p:spPr bwMode="auto">
          <a:xfrm>
            <a:off x="6012160" y="260648"/>
            <a:ext cx="1872208" cy="93610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800" b="1" dirty="0" smtClean="0"/>
              <a:t>Tržište rada kao posljedica ekonomskih rezultata /plaće – poslovanje poduzetnika</a:t>
            </a:r>
            <a:endParaRPr lang="hr-HR" sz="2800" dirty="0"/>
          </a:p>
        </p:txBody>
      </p:sp>
      <p:pic>
        <p:nvPicPr>
          <p:cNvPr id="5122" name="Picture 2"/>
          <p:cNvPicPr>
            <a:picLocks noGrp="1" noChangeAspect="1" noChangeArrowheads="1"/>
          </p:cNvPicPr>
          <p:nvPr>
            <p:ph sz="half" idx="1"/>
          </p:nvPr>
        </p:nvPicPr>
        <p:blipFill>
          <a:blip r:embed="rId2" cstate="print"/>
          <a:srcRect/>
          <a:stretch>
            <a:fillRect/>
          </a:stretch>
        </p:blipFill>
        <p:spPr bwMode="auto">
          <a:xfrm>
            <a:off x="-396552" y="1412776"/>
            <a:ext cx="5040560" cy="5040560"/>
          </a:xfrm>
          <a:prstGeom prst="rect">
            <a:avLst/>
          </a:prstGeom>
          <a:noFill/>
          <a:ln w="9525">
            <a:noFill/>
            <a:miter lim="800000"/>
            <a:headEnd/>
            <a:tailEnd/>
          </a:ln>
          <a:effectLst/>
        </p:spPr>
      </p:pic>
      <p:pic>
        <p:nvPicPr>
          <p:cNvPr id="5123" name="Picture 3" descr="F:\Zreče 2013\2013-Gospodarska kretanja-grafovi\gospodarska_kretanja_Rezultati poduzetnika.png"/>
          <p:cNvPicPr>
            <a:picLocks noGrp="1" noChangeAspect="1" noChangeArrowheads="1"/>
          </p:cNvPicPr>
          <p:nvPr>
            <p:ph sz="half" idx="2"/>
          </p:nvPr>
        </p:nvPicPr>
        <p:blipFill>
          <a:blip r:embed="rId3" cstate="print"/>
          <a:srcRect/>
          <a:stretch>
            <a:fillRect/>
          </a:stretch>
        </p:blipFill>
        <p:spPr bwMode="auto">
          <a:xfrm>
            <a:off x="4644008" y="1340768"/>
            <a:ext cx="4499992" cy="511256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600" b="1" dirty="0" smtClean="0"/>
              <a:t>Tržište rada kao posljedica ekonomskih rezultata – likvidnost/budžet </a:t>
            </a:r>
            <a:endParaRPr lang="hr-HR" sz="3600" dirty="0"/>
          </a:p>
        </p:txBody>
      </p:sp>
      <p:pic>
        <p:nvPicPr>
          <p:cNvPr id="6146" name="Picture 2" descr="F:\Zreče 2013\2013-Gospodarska kretanja-grafovi\gospodarska_kretanja_LĆikvidnost.png"/>
          <p:cNvPicPr>
            <a:picLocks noGrp="1" noChangeAspect="1" noChangeArrowheads="1"/>
          </p:cNvPicPr>
          <p:nvPr>
            <p:ph sz="half" idx="1"/>
          </p:nvPr>
        </p:nvPicPr>
        <p:blipFill>
          <a:blip r:embed="rId2" cstate="print"/>
          <a:srcRect/>
          <a:stretch>
            <a:fillRect/>
          </a:stretch>
        </p:blipFill>
        <p:spPr bwMode="auto">
          <a:xfrm>
            <a:off x="-396552" y="1628800"/>
            <a:ext cx="5040560" cy="4464495"/>
          </a:xfrm>
          <a:prstGeom prst="rect">
            <a:avLst/>
          </a:prstGeom>
          <a:noFill/>
        </p:spPr>
      </p:pic>
      <p:pic>
        <p:nvPicPr>
          <p:cNvPr id="6147" name="Picture 3" descr="F:\Zreče 2013\2013-Gospodarska kretanja-grafovi\gospodarska_kretanja_Državni prorač.png"/>
          <p:cNvPicPr>
            <a:picLocks noGrp="1" noChangeAspect="1" noChangeArrowheads="1"/>
          </p:cNvPicPr>
          <p:nvPr>
            <p:ph sz="half" idx="2"/>
          </p:nvPr>
        </p:nvPicPr>
        <p:blipFill>
          <a:blip r:embed="rId3" cstate="print"/>
          <a:srcRect/>
          <a:stretch>
            <a:fillRect/>
          </a:stretch>
        </p:blipFill>
        <p:spPr bwMode="auto">
          <a:xfrm>
            <a:off x="4648200" y="1628800"/>
            <a:ext cx="4316288" cy="460851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4400" b="1" dirty="0" smtClean="0"/>
              <a:t>Tržište rada kao posljedica ekonomskih rezultata-ino dug</a:t>
            </a:r>
            <a:endParaRPr lang="hr-HR" dirty="0"/>
          </a:p>
        </p:txBody>
      </p:sp>
      <p:pic>
        <p:nvPicPr>
          <p:cNvPr id="7170" name="Picture 2" descr="F:\Zreče 2013\2013-Gospodarska kretanja-grafovi\gospodarska_kretanja_Ino dug.png"/>
          <p:cNvPicPr>
            <a:picLocks noGrp="1" noChangeAspect="1" noChangeArrowheads="1"/>
          </p:cNvPicPr>
          <p:nvPr>
            <p:ph idx="1"/>
          </p:nvPr>
        </p:nvPicPr>
        <p:blipFill>
          <a:blip r:embed="rId2" cstate="print"/>
          <a:srcRect/>
          <a:stretch>
            <a:fillRect/>
          </a:stretch>
        </p:blipFill>
        <p:spPr bwMode="auto">
          <a:xfrm>
            <a:off x="323528" y="1772816"/>
            <a:ext cx="8280919" cy="489654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30"/>
          <p:cNvSpPr/>
          <p:nvPr/>
        </p:nvSpPr>
        <p:spPr>
          <a:xfrm>
            <a:off x="1309047" y="4565355"/>
            <a:ext cx="2126586" cy="719156"/>
          </a:xfrm>
          <a:custGeom>
            <a:avLst/>
            <a:gdLst/>
            <a:ahLst/>
            <a:cxnLst/>
            <a:rect l="l" t="t" r="r" b="b"/>
            <a:pathLst>
              <a:path w="2486924" h="792403">
                <a:moveTo>
                  <a:pt x="0" y="131063"/>
                </a:moveTo>
                <a:lnTo>
                  <a:pt x="0" y="659831"/>
                </a:lnTo>
                <a:lnTo>
                  <a:pt x="469" y="671050"/>
                </a:lnTo>
                <a:lnTo>
                  <a:pt x="10826" y="712326"/>
                </a:lnTo>
                <a:lnTo>
                  <a:pt x="33021" y="747319"/>
                </a:lnTo>
                <a:lnTo>
                  <a:pt x="64752" y="773726"/>
                </a:lnTo>
                <a:lnTo>
                  <a:pt x="103715" y="789244"/>
                </a:lnTo>
                <a:lnTo>
                  <a:pt x="132572" y="792403"/>
                </a:lnTo>
                <a:lnTo>
                  <a:pt x="2354351" y="792403"/>
                </a:lnTo>
                <a:lnTo>
                  <a:pt x="2393678" y="786458"/>
                </a:lnTo>
                <a:lnTo>
                  <a:pt x="2431022" y="767954"/>
                </a:lnTo>
                <a:lnTo>
                  <a:pt x="2460545" y="739145"/>
                </a:lnTo>
                <a:lnTo>
                  <a:pt x="2479946" y="702337"/>
                </a:lnTo>
                <a:lnTo>
                  <a:pt x="2486924" y="659831"/>
                </a:lnTo>
                <a:lnTo>
                  <a:pt x="2486924" y="131063"/>
                </a:lnTo>
                <a:lnTo>
                  <a:pt x="2481264" y="93352"/>
                </a:lnTo>
                <a:lnTo>
                  <a:pt x="2462888" y="56140"/>
                </a:lnTo>
                <a:lnTo>
                  <a:pt x="2434051" y="26564"/>
                </a:lnTo>
                <a:lnTo>
                  <a:pt x="2397091" y="7044"/>
                </a:lnTo>
                <a:lnTo>
                  <a:pt x="2354351" y="0"/>
                </a:lnTo>
                <a:lnTo>
                  <a:pt x="132572" y="0"/>
                </a:lnTo>
                <a:lnTo>
                  <a:pt x="94177" y="5651"/>
                </a:lnTo>
                <a:lnTo>
                  <a:pt x="56488" y="23952"/>
                </a:lnTo>
                <a:lnTo>
                  <a:pt x="26667" y="52567"/>
                </a:lnTo>
                <a:lnTo>
                  <a:pt x="7057" y="89078"/>
                </a:lnTo>
                <a:lnTo>
                  <a:pt x="0" y="131063"/>
                </a:lnTo>
                <a:close/>
              </a:path>
            </a:pathLst>
          </a:custGeom>
          <a:solidFill>
            <a:srgbClr val="4467AC"/>
          </a:solidFill>
        </p:spPr>
        <p:txBody>
          <a:bodyPr wrap="square" lIns="0" tIns="0" rIns="0" bIns="0" rtlCol="0">
            <a:noAutofit/>
          </a:bodyPr>
          <a:lstStyle/>
          <a:p>
            <a:endParaRPr/>
          </a:p>
        </p:txBody>
      </p:sp>
      <p:sp>
        <p:nvSpPr>
          <p:cNvPr id="31" name="object 31"/>
          <p:cNvSpPr/>
          <p:nvPr/>
        </p:nvSpPr>
        <p:spPr>
          <a:xfrm>
            <a:off x="1333810" y="4576421"/>
            <a:ext cx="78177" cy="16597"/>
          </a:xfrm>
          <a:custGeom>
            <a:avLst/>
            <a:gdLst/>
            <a:ahLst/>
            <a:cxnLst/>
            <a:rect l="l" t="t" r="r" b="b"/>
            <a:pathLst>
              <a:path w="91424" h="18287">
                <a:moveTo>
                  <a:pt x="10668" y="7619"/>
                </a:moveTo>
                <a:lnTo>
                  <a:pt x="0" y="18287"/>
                </a:lnTo>
                <a:lnTo>
                  <a:pt x="57896" y="9143"/>
                </a:lnTo>
                <a:lnTo>
                  <a:pt x="68564" y="4571"/>
                </a:lnTo>
                <a:lnTo>
                  <a:pt x="80756" y="3047"/>
                </a:lnTo>
                <a:lnTo>
                  <a:pt x="91424" y="0"/>
                </a:lnTo>
                <a:lnTo>
                  <a:pt x="10668" y="7619"/>
                </a:lnTo>
                <a:close/>
              </a:path>
            </a:pathLst>
          </a:custGeom>
          <a:solidFill>
            <a:srgbClr val="001259"/>
          </a:solidFill>
        </p:spPr>
        <p:txBody>
          <a:bodyPr wrap="square" lIns="0" tIns="0" rIns="0" bIns="0" rtlCol="0">
            <a:noAutofit/>
          </a:bodyPr>
          <a:lstStyle/>
          <a:p>
            <a:endParaRPr/>
          </a:p>
        </p:txBody>
      </p:sp>
      <p:sp>
        <p:nvSpPr>
          <p:cNvPr id="32" name="object 32"/>
          <p:cNvSpPr/>
          <p:nvPr/>
        </p:nvSpPr>
        <p:spPr>
          <a:xfrm>
            <a:off x="1298616" y="4552908"/>
            <a:ext cx="2147442" cy="742669"/>
          </a:xfrm>
          <a:custGeom>
            <a:avLst/>
            <a:gdLst/>
            <a:ahLst/>
            <a:cxnLst/>
            <a:rect l="l" t="t" r="r" b="b"/>
            <a:pathLst>
              <a:path w="2511314" h="818311">
                <a:moveTo>
                  <a:pt x="10674" y="89915"/>
                </a:moveTo>
                <a:lnTo>
                  <a:pt x="6102" y="103631"/>
                </a:lnTo>
                <a:lnTo>
                  <a:pt x="3048" y="117348"/>
                </a:lnTo>
                <a:lnTo>
                  <a:pt x="0" y="131063"/>
                </a:lnTo>
                <a:lnTo>
                  <a:pt x="0" y="688787"/>
                </a:lnTo>
                <a:lnTo>
                  <a:pt x="3048" y="702487"/>
                </a:lnTo>
                <a:lnTo>
                  <a:pt x="6102" y="717727"/>
                </a:lnTo>
                <a:lnTo>
                  <a:pt x="12198" y="729919"/>
                </a:lnTo>
                <a:lnTo>
                  <a:pt x="18294" y="743635"/>
                </a:lnTo>
                <a:lnTo>
                  <a:pt x="24390" y="754303"/>
                </a:lnTo>
                <a:lnTo>
                  <a:pt x="33534" y="766495"/>
                </a:lnTo>
                <a:lnTo>
                  <a:pt x="42678" y="775639"/>
                </a:lnTo>
                <a:lnTo>
                  <a:pt x="53346" y="784783"/>
                </a:lnTo>
                <a:lnTo>
                  <a:pt x="64014" y="793927"/>
                </a:lnTo>
                <a:lnTo>
                  <a:pt x="76206" y="801547"/>
                </a:lnTo>
                <a:lnTo>
                  <a:pt x="88382" y="807643"/>
                </a:lnTo>
                <a:lnTo>
                  <a:pt x="102098" y="812215"/>
                </a:lnTo>
                <a:lnTo>
                  <a:pt x="115814" y="815263"/>
                </a:lnTo>
                <a:lnTo>
                  <a:pt x="131054" y="816787"/>
                </a:lnTo>
                <a:lnTo>
                  <a:pt x="144770" y="818311"/>
                </a:lnTo>
                <a:lnTo>
                  <a:pt x="2366549" y="818311"/>
                </a:lnTo>
                <a:lnTo>
                  <a:pt x="2381789" y="816787"/>
                </a:lnTo>
                <a:lnTo>
                  <a:pt x="2422937" y="806119"/>
                </a:lnTo>
                <a:lnTo>
                  <a:pt x="2447321" y="792403"/>
                </a:lnTo>
                <a:lnTo>
                  <a:pt x="2459513" y="784783"/>
                </a:lnTo>
                <a:lnTo>
                  <a:pt x="2468657" y="775639"/>
                </a:lnTo>
                <a:lnTo>
                  <a:pt x="2477801" y="764971"/>
                </a:lnTo>
                <a:lnTo>
                  <a:pt x="2486930" y="754303"/>
                </a:lnTo>
                <a:lnTo>
                  <a:pt x="2494550" y="742111"/>
                </a:lnTo>
                <a:lnTo>
                  <a:pt x="2500646" y="729919"/>
                </a:lnTo>
                <a:lnTo>
                  <a:pt x="2505218" y="716203"/>
                </a:lnTo>
                <a:lnTo>
                  <a:pt x="2508266" y="702487"/>
                </a:lnTo>
                <a:lnTo>
                  <a:pt x="2509790" y="687263"/>
                </a:lnTo>
                <a:lnTo>
                  <a:pt x="2511314" y="673547"/>
                </a:lnTo>
                <a:lnTo>
                  <a:pt x="2511314" y="144779"/>
                </a:lnTo>
                <a:lnTo>
                  <a:pt x="2509790" y="129539"/>
                </a:lnTo>
                <a:lnTo>
                  <a:pt x="2508266" y="115824"/>
                </a:lnTo>
                <a:lnTo>
                  <a:pt x="2503694" y="102108"/>
                </a:lnTo>
                <a:lnTo>
                  <a:pt x="2499122" y="88391"/>
                </a:lnTo>
                <a:lnTo>
                  <a:pt x="2493026" y="76200"/>
                </a:lnTo>
                <a:lnTo>
                  <a:pt x="2485406" y="64008"/>
                </a:lnTo>
                <a:lnTo>
                  <a:pt x="2477801" y="53339"/>
                </a:lnTo>
                <a:lnTo>
                  <a:pt x="2468657" y="42672"/>
                </a:lnTo>
                <a:lnTo>
                  <a:pt x="2457989" y="33527"/>
                </a:lnTo>
                <a:lnTo>
                  <a:pt x="2447321" y="24384"/>
                </a:lnTo>
                <a:lnTo>
                  <a:pt x="2435129" y="18287"/>
                </a:lnTo>
                <a:lnTo>
                  <a:pt x="2421413" y="12191"/>
                </a:lnTo>
                <a:lnTo>
                  <a:pt x="2409221" y="7620"/>
                </a:lnTo>
                <a:lnTo>
                  <a:pt x="2395505" y="3048"/>
                </a:lnTo>
                <a:lnTo>
                  <a:pt x="2380265" y="1524"/>
                </a:lnTo>
                <a:lnTo>
                  <a:pt x="2366549" y="0"/>
                </a:lnTo>
                <a:lnTo>
                  <a:pt x="143246" y="0"/>
                </a:lnTo>
                <a:lnTo>
                  <a:pt x="129530" y="1524"/>
                </a:lnTo>
                <a:lnTo>
                  <a:pt x="114290" y="3048"/>
                </a:lnTo>
                <a:lnTo>
                  <a:pt x="100574" y="7620"/>
                </a:lnTo>
                <a:lnTo>
                  <a:pt x="88382" y="12191"/>
                </a:lnTo>
                <a:lnTo>
                  <a:pt x="74682" y="18287"/>
                </a:lnTo>
                <a:lnTo>
                  <a:pt x="62490" y="25908"/>
                </a:lnTo>
                <a:lnTo>
                  <a:pt x="51822" y="33527"/>
                </a:lnTo>
                <a:lnTo>
                  <a:pt x="132578" y="25908"/>
                </a:lnTo>
                <a:lnTo>
                  <a:pt x="2366549" y="25908"/>
                </a:lnTo>
                <a:lnTo>
                  <a:pt x="2378741" y="27431"/>
                </a:lnTo>
                <a:lnTo>
                  <a:pt x="2390933" y="28955"/>
                </a:lnTo>
                <a:lnTo>
                  <a:pt x="2403125" y="32003"/>
                </a:lnTo>
                <a:lnTo>
                  <a:pt x="2413793" y="35051"/>
                </a:lnTo>
                <a:lnTo>
                  <a:pt x="2424461" y="41148"/>
                </a:lnTo>
                <a:lnTo>
                  <a:pt x="2433605" y="47243"/>
                </a:lnTo>
                <a:lnTo>
                  <a:pt x="2442749" y="53339"/>
                </a:lnTo>
                <a:lnTo>
                  <a:pt x="2451893" y="60960"/>
                </a:lnTo>
                <a:lnTo>
                  <a:pt x="2459513" y="70103"/>
                </a:lnTo>
                <a:lnTo>
                  <a:pt x="2465609" y="79248"/>
                </a:lnTo>
                <a:lnTo>
                  <a:pt x="2471705" y="88391"/>
                </a:lnTo>
                <a:lnTo>
                  <a:pt x="2476277" y="99060"/>
                </a:lnTo>
                <a:lnTo>
                  <a:pt x="2480834" y="111251"/>
                </a:lnTo>
                <a:lnTo>
                  <a:pt x="2483882" y="121919"/>
                </a:lnTo>
                <a:lnTo>
                  <a:pt x="2485406" y="134112"/>
                </a:lnTo>
                <a:lnTo>
                  <a:pt x="2485406" y="685739"/>
                </a:lnTo>
                <a:lnTo>
                  <a:pt x="2480834" y="710107"/>
                </a:lnTo>
                <a:lnTo>
                  <a:pt x="2471705" y="731443"/>
                </a:lnTo>
                <a:lnTo>
                  <a:pt x="2457989" y="749731"/>
                </a:lnTo>
                <a:lnTo>
                  <a:pt x="2450369" y="758875"/>
                </a:lnTo>
                <a:lnTo>
                  <a:pt x="2441225" y="766495"/>
                </a:lnTo>
                <a:lnTo>
                  <a:pt x="2432081" y="772591"/>
                </a:lnTo>
                <a:lnTo>
                  <a:pt x="2422937" y="778687"/>
                </a:lnTo>
                <a:lnTo>
                  <a:pt x="2412269" y="783259"/>
                </a:lnTo>
                <a:lnTo>
                  <a:pt x="2401601" y="787831"/>
                </a:lnTo>
                <a:lnTo>
                  <a:pt x="2389409" y="790879"/>
                </a:lnTo>
                <a:lnTo>
                  <a:pt x="2378741" y="792403"/>
                </a:lnTo>
                <a:lnTo>
                  <a:pt x="131054" y="792403"/>
                </a:lnTo>
                <a:lnTo>
                  <a:pt x="120386" y="790879"/>
                </a:lnTo>
                <a:lnTo>
                  <a:pt x="108194" y="787831"/>
                </a:lnTo>
                <a:lnTo>
                  <a:pt x="97526" y="783259"/>
                </a:lnTo>
                <a:lnTo>
                  <a:pt x="86858" y="778687"/>
                </a:lnTo>
                <a:lnTo>
                  <a:pt x="77714" y="772591"/>
                </a:lnTo>
                <a:lnTo>
                  <a:pt x="68586" y="764971"/>
                </a:lnTo>
                <a:lnTo>
                  <a:pt x="59442" y="757351"/>
                </a:lnTo>
                <a:lnTo>
                  <a:pt x="51822" y="748207"/>
                </a:lnTo>
                <a:lnTo>
                  <a:pt x="45726" y="739063"/>
                </a:lnTo>
                <a:lnTo>
                  <a:pt x="39630" y="729919"/>
                </a:lnTo>
                <a:lnTo>
                  <a:pt x="35058" y="719251"/>
                </a:lnTo>
                <a:lnTo>
                  <a:pt x="30486" y="708583"/>
                </a:lnTo>
                <a:lnTo>
                  <a:pt x="27438" y="696391"/>
                </a:lnTo>
                <a:lnTo>
                  <a:pt x="25914" y="685739"/>
                </a:lnTo>
                <a:lnTo>
                  <a:pt x="25914" y="132587"/>
                </a:lnTo>
                <a:lnTo>
                  <a:pt x="27438" y="120396"/>
                </a:lnTo>
                <a:lnTo>
                  <a:pt x="30486" y="109727"/>
                </a:lnTo>
                <a:lnTo>
                  <a:pt x="35058" y="99060"/>
                </a:lnTo>
                <a:lnTo>
                  <a:pt x="39630" y="88391"/>
                </a:lnTo>
                <a:lnTo>
                  <a:pt x="45726" y="77724"/>
                </a:lnTo>
                <a:lnTo>
                  <a:pt x="53346" y="68579"/>
                </a:lnTo>
                <a:lnTo>
                  <a:pt x="60966" y="60960"/>
                </a:lnTo>
                <a:lnTo>
                  <a:pt x="68586" y="53339"/>
                </a:lnTo>
                <a:lnTo>
                  <a:pt x="77714" y="45720"/>
                </a:lnTo>
                <a:lnTo>
                  <a:pt x="88382" y="39624"/>
                </a:lnTo>
                <a:lnTo>
                  <a:pt x="99050" y="35051"/>
                </a:lnTo>
                <a:lnTo>
                  <a:pt x="41154" y="44196"/>
                </a:lnTo>
                <a:lnTo>
                  <a:pt x="32010" y="53339"/>
                </a:lnTo>
                <a:lnTo>
                  <a:pt x="24390" y="65531"/>
                </a:lnTo>
                <a:lnTo>
                  <a:pt x="16770" y="76200"/>
                </a:lnTo>
                <a:lnTo>
                  <a:pt x="10674" y="89915"/>
                </a:lnTo>
                <a:close/>
              </a:path>
            </a:pathLst>
          </a:custGeom>
          <a:solidFill>
            <a:srgbClr val="001259"/>
          </a:solidFill>
        </p:spPr>
        <p:txBody>
          <a:bodyPr wrap="square" lIns="0" tIns="0" rIns="0" bIns="0" rtlCol="0">
            <a:noAutofit/>
          </a:bodyPr>
          <a:lstStyle/>
          <a:p>
            <a:endParaRPr/>
          </a:p>
        </p:txBody>
      </p:sp>
      <p:sp>
        <p:nvSpPr>
          <p:cNvPr id="33" name="object 33"/>
          <p:cNvSpPr/>
          <p:nvPr/>
        </p:nvSpPr>
        <p:spPr>
          <a:xfrm>
            <a:off x="5742045" y="4550138"/>
            <a:ext cx="1989777" cy="719156"/>
          </a:xfrm>
          <a:custGeom>
            <a:avLst/>
            <a:gdLst/>
            <a:ahLst/>
            <a:cxnLst/>
            <a:rect l="l" t="t" r="r" b="b"/>
            <a:pathLst>
              <a:path w="2326934" h="792403">
                <a:moveTo>
                  <a:pt x="0" y="132587"/>
                </a:moveTo>
                <a:lnTo>
                  <a:pt x="0" y="659831"/>
                </a:lnTo>
                <a:lnTo>
                  <a:pt x="469" y="671050"/>
                </a:lnTo>
                <a:lnTo>
                  <a:pt x="10826" y="712326"/>
                </a:lnTo>
                <a:lnTo>
                  <a:pt x="33021" y="747319"/>
                </a:lnTo>
                <a:lnTo>
                  <a:pt x="64752" y="773726"/>
                </a:lnTo>
                <a:lnTo>
                  <a:pt x="103715" y="789244"/>
                </a:lnTo>
                <a:lnTo>
                  <a:pt x="132572" y="792403"/>
                </a:lnTo>
                <a:lnTo>
                  <a:pt x="2195885" y="792403"/>
                </a:lnTo>
                <a:lnTo>
                  <a:pt x="2234138" y="786745"/>
                </a:lnTo>
                <a:lnTo>
                  <a:pt x="2271456" y="768368"/>
                </a:lnTo>
                <a:lnTo>
                  <a:pt x="2300819" y="739528"/>
                </a:lnTo>
                <a:lnTo>
                  <a:pt x="2320041" y="702568"/>
                </a:lnTo>
                <a:lnTo>
                  <a:pt x="2326934" y="659831"/>
                </a:lnTo>
                <a:lnTo>
                  <a:pt x="2326934" y="132587"/>
                </a:lnTo>
                <a:lnTo>
                  <a:pt x="2321407" y="94185"/>
                </a:lnTo>
                <a:lnTo>
                  <a:pt x="2303402" y="56491"/>
                </a:lnTo>
                <a:lnTo>
                  <a:pt x="2275023" y="26668"/>
                </a:lnTo>
                <a:lnTo>
                  <a:pt x="2238455" y="7057"/>
                </a:lnTo>
                <a:lnTo>
                  <a:pt x="2195885" y="0"/>
                </a:lnTo>
                <a:lnTo>
                  <a:pt x="132572" y="0"/>
                </a:lnTo>
                <a:lnTo>
                  <a:pt x="93242" y="5947"/>
                </a:lnTo>
                <a:lnTo>
                  <a:pt x="55902" y="24454"/>
                </a:lnTo>
                <a:lnTo>
                  <a:pt x="26380" y="53264"/>
                </a:lnTo>
                <a:lnTo>
                  <a:pt x="6978" y="90076"/>
                </a:lnTo>
                <a:lnTo>
                  <a:pt x="0" y="132587"/>
                </a:lnTo>
                <a:close/>
              </a:path>
            </a:pathLst>
          </a:custGeom>
          <a:solidFill>
            <a:srgbClr val="3F64AA"/>
          </a:solidFill>
        </p:spPr>
        <p:txBody>
          <a:bodyPr wrap="square" lIns="0" tIns="0" rIns="0" bIns="0" rtlCol="0">
            <a:noAutofit/>
          </a:bodyPr>
          <a:lstStyle/>
          <a:p>
            <a:endParaRPr/>
          </a:p>
        </p:txBody>
      </p:sp>
      <p:sp>
        <p:nvSpPr>
          <p:cNvPr id="34" name="object 34"/>
          <p:cNvSpPr/>
          <p:nvPr/>
        </p:nvSpPr>
        <p:spPr>
          <a:xfrm>
            <a:off x="5731622" y="4539073"/>
            <a:ext cx="2011931" cy="741286"/>
          </a:xfrm>
          <a:custGeom>
            <a:avLst/>
            <a:gdLst/>
            <a:ahLst/>
            <a:cxnLst/>
            <a:rect l="l" t="t" r="r" b="b"/>
            <a:pathLst>
              <a:path w="2352842" h="816787">
                <a:moveTo>
                  <a:pt x="77724" y="45719"/>
                </a:moveTo>
                <a:lnTo>
                  <a:pt x="88392" y="39624"/>
                </a:lnTo>
                <a:lnTo>
                  <a:pt x="99059" y="35051"/>
                </a:lnTo>
                <a:lnTo>
                  <a:pt x="109712" y="30479"/>
                </a:lnTo>
                <a:lnTo>
                  <a:pt x="51816" y="33527"/>
                </a:lnTo>
                <a:lnTo>
                  <a:pt x="32003" y="53339"/>
                </a:lnTo>
                <a:lnTo>
                  <a:pt x="16764" y="76200"/>
                </a:lnTo>
                <a:lnTo>
                  <a:pt x="6096" y="102107"/>
                </a:lnTo>
                <a:lnTo>
                  <a:pt x="0" y="131063"/>
                </a:lnTo>
                <a:lnTo>
                  <a:pt x="0" y="688787"/>
                </a:lnTo>
                <a:lnTo>
                  <a:pt x="3048" y="702503"/>
                </a:lnTo>
                <a:lnTo>
                  <a:pt x="6096" y="716203"/>
                </a:lnTo>
                <a:lnTo>
                  <a:pt x="12192" y="729919"/>
                </a:lnTo>
                <a:lnTo>
                  <a:pt x="18288" y="742111"/>
                </a:lnTo>
                <a:lnTo>
                  <a:pt x="24383" y="754303"/>
                </a:lnTo>
                <a:lnTo>
                  <a:pt x="53340" y="784783"/>
                </a:lnTo>
                <a:lnTo>
                  <a:pt x="88392" y="806119"/>
                </a:lnTo>
                <a:lnTo>
                  <a:pt x="131048" y="816787"/>
                </a:lnTo>
                <a:lnTo>
                  <a:pt x="2223317" y="816787"/>
                </a:lnTo>
                <a:lnTo>
                  <a:pt x="2264450" y="806119"/>
                </a:lnTo>
                <a:lnTo>
                  <a:pt x="2299502" y="784783"/>
                </a:lnTo>
                <a:lnTo>
                  <a:pt x="2310170" y="774115"/>
                </a:lnTo>
                <a:lnTo>
                  <a:pt x="2319314" y="764971"/>
                </a:lnTo>
                <a:lnTo>
                  <a:pt x="2328458" y="752779"/>
                </a:lnTo>
                <a:lnTo>
                  <a:pt x="2334554" y="740587"/>
                </a:lnTo>
                <a:lnTo>
                  <a:pt x="2340650" y="728395"/>
                </a:lnTo>
                <a:lnTo>
                  <a:pt x="2346746" y="714679"/>
                </a:lnTo>
                <a:lnTo>
                  <a:pt x="2349794" y="700979"/>
                </a:lnTo>
                <a:lnTo>
                  <a:pt x="2351318" y="687263"/>
                </a:lnTo>
                <a:lnTo>
                  <a:pt x="2352842" y="673547"/>
                </a:lnTo>
                <a:lnTo>
                  <a:pt x="2352842" y="144779"/>
                </a:lnTo>
                <a:lnTo>
                  <a:pt x="2351318" y="129539"/>
                </a:lnTo>
                <a:lnTo>
                  <a:pt x="2349794" y="114300"/>
                </a:lnTo>
                <a:lnTo>
                  <a:pt x="2345222" y="100583"/>
                </a:lnTo>
                <a:lnTo>
                  <a:pt x="2340650" y="88391"/>
                </a:lnTo>
                <a:lnTo>
                  <a:pt x="2334554" y="74675"/>
                </a:lnTo>
                <a:lnTo>
                  <a:pt x="2326934" y="64007"/>
                </a:lnTo>
                <a:lnTo>
                  <a:pt x="2319314" y="51815"/>
                </a:lnTo>
                <a:lnTo>
                  <a:pt x="2310170" y="42671"/>
                </a:lnTo>
                <a:lnTo>
                  <a:pt x="2299502" y="32003"/>
                </a:lnTo>
                <a:lnTo>
                  <a:pt x="2287310" y="24383"/>
                </a:lnTo>
                <a:lnTo>
                  <a:pt x="2276642" y="16763"/>
                </a:lnTo>
                <a:lnTo>
                  <a:pt x="2262926" y="10667"/>
                </a:lnTo>
                <a:lnTo>
                  <a:pt x="2249210" y="6095"/>
                </a:lnTo>
                <a:lnTo>
                  <a:pt x="2235509" y="3048"/>
                </a:lnTo>
                <a:lnTo>
                  <a:pt x="2221793" y="0"/>
                </a:lnTo>
                <a:lnTo>
                  <a:pt x="143240" y="0"/>
                </a:lnTo>
                <a:lnTo>
                  <a:pt x="129524" y="1524"/>
                </a:lnTo>
                <a:lnTo>
                  <a:pt x="114284" y="3048"/>
                </a:lnTo>
                <a:lnTo>
                  <a:pt x="100583" y="6095"/>
                </a:lnTo>
                <a:lnTo>
                  <a:pt x="88392" y="12191"/>
                </a:lnTo>
                <a:lnTo>
                  <a:pt x="74675" y="18287"/>
                </a:lnTo>
                <a:lnTo>
                  <a:pt x="62483" y="25907"/>
                </a:lnTo>
                <a:lnTo>
                  <a:pt x="2220269" y="25907"/>
                </a:lnTo>
                <a:lnTo>
                  <a:pt x="2232461" y="27431"/>
                </a:lnTo>
                <a:lnTo>
                  <a:pt x="2243114" y="30479"/>
                </a:lnTo>
                <a:lnTo>
                  <a:pt x="2255306" y="35051"/>
                </a:lnTo>
                <a:lnTo>
                  <a:pt x="2264450" y="39624"/>
                </a:lnTo>
                <a:lnTo>
                  <a:pt x="2275118" y="45719"/>
                </a:lnTo>
                <a:lnTo>
                  <a:pt x="2284262" y="53339"/>
                </a:lnTo>
                <a:lnTo>
                  <a:pt x="2291882" y="60960"/>
                </a:lnTo>
                <a:lnTo>
                  <a:pt x="2299502" y="68579"/>
                </a:lnTo>
                <a:lnTo>
                  <a:pt x="2313218" y="88391"/>
                </a:lnTo>
                <a:lnTo>
                  <a:pt x="2322362" y="109727"/>
                </a:lnTo>
                <a:lnTo>
                  <a:pt x="2326934" y="132587"/>
                </a:lnTo>
                <a:lnTo>
                  <a:pt x="2326934" y="685739"/>
                </a:lnTo>
                <a:lnTo>
                  <a:pt x="2323886" y="697931"/>
                </a:lnTo>
                <a:lnTo>
                  <a:pt x="2320838" y="708583"/>
                </a:lnTo>
                <a:lnTo>
                  <a:pt x="2317790" y="719251"/>
                </a:lnTo>
                <a:lnTo>
                  <a:pt x="2311694" y="729919"/>
                </a:lnTo>
                <a:lnTo>
                  <a:pt x="2305598" y="740587"/>
                </a:lnTo>
                <a:lnTo>
                  <a:pt x="2299502" y="749731"/>
                </a:lnTo>
                <a:lnTo>
                  <a:pt x="2291882" y="757351"/>
                </a:lnTo>
                <a:lnTo>
                  <a:pt x="2282738" y="764971"/>
                </a:lnTo>
                <a:lnTo>
                  <a:pt x="2273594" y="772591"/>
                </a:lnTo>
                <a:lnTo>
                  <a:pt x="2264450" y="778687"/>
                </a:lnTo>
                <a:lnTo>
                  <a:pt x="2253782" y="783259"/>
                </a:lnTo>
                <a:lnTo>
                  <a:pt x="2243114" y="786307"/>
                </a:lnTo>
                <a:lnTo>
                  <a:pt x="2230937" y="789355"/>
                </a:lnTo>
                <a:lnTo>
                  <a:pt x="2218745" y="790879"/>
                </a:lnTo>
                <a:lnTo>
                  <a:pt x="2206553" y="792403"/>
                </a:lnTo>
                <a:lnTo>
                  <a:pt x="144764" y="792403"/>
                </a:lnTo>
                <a:lnTo>
                  <a:pt x="131048" y="790879"/>
                </a:lnTo>
                <a:lnTo>
                  <a:pt x="86868" y="777163"/>
                </a:lnTo>
                <a:lnTo>
                  <a:pt x="77724" y="771067"/>
                </a:lnTo>
                <a:lnTo>
                  <a:pt x="68579" y="764971"/>
                </a:lnTo>
                <a:lnTo>
                  <a:pt x="51816" y="748207"/>
                </a:lnTo>
                <a:lnTo>
                  <a:pt x="39624" y="728395"/>
                </a:lnTo>
                <a:lnTo>
                  <a:pt x="30479" y="707075"/>
                </a:lnTo>
                <a:lnTo>
                  <a:pt x="25907" y="684215"/>
                </a:lnTo>
                <a:lnTo>
                  <a:pt x="25907" y="132587"/>
                </a:lnTo>
                <a:lnTo>
                  <a:pt x="27431" y="120395"/>
                </a:lnTo>
                <a:lnTo>
                  <a:pt x="30479" y="108203"/>
                </a:lnTo>
                <a:lnTo>
                  <a:pt x="35051" y="97536"/>
                </a:lnTo>
                <a:lnTo>
                  <a:pt x="39624" y="86867"/>
                </a:lnTo>
                <a:lnTo>
                  <a:pt x="45720" y="77724"/>
                </a:lnTo>
                <a:lnTo>
                  <a:pt x="53340" y="68579"/>
                </a:lnTo>
                <a:lnTo>
                  <a:pt x="60959" y="59436"/>
                </a:lnTo>
                <a:lnTo>
                  <a:pt x="68579" y="51815"/>
                </a:lnTo>
                <a:lnTo>
                  <a:pt x="77724" y="45719"/>
                </a:lnTo>
                <a:close/>
              </a:path>
            </a:pathLst>
          </a:custGeom>
          <a:solidFill>
            <a:srgbClr val="001259"/>
          </a:solidFill>
        </p:spPr>
        <p:txBody>
          <a:bodyPr wrap="square" lIns="0" tIns="0" rIns="0" bIns="0" rtlCol="0">
            <a:noAutofit/>
          </a:bodyPr>
          <a:lstStyle/>
          <a:p>
            <a:endParaRPr/>
          </a:p>
        </p:txBody>
      </p:sp>
      <p:sp>
        <p:nvSpPr>
          <p:cNvPr id="35" name="object 35"/>
          <p:cNvSpPr/>
          <p:nvPr/>
        </p:nvSpPr>
        <p:spPr>
          <a:xfrm>
            <a:off x="5775928" y="4562586"/>
            <a:ext cx="69055" cy="6916"/>
          </a:xfrm>
          <a:custGeom>
            <a:avLst/>
            <a:gdLst/>
            <a:ahLst/>
            <a:cxnLst/>
            <a:rect l="l" t="t" r="r" b="b"/>
            <a:pathLst>
              <a:path w="80756" h="7620">
                <a:moveTo>
                  <a:pt x="0" y="7620"/>
                </a:moveTo>
                <a:lnTo>
                  <a:pt x="57896" y="4572"/>
                </a:lnTo>
                <a:lnTo>
                  <a:pt x="68564" y="1524"/>
                </a:lnTo>
                <a:lnTo>
                  <a:pt x="80756" y="0"/>
                </a:lnTo>
                <a:lnTo>
                  <a:pt x="10667" y="0"/>
                </a:lnTo>
                <a:lnTo>
                  <a:pt x="0" y="7620"/>
                </a:lnTo>
                <a:close/>
              </a:path>
            </a:pathLst>
          </a:custGeom>
          <a:solidFill>
            <a:srgbClr val="001259"/>
          </a:solidFill>
        </p:spPr>
        <p:txBody>
          <a:bodyPr wrap="square" lIns="0" tIns="0" rIns="0" bIns="0" rtlCol="0">
            <a:noAutofit/>
          </a:bodyPr>
          <a:lstStyle/>
          <a:p>
            <a:endParaRPr/>
          </a:p>
        </p:txBody>
      </p:sp>
      <p:sp>
        <p:nvSpPr>
          <p:cNvPr id="36" name="object 36"/>
          <p:cNvSpPr/>
          <p:nvPr/>
        </p:nvSpPr>
        <p:spPr>
          <a:xfrm>
            <a:off x="1309047" y="5627497"/>
            <a:ext cx="6493134" cy="719156"/>
          </a:xfrm>
          <a:custGeom>
            <a:avLst/>
            <a:gdLst/>
            <a:ahLst/>
            <a:cxnLst/>
            <a:rect l="l" t="t" r="r" b="b"/>
            <a:pathLst>
              <a:path w="7593360" h="792403">
                <a:moveTo>
                  <a:pt x="0" y="132572"/>
                </a:moveTo>
                <a:lnTo>
                  <a:pt x="0" y="661355"/>
                </a:lnTo>
                <a:lnTo>
                  <a:pt x="376" y="671197"/>
                </a:lnTo>
                <a:lnTo>
                  <a:pt x="10476" y="712152"/>
                </a:lnTo>
                <a:lnTo>
                  <a:pt x="32602" y="747087"/>
                </a:lnTo>
                <a:lnTo>
                  <a:pt x="64409" y="773581"/>
                </a:lnTo>
                <a:lnTo>
                  <a:pt x="103555" y="789212"/>
                </a:lnTo>
                <a:lnTo>
                  <a:pt x="132572" y="792403"/>
                </a:lnTo>
                <a:lnTo>
                  <a:pt x="7460787" y="792403"/>
                </a:lnTo>
                <a:lnTo>
                  <a:pt x="7499179" y="786755"/>
                </a:lnTo>
                <a:lnTo>
                  <a:pt x="7536872" y="768456"/>
                </a:lnTo>
                <a:lnTo>
                  <a:pt x="7566694" y="739843"/>
                </a:lnTo>
                <a:lnTo>
                  <a:pt x="7586303" y="703335"/>
                </a:lnTo>
                <a:lnTo>
                  <a:pt x="7593360" y="661355"/>
                </a:lnTo>
                <a:lnTo>
                  <a:pt x="7593360" y="132572"/>
                </a:lnTo>
                <a:lnTo>
                  <a:pt x="7587416" y="93245"/>
                </a:lnTo>
                <a:lnTo>
                  <a:pt x="7568915" y="55901"/>
                </a:lnTo>
                <a:lnTo>
                  <a:pt x="7540109" y="26378"/>
                </a:lnTo>
                <a:lnTo>
                  <a:pt x="7503299" y="6978"/>
                </a:lnTo>
                <a:lnTo>
                  <a:pt x="7460787" y="0"/>
                </a:lnTo>
                <a:lnTo>
                  <a:pt x="132572" y="0"/>
                </a:lnTo>
                <a:lnTo>
                  <a:pt x="93251" y="5943"/>
                </a:lnTo>
                <a:lnTo>
                  <a:pt x="55908" y="24445"/>
                </a:lnTo>
                <a:lnTo>
                  <a:pt x="26383" y="53251"/>
                </a:lnTo>
                <a:lnTo>
                  <a:pt x="6979" y="90060"/>
                </a:lnTo>
                <a:lnTo>
                  <a:pt x="0" y="132572"/>
                </a:lnTo>
                <a:close/>
              </a:path>
            </a:pathLst>
          </a:custGeom>
          <a:solidFill>
            <a:srgbClr val="3F64AA"/>
          </a:solidFill>
        </p:spPr>
        <p:txBody>
          <a:bodyPr wrap="square" lIns="0" tIns="0" rIns="0" bIns="0" rtlCol="0">
            <a:noAutofit/>
          </a:bodyPr>
          <a:lstStyle/>
          <a:p>
            <a:endParaRPr/>
          </a:p>
        </p:txBody>
      </p:sp>
      <p:sp>
        <p:nvSpPr>
          <p:cNvPr id="37" name="object 37"/>
          <p:cNvSpPr/>
          <p:nvPr/>
        </p:nvSpPr>
        <p:spPr>
          <a:xfrm>
            <a:off x="1298616" y="5616434"/>
            <a:ext cx="6513990" cy="742669"/>
          </a:xfrm>
          <a:custGeom>
            <a:avLst/>
            <a:gdLst/>
            <a:ahLst/>
            <a:cxnLst/>
            <a:rect l="l" t="t" r="r" b="b"/>
            <a:pathLst>
              <a:path w="7617750" h="818311">
                <a:moveTo>
                  <a:pt x="129530" y="1524"/>
                </a:moveTo>
                <a:lnTo>
                  <a:pt x="114290" y="3048"/>
                </a:lnTo>
                <a:lnTo>
                  <a:pt x="100574" y="7620"/>
                </a:lnTo>
                <a:lnTo>
                  <a:pt x="88382" y="12192"/>
                </a:lnTo>
                <a:lnTo>
                  <a:pt x="74682" y="18288"/>
                </a:lnTo>
                <a:lnTo>
                  <a:pt x="62490" y="25908"/>
                </a:lnTo>
                <a:lnTo>
                  <a:pt x="51822" y="33528"/>
                </a:lnTo>
                <a:lnTo>
                  <a:pt x="99050" y="35052"/>
                </a:lnTo>
                <a:lnTo>
                  <a:pt x="109718" y="30480"/>
                </a:lnTo>
                <a:lnTo>
                  <a:pt x="121910" y="27432"/>
                </a:lnTo>
                <a:lnTo>
                  <a:pt x="132578" y="25908"/>
                </a:lnTo>
                <a:lnTo>
                  <a:pt x="7485177" y="25908"/>
                </a:lnTo>
                <a:lnTo>
                  <a:pt x="7497369" y="28955"/>
                </a:lnTo>
                <a:lnTo>
                  <a:pt x="7509561" y="30479"/>
                </a:lnTo>
                <a:lnTo>
                  <a:pt x="7520229" y="35051"/>
                </a:lnTo>
                <a:lnTo>
                  <a:pt x="7530897" y="39624"/>
                </a:lnTo>
                <a:lnTo>
                  <a:pt x="7540041" y="45719"/>
                </a:lnTo>
                <a:lnTo>
                  <a:pt x="7549185" y="53339"/>
                </a:lnTo>
                <a:lnTo>
                  <a:pt x="7558314" y="60944"/>
                </a:lnTo>
                <a:lnTo>
                  <a:pt x="7565934" y="70088"/>
                </a:lnTo>
                <a:lnTo>
                  <a:pt x="7572030" y="79232"/>
                </a:lnTo>
                <a:lnTo>
                  <a:pt x="7578126" y="88376"/>
                </a:lnTo>
                <a:lnTo>
                  <a:pt x="7582698" y="99044"/>
                </a:lnTo>
                <a:lnTo>
                  <a:pt x="7587270" y="109712"/>
                </a:lnTo>
                <a:lnTo>
                  <a:pt x="7590318" y="121904"/>
                </a:lnTo>
                <a:lnTo>
                  <a:pt x="7591842" y="134096"/>
                </a:lnTo>
                <a:lnTo>
                  <a:pt x="7591842" y="685739"/>
                </a:lnTo>
                <a:lnTo>
                  <a:pt x="7587270" y="708599"/>
                </a:lnTo>
                <a:lnTo>
                  <a:pt x="7578126" y="729919"/>
                </a:lnTo>
                <a:lnTo>
                  <a:pt x="7564410" y="749731"/>
                </a:lnTo>
                <a:lnTo>
                  <a:pt x="7538517" y="772591"/>
                </a:lnTo>
                <a:lnTo>
                  <a:pt x="7518705" y="783259"/>
                </a:lnTo>
                <a:lnTo>
                  <a:pt x="7508037" y="787831"/>
                </a:lnTo>
                <a:lnTo>
                  <a:pt x="7495845" y="790879"/>
                </a:lnTo>
                <a:lnTo>
                  <a:pt x="7485177" y="792403"/>
                </a:lnTo>
                <a:lnTo>
                  <a:pt x="131054" y="792403"/>
                </a:lnTo>
                <a:lnTo>
                  <a:pt x="120386" y="789355"/>
                </a:lnTo>
                <a:lnTo>
                  <a:pt x="108194" y="786307"/>
                </a:lnTo>
                <a:lnTo>
                  <a:pt x="97526" y="783259"/>
                </a:lnTo>
                <a:lnTo>
                  <a:pt x="86858" y="777163"/>
                </a:lnTo>
                <a:lnTo>
                  <a:pt x="77714" y="771067"/>
                </a:lnTo>
                <a:lnTo>
                  <a:pt x="68586" y="764971"/>
                </a:lnTo>
                <a:lnTo>
                  <a:pt x="59442" y="757351"/>
                </a:lnTo>
                <a:lnTo>
                  <a:pt x="51822" y="748207"/>
                </a:lnTo>
                <a:lnTo>
                  <a:pt x="45726" y="739063"/>
                </a:lnTo>
                <a:lnTo>
                  <a:pt x="39630" y="729919"/>
                </a:lnTo>
                <a:lnTo>
                  <a:pt x="35058" y="719267"/>
                </a:lnTo>
                <a:lnTo>
                  <a:pt x="30486" y="708599"/>
                </a:lnTo>
                <a:lnTo>
                  <a:pt x="27438" y="696407"/>
                </a:lnTo>
                <a:lnTo>
                  <a:pt x="25914" y="684215"/>
                </a:lnTo>
                <a:lnTo>
                  <a:pt x="25914" y="132572"/>
                </a:lnTo>
                <a:lnTo>
                  <a:pt x="27438" y="120380"/>
                </a:lnTo>
                <a:lnTo>
                  <a:pt x="30486" y="108188"/>
                </a:lnTo>
                <a:lnTo>
                  <a:pt x="35058" y="97520"/>
                </a:lnTo>
                <a:lnTo>
                  <a:pt x="39630" y="86852"/>
                </a:lnTo>
                <a:lnTo>
                  <a:pt x="45726" y="77708"/>
                </a:lnTo>
                <a:lnTo>
                  <a:pt x="53346" y="68564"/>
                </a:lnTo>
                <a:lnTo>
                  <a:pt x="60966" y="60944"/>
                </a:lnTo>
                <a:lnTo>
                  <a:pt x="68586" y="51816"/>
                </a:lnTo>
                <a:lnTo>
                  <a:pt x="32010" y="53340"/>
                </a:lnTo>
                <a:lnTo>
                  <a:pt x="16770" y="76184"/>
                </a:lnTo>
                <a:lnTo>
                  <a:pt x="6102" y="102092"/>
                </a:lnTo>
                <a:lnTo>
                  <a:pt x="0" y="131048"/>
                </a:lnTo>
                <a:lnTo>
                  <a:pt x="0" y="688787"/>
                </a:lnTo>
                <a:lnTo>
                  <a:pt x="3048" y="702503"/>
                </a:lnTo>
                <a:lnTo>
                  <a:pt x="6102" y="716219"/>
                </a:lnTo>
                <a:lnTo>
                  <a:pt x="12198" y="729919"/>
                </a:lnTo>
                <a:lnTo>
                  <a:pt x="18294" y="742111"/>
                </a:lnTo>
                <a:lnTo>
                  <a:pt x="24390" y="754303"/>
                </a:lnTo>
                <a:lnTo>
                  <a:pt x="33534" y="764971"/>
                </a:lnTo>
                <a:lnTo>
                  <a:pt x="42678" y="775639"/>
                </a:lnTo>
                <a:lnTo>
                  <a:pt x="53346" y="784783"/>
                </a:lnTo>
                <a:lnTo>
                  <a:pt x="64014" y="793927"/>
                </a:lnTo>
                <a:lnTo>
                  <a:pt x="76206" y="800023"/>
                </a:lnTo>
                <a:lnTo>
                  <a:pt x="88382" y="806119"/>
                </a:lnTo>
                <a:lnTo>
                  <a:pt x="102098" y="812215"/>
                </a:lnTo>
                <a:lnTo>
                  <a:pt x="115814" y="815263"/>
                </a:lnTo>
                <a:lnTo>
                  <a:pt x="131054" y="816787"/>
                </a:lnTo>
                <a:lnTo>
                  <a:pt x="144770" y="818311"/>
                </a:lnTo>
                <a:lnTo>
                  <a:pt x="7472985" y="818311"/>
                </a:lnTo>
                <a:lnTo>
                  <a:pt x="7488225" y="816787"/>
                </a:lnTo>
                <a:lnTo>
                  <a:pt x="7529373" y="806119"/>
                </a:lnTo>
                <a:lnTo>
                  <a:pt x="7553757" y="792403"/>
                </a:lnTo>
                <a:lnTo>
                  <a:pt x="7565934" y="784783"/>
                </a:lnTo>
                <a:lnTo>
                  <a:pt x="7575078" y="775639"/>
                </a:lnTo>
                <a:lnTo>
                  <a:pt x="7584222" y="764971"/>
                </a:lnTo>
                <a:lnTo>
                  <a:pt x="7593366" y="752779"/>
                </a:lnTo>
                <a:lnTo>
                  <a:pt x="7600986" y="742111"/>
                </a:lnTo>
                <a:lnTo>
                  <a:pt x="7607082" y="728395"/>
                </a:lnTo>
                <a:lnTo>
                  <a:pt x="7611654" y="714695"/>
                </a:lnTo>
                <a:lnTo>
                  <a:pt x="7614702" y="700979"/>
                </a:lnTo>
                <a:lnTo>
                  <a:pt x="7616226" y="687263"/>
                </a:lnTo>
                <a:lnTo>
                  <a:pt x="7617750" y="673547"/>
                </a:lnTo>
                <a:lnTo>
                  <a:pt x="7617750" y="144764"/>
                </a:lnTo>
                <a:lnTo>
                  <a:pt x="7616226" y="129524"/>
                </a:lnTo>
                <a:lnTo>
                  <a:pt x="7611654" y="102092"/>
                </a:lnTo>
                <a:lnTo>
                  <a:pt x="7599462" y="74660"/>
                </a:lnTo>
                <a:lnTo>
                  <a:pt x="7591842" y="63992"/>
                </a:lnTo>
                <a:lnTo>
                  <a:pt x="7584222" y="51815"/>
                </a:lnTo>
                <a:lnTo>
                  <a:pt x="7575078" y="42672"/>
                </a:lnTo>
                <a:lnTo>
                  <a:pt x="7564410" y="33527"/>
                </a:lnTo>
                <a:lnTo>
                  <a:pt x="7553757" y="24384"/>
                </a:lnTo>
                <a:lnTo>
                  <a:pt x="7541565" y="16763"/>
                </a:lnTo>
                <a:lnTo>
                  <a:pt x="7529373" y="12191"/>
                </a:lnTo>
                <a:lnTo>
                  <a:pt x="7515657" y="6096"/>
                </a:lnTo>
                <a:lnTo>
                  <a:pt x="7501941" y="3048"/>
                </a:lnTo>
                <a:lnTo>
                  <a:pt x="7486701" y="1524"/>
                </a:lnTo>
                <a:lnTo>
                  <a:pt x="7472985" y="0"/>
                </a:lnTo>
                <a:lnTo>
                  <a:pt x="143246" y="0"/>
                </a:lnTo>
                <a:lnTo>
                  <a:pt x="129530" y="1524"/>
                </a:lnTo>
                <a:close/>
              </a:path>
            </a:pathLst>
          </a:custGeom>
          <a:solidFill>
            <a:srgbClr val="001259"/>
          </a:solidFill>
        </p:spPr>
        <p:txBody>
          <a:bodyPr wrap="square" lIns="0" tIns="0" rIns="0" bIns="0" rtlCol="0">
            <a:noAutofit/>
          </a:bodyPr>
          <a:lstStyle/>
          <a:p>
            <a:endParaRPr/>
          </a:p>
        </p:txBody>
      </p:sp>
      <p:sp>
        <p:nvSpPr>
          <p:cNvPr id="38" name="object 38"/>
          <p:cNvSpPr/>
          <p:nvPr/>
        </p:nvSpPr>
        <p:spPr>
          <a:xfrm>
            <a:off x="1325989" y="5646862"/>
            <a:ext cx="57326" cy="17981"/>
          </a:xfrm>
          <a:custGeom>
            <a:avLst/>
            <a:gdLst/>
            <a:ahLst/>
            <a:cxnLst/>
            <a:rect l="l" t="t" r="r" b="b"/>
            <a:pathLst>
              <a:path w="67040" h="19812">
                <a:moveTo>
                  <a:pt x="9143" y="9144"/>
                </a:moveTo>
                <a:lnTo>
                  <a:pt x="0" y="19812"/>
                </a:lnTo>
                <a:lnTo>
                  <a:pt x="45704" y="12191"/>
                </a:lnTo>
                <a:lnTo>
                  <a:pt x="56372" y="6096"/>
                </a:lnTo>
                <a:lnTo>
                  <a:pt x="67040" y="1524"/>
                </a:lnTo>
                <a:lnTo>
                  <a:pt x="19812" y="0"/>
                </a:lnTo>
                <a:lnTo>
                  <a:pt x="9143" y="9144"/>
                </a:lnTo>
                <a:close/>
              </a:path>
            </a:pathLst>
          </a:custGeom>
          <a:solidFill>
            <a:srgbClr val="001259"/>
          </a:solidFill>
        </p:spPr>
        <p:txBody>
          <a:bodyPr wrap="square" lIns="0" tIns="0" rIns="0" bIns="0" rtlCol="0">
            <a:noAutofit/>
          </a:bodyPr>
          <a:lstStyle/>
          <a:p>
            <a:endParaRPr/>
          </a:p>
        </p:txBody>
      </p:sp>
      <p:sp>
        <p:nvSpPr>
          <p:cNvPr id="39" name="object 39"/>
          <p:cNvSpPr/>
          <p:nvPr/>
        </p:nvSpPr>
        <p:spPr>
          <a:xfrm>
            <a:off x="3601126" y="4550138"/>
            <a:ext cx="1988461" cy="719156"/>
          </a:xfrm>
          <a:custGeom>
            <a:avLst/>
            <a:gdLst/>
            <a:ahLst/>
            <a:cxnLst/>
            <a:rect l="l" t="t" r="r" b="b"/>
            <a:pathLst>
              <a:path w="2325395" h="792403">
                <a:moveTo>
                  <a:pt x="0" y="132588"/>
                </a:moveTo>
                <a:lnTo>
                  <a:pt x="0" y="659831"/>
                </a:lnTo>
                <a:lnTo>
                  <a:pt x="366" y="669874"/>
                </a:lnTo>
                <a:lnTo>
                  <a:pt x="10235" y="711511"/>
                </a:lnTo>
                <a:lnTo>
                  <a:pt x="31937" y="746840"/>
                </a:lnTo>
                <a:lnTo>
                  <a:pt x="63288" y="773521"/>
                </a:lnTo>
                <a:lnTo>
                  <a:pt x="102103" y="789209"/>
                </a:lnTo>
                <a:lnTo>
                  <a:pt x="131048" y="792403"/>
                </a:lnTo>
                <a:lnTo>
                  <a:pt x="2192837" y="792403"/>
                </a:lnTo>
                <a:lnTo>
                  <a:pt x="2232148" y="786461"/>
                </a:lnTo>
                <a:lnTo>
                  <a:pt x="2269491" y="767958"/>
                </a:lnTo>
                <a:lnTo>
                  <a:pt x="2299014" y="739149"/>
                </a:lnTo>
                <a:lnTo>
                  <a:pt x="2318416" y="702339"/>
                </a:lnTo>
                <a:lnTo>
                  <a:pt x="2325395" y="659831"/>
                </a:lnTo>
                <a:lnTo>
                  <a:pt x="2325395" y="132587"/>
                </a:lnTo>
                <a:lnTo>
                  <a:pt x="2319451" y="93259"/>
                </a:lnTo>
                <a:lnTo>
                  <a:pt x="2300950" y="55911"/>
                </a:lnTo>
                <a:lnTo>
                  <a:pt x="2272147" y="26384"/>
                </a:lnTo>
                <a:lnTo>
                  <a:pt x="2235342" y="6979"/>
                </a:lnTo>
                <a:lnTo>
                  <a:pt x="2192837" y="0"/>
                </a:lnTo>
                <a:lnTo>
                  <a:pt x="131048" y="0"/>
                </a:lnTo>
                <a:lnTo>
                  <a:pt x="92781" y="5660"/>
                </a:lnTo>
                <a:lnTo>
                  <a:pt x="55465" y="24040"/>
                </a:lnTo>
                <a:lnTo>
                  <a:pt x="26107" y="52882"/>
                </a:lnTo>
                <a:lnTo>
                  <a:pt x="6890" y="89845"/>
                </a:lnTo>
                <a:lnTo>
                  <a:pt x="0" y="132588"/>
                </a:lnTo>
                <a:close/>
              </a:path>
            </a:pathLst>
          </a:custGeom>
          <a:solidFill>
            <a:srgbClr val="3F64AA"/>
          </a:solidFill>
        </p:spPr>
        <p:txBody>
          <a:bodyPr wrap="square" lIns="0" tIns="0" rIns="0" bIns="0" rtlCol="0">
            <a:noAutofit/>
          </a:bodyPr>
          <a:lstStyle/>
          <a:p>
            <a:endParaRPr/>
          </a:p>
        </p:txBody>
      </p:sp>
      <p:sp>
        <p:nvSpPr>
          <p:cNvPr id="40" name="object 40"/>
          <p:cNvSpPr/>
          <p:nvPr/>
        </p:nvSpPr>
        <p:spPr>
          <a:xfrm>
            <a:off x="3589398" y="4539073"/>
            <a:ext cx="2010615" cy="741286"/>
          </a:xfrm>
          <a:custGeom>
            <a:avLst/>
            <a:gdLst/>
            <a:ahLst/>
            <a:cxnLst/>
            <a:rect l="l" t="t" r="r" b="b"/>
            <a:pathLst>
              <a:path w="2351303" h="816787">
                <a:moveTo>
                  <a:pt x="2235494" y="3048"/>
                </a:moveTo>
                <a:lnTo>
                  <a:pt x="2220254" y="0"/>
                </a:lnTo>
                <a:lnTo>
                  <a:pt x="144764" y="0"/>
                </a:lnTo>
                <a:lnTo>
                  <a:pt x="129524" y="1524"/>
                </a:lnTo>
                <a:lnTo>
                  <a:pt x="88376" y="12192"/>
                </a:lnTo>
                <a:lnTo>
                  <a:pt x="53339" y="33528"/>
                </a:lnTo>
                <a:lnTo>
                  <a:pt x="109712" y="30480"/>
                </a:lnTo>
                <a:lnTo>
                  <a:pt x="121904" y="27432"/>
                </a:lnTo>
                <a:lnTo>
                  <a:pt x="134096" y="25908"/>
                </a:lnTo>
                <a:lnTo>
                  <a:pt x="2218730" y="25907"/>
                </a:lnTo>
                <a:lnTo>
                  <a:pt x="2264450" y="39624"/>
                </a:lnTo>
                <a:lnTo>
                  <a:pt x="2282738" y="53339"/>
                </a:lnTo>
                <a:lnTo>
                  <a:pt x="2291882" y="60960"/>
                </a:lnTo>
                <a:lnTo>
                  <a:pt x="2299502" y="68579"/>
                </a:lnTo>
                <a:lnTo>
                  <a:pt x="2305598" y="79248"/>
                </a:lnTo>
                <a:lnTo>
                  <a:pt x="2311694" y="88391"/>
                </a:lnTo>
                <a:lnTo>
                  <a:pt x="2316266" y="99059"/>
                </a:lnTo>
                <a:lnTo>
                  <a:pt x="2320838" y="109727"/>
                </a:lnTo>
                <a:lnTo>
                  <a:pt x="2323886" y="121919"/>
                </a:lnTo>
                <a:lnTo>
                  <a:pt x="2325410" y="132587"/>
                </a:lnTo>
                <a:lnTo>
                  <a:pt x="2325410" y="685739"/>
                </a:lnTo>
                <a:lnTo>
                  <a:pt x="2323886" y="697931"/>
                </a:lnTo>
                <a:lnTo>
                  <a:pt x="2320838" y="708583"/>
                </a:lnTo>
                <a:lnTo>
                  <a:pt x="2316266" y="719251"/>
                </a:lnTo>
                <a:lnTo>
                  <a:pt x="2311694" y="729919"/>
                </a:lnTo>
                <a:lnTo>
                  <a:pt x="2305598" y="740587"/>
                </a:lnTo>
                <a:lnTo>
                  <a:pt x="2297978" y="749731"/>
                </a:lnTo>
                <a:lnTo>
                  <a:pt x="2290358" y="757351"/>
                </a:lnTo>
                <a:lnTo>
                  <a:pt x="2282738" y="764971"/>
                </a:lnTo>
                <a:lnTo>
                  <a:pt x="2241590" y="786307"/>
                </a:lnTo>
                <a:lnTo>
                  <a:pt x="144764" y="792403"/>
                </a:lnTo>
                <a:lnTo>
                  <a:pt x="132572" y="790879"/>
                </a:lnTo>
                <a:lnTo>
                  <a:pt x="120380" y="789355"/>
                </a:lnTo>
                <a:lnTo>
                  <a:pt x="109712" y="786307"/>
                </a:lnTo>
                <a:lnTo>
                  <a:pt x="97520" y="783259"/>
                </a:lnTo>
                <a:lnTo>
                  <a:pt x="88376" y="777163"/>
                </a:lnTo>
                <a:lnTo>
                  <a:pt x="77708" y="771067"/>
                </a:lnTo>
                <a:lnTo>
                  <a:pt x="68564" y="764971"/>
                </a:lnTo>
                <a:lnTo>
                  <a:pt x="45720" y="739063"/>
                </a:lnTo>
                <a:lnTo>
                  <a:pt x="30480" y="707075"/>
                </a:lnTo>
                <a:lnTo>
                  <a:pt x="25908" y="684215"/>
                </a:lnTo>
                <a:lnTo>
                  <a:pt x="25908" y="132588"/>
                </a:lnTo>
                <a:lnTo>
                  <a:pt x="32004" y="108204"/>
                </a:lnTo>
                <a:lnTo>
                  <a:pt x="41148" y="86868"/>
                </a:lnTo>
                <a:lnTo>
                  <a:pt x="47244" y="77724"/>
                </a:lnTo>
                <a:lnTo>
                  <a:pt x="53339" y="68580"/>
                </a:lnTo>
                <a:lnTo>
                  <a:pt x="60960" y="59436"/>
                </a:lnTo>
                <a:lnTo>
                  <a:pt x="70088" y="51816"/>
                </a:lnTo>
                <a:lnTo>
                  <a:pt x="33527" y="53340"/>
                </a:lnTo>
                <a:lnTo>
                  <a:pt x="24384" y="64008"/>
                </a:lnTo>
                <a:lnTo>
                  <a:pt x="18287" y="76200"/>
                </a:lnTo>
                <a:lnTo>
                  <a:pt x="12192" y="88392"/>
                </a:lnTo>
                <a:lnTo>
                  <a:pt x="6096" y="102108"/>
                </a:lnTo>
                <a:lnTo>
                  <a:pt x="3048" y="115824"/>
                </a:lnTo>
                <a:lnTo>
                  <a:pt x="1524" y="131064"/>
                </a:lnTo>
                <a:lnTo>
                  <a:pt x="0" y="144780"/>
                </a:lnTo>
                <a:lnTo>
                  <a:pt x="0" y="673547"/>
                </a:lnTo>
                <a:lnTo>
                  <a:pt x="1524" y="688787"/>
                </a:lnTo>
                <a:lnTo>
                  <a:pt x="3048" y="702503"/>
                </a:lnTo>
                <a:lnTo>
                  <a:pt x="7620" y="716203"/>
                </a:lnTo>
                <a:lnTo>
                  <a:pt x="12192" y="729919"/>
                </a:lnTo>
                <a:lnTo>
                  <a:pt x="33527" y="764971"/>
                </a:lnTo>
                <a:lnTo>
                  <a:pt x="64008" y="792403"/>
                </a:lnTo>
                <a:lnTo>
                  <a:pt x="102092" y="810691"/>
                </a:lnTo>
                <a:lnTo>
                  <a:pt x="131048" y="816787"/>
                </a:lnTo>
                <a:lnTo>
                  <a:pt x="2221778" y="816787"/>
                </a:lnTo>
                <a:lnTo>
                  <a:pt x="2262926" y="806119"/>
                </a:lnTo>
                <a:lnTo>
                  <a:pt x="2287310" y="792403"/>
                </a:lnTo>
                <a:lnTo>
                  <a:pt x="2299502" y="784783"/>
                </a:lnTo>
                <a:lnTo>
                  <a:pt x="2308646" y="774115"/>
                </a:lnTo>
                <a:lnTo>
                  <a:pt x="2317790" y="764971"/>
                </a:lnTo>
                <a:lnTo>
                  <a:pt x="2326934" y="752779"/>
                </a:lnTo>
                <a:lnTo>
                  <a:pt x="2340635" y="728395"/>
                </a:lnTo>
                <a:lnTo>
                  <a:pt x="2348255" y="700979"/>
                </a:lnTo>
                <a:lnTo>
                  <a:pt x="2351303" y="687263"/>
                </a:lnTo>
                <a:lnTo>
                  <a:pt x="2351303" y="144779"/>
                </a:lnTo>
                <a:lnTo>
                  <a:pt x="2349779" y="129539"/>
                </a:lnTo>
                <a:lnTo>
                  <a:pt x="2348255" y="114300"/>
                </a:lnTo>
                <a:lnTo>
                  <a:pt x="2345207" y="100583"/>
                </a:lnTo>
                <a:lnTo>
                  <a:pt x="2339111" y="88391"/>
                </a:lnTo>
                <a:lnTo>
                  <a:pt x="2333030" y="74675"/>
                </a:lnTo>
                <a:lnTo>
                  <a:pt x="2325410" y="64007"/>
                </a:lnTo>
                <a:lnTo>
                  <a:pt x="2317790" y="51815"/>
                </a:lnTo>
                <a:lnTo>
                  <a:pt x="2308646" y="42671"/>
                </a:lnTo>
                <a:lnTo>
                  <a:pt x="2297978" y="33527"/>
                </a:lnTo>
                <a:lnTo>
                  <a:pt x="2287310" y="24383"/>
                </a:lnTo>
                <a:lnTo>
                  <a:pt x="2275118" y="16763"/>
                </a:lnTo>
                <a:lnTo>
                  <a:pt x="2262926" y="10667"/>
                </a:lnTo>
                <a:lnTo>
                  <a:pt x="2249210" y="6095"/>
                </a:lnTo>
                <a:lnTo>
                  <a:pt x="2235494" y="3048"/>
                </a:lnTo>
                <a:close/>
              </a:path>
            </a:pathLst>
          </a:custGeom>
          <a:solidFill>
            <a:srgbClr val="001259"/>
          </a:solidFill>
        </p:spPr>
        <p:txBody>
          <a:bodyPr wrap="square" lIns="0" tIns="0" rIns="0" bIns="0" rtlCol="0">
            <a:noAutofit/>
          </a:bodyPr>
          <a:lstStyle/>
          <a:p>
            <a:endParaRPr/>
          </a:p>
        </p:txBody>
      </p:sp>
      <p:sp>
        <p:nvSpPr>
          <p:cNvPr id="41" name="object 41"/>
          <p:cNvSpPr/>
          <p:nvPr/>
        </p:nvSpPr>
        <p:spPr>
          <a:xfrm>
            <a:off x="3618067" y="4566736"/>
            <a:ext cx="65145" cy="20747"/>
          </a:xfrm>
          <a:custGeom>
            <a:avLst/>
            <a:gdLst/>
            <a:ahLst/>
            <a:cxnLst/>
            <a:rect l="l" t="t" r="r" b="b"/>
            <a:pathLst>
              <a:path w="76184" h="22860">
                <a:moveTo>
                  <a:pt x="45704" y="15239"/>
                </a:moveTo>
                <a:lnTo>
                  <a:pt x="54848" y="9144"/>
                </a:lnTo>
                <a:lnTo>
                  <a:pt x="65516" y="4572"/>
                </a:lnTo>
                <a:lnTo>
                  <a:pt x="76184" y="0"/>
                </a:lnTo>
                <a:lnTo>
                  <a:pt x="19812" y="3048"/>
                </a:lnTo>
                <a:lnTo>
                  <a:pt x="9144" y="12191"/>
                </a:lnTo>
                <a:lnTo>
                  <a:pt x="0" y="22860"/>
                </a:lnTo>
                <a:lnTo>
                  <a:pt x="36560" y="21336"/>
                </a:lnTo>
                <a:lnTo>
                  <a:pt x="45704" y="15239"/>
                </a:lnTo>
                <a:close/>
              </a:path>
            </a:pathLst>
          </a:custGeom>
          <a:solidFill>
            <a:srgbClr val="001259"/>
          </a:solidFill>
        </p:spPr>
        <p:txBody>
          <a:bodyPr wrap="square" lIns="0" tIns="0" rIns="0" bIns="0" rtlCol="0">
            <a:noAutofit/>
          </a:bodyPr>
          <a:lstStyle/>
          <a:p>
            <a:endParaRPr/>
          </a:p>
        </p:txBody>
      </p:sp>
      <p:sp>
        <p:nvSpPr>
          <p:cNvPr id="42" name="object 42"/>
          <p:cNvSpPr/>
          <p:nvPr/>
        </p:nvSpPr>
        <p:spPr>
          <a:xfrm>
            <a:off x="4049382" y="5284511"/>
            <a:ext cx="1137561" cy="342987"/>
          </a:xfrm>
          <a:custGeom>
            <a:avLst/>
            <a:gdLst/>
            <a:ahLst/>
            <a:cxnLst/>
            <a:rect l="l" t="t" r="r" b="b"/>
            <a:pathLst>
              <a:path w="1330314" h="377921">
                <a:moveTo>
                  <a:pt x="333710" y="188960"/>
                </a:moveTo>
                <a:lnTo>
                  <a:pt x="0" y="188960"/>
                </a:lnTo>
                <a:lnTo>
                  <a:pt x="665911" y="377921"/>
                </a:lnTo>
                <a:lnTo>
                  <a:pt x="1330314" y="188960"/>
                </a:lnTo>
                <a:lnTo>
                  <a:pt x="998113" y="188960"/>
                </a:lnTo>
                <a:lnTo>
                  <a:pt x="998113" y="0"/>
                </a:lnTo>
                <a:lnTo>
                  <a:pt x="333710" y="0"/>
                </a:lnTo>
                <a:lnTo>
                  <a:pt x="333710" y="188960"/>
                </a:lnTo>
                <a:close/>
              </a:path>
            </a:pathLst>
          </a:custGeom>
          <a:solidFill>
            <a:srgbClr val="FB0210"/>
          </a:solidFill>
        </p:spPr>
        <p:txBody>
          <a:bodyPr wrap="square" lIns="0" tIns="0" rIns="0" bIns="0" rtlCol="0">
            <a:noAutofit/>
          </a:bodyPr>
          <a:lstStyle/>
          <a:p>
            <a:endParaRPr/>
          </a:p>
        </p:txBody>
      </p:sp>
      <p:sp>
        <p:nvSpPr>
          <p:cNvPr id="43" name="object 43"/>
          <p:cNvSpPr/>
          <p:nvPr/>
        </p:nvSpPr>
        <p:spPr>
          <a:xfrm>
            <a:off x="6173359" y="5284511"/>
            <a:ext cx="1137561" cy="342987"/>
          </a:xfrm>
          <a:custGeom>
            <a:avLst/>
            <a:gdLst/>
            <a:ahLst/>
            <a:cxnLst/>
            <a:rect l="l" t="t" r="r" b="b"/>
            <a:pathLst>
              <a:path w="1330314" h="377921">
                <a:moveTo>
                  <a:pt x="332201" y="188960"/>
                </a:moveTo>
                <a:lnTo>
                  <a:pt x="0" y="188960"/>
                </a:lnTo>
                <a:lnTo>
                  <a:pt x="664403" y="377921"/>
                </a:lnTo>
                <a:lnTo>
                  <a:pt x="1330314" y="188960"/>
                </a:lnTo>
                <a:lnTo>
                  <a:pt x="998128" y="188960"/>
                </a:lnTo>
                <a:lnTo>
                  <a:pt x="998128" y="0"/>
                </a:lnTo>
                <a:lnTo>
                  <a:pt x="332201" y="0"/>
                </a:lnTo>
                <a:lnTo>
                  <a:pt x="332201" y="188960"/>
                </a:lnTo>
                <a:close/>
              </a:path>
            </a:pathLst>
          </a:custGeom>
          <a:solidFill>
            <a:srgbClr val="FB0210"/>
          </a:solidFill>
        </p:spPr>
        <p:txBody>
          <a:bodyPr wrap="square" lIns="0" tIns="0" rIns="0" bIns="0" rtlCol="0">
            <a:noAutofit/>
          </a:bodyPr>
          <a:lstStyle/>
          <a:p>
            <a:endParaRPr/>
          </a:p>
        </p:txBody>
      </p:sp>
      <p:sp>
        <p:nvSpPr>
          <p:cNvPr id="44" name="object 44"/>
          <p:cNvSpPr/>
          <p:nvPr/>
        </p:nvSpPr>
        <p:spPr>
          <a:xfrm>
            <a:off x="1801598" y="5284511"/>
            <a:ext cx="1137574" cy="342987"/>
          </a:xfrm>
          <a:custGeom>
            <a:avLst/>
            <a:gdLst/>
            <a:ahLst/>
            <a:cxnLst/>
            <a:rect l="l" t="t" r="r" b="b"/>
            <a:pathLst>
              <a:path w="1330330" h="377921">
                <a:moveTo>
                  <a:pt x="332201" y="188960"/>
                </a:moveTo>
                <a:lnTo>
                  <a:pt x="0" y="188960"/>
                </a:lnTo>
                <a:lnTo>
                  <a:pt x="665927" y="377921"/>
                </a:lnTo>
                <a:lnTo>
                  <a:pt x="1330330" y="188960"/>
                </a:lnTo>
                <a:lnTo>
                  <a:pt x="998128" y="188960"/>
                </a:lnTo>
                <a:lnTo>
                  <a:pt x="998128" y="0"/>
                </a:lnTo>
                <a:lnTo>
                  <a:pt x="332201" y="0"/>
                </a:lnTo>
                <a:lnTo>
                  <a:pt x="332201" y="188960"/>
                </a:lnTo>
                <a:close/>
              </a:path>
            </a:pathLst>
          </a:custGeom>
          <a:solidFill>
            <a:srgbClr val="FB0210"/>
          </a:solidFill>
        </p:spPr>
        <p:txBody>
          <a:bodyPr wrap="square" lIns="0" tIns="0" rIns="0" bIns="0" rtlCol="0">
            <a:noAutofit/>
          </a:bodyPr>
          <a:lstStyle/>
          <a:p>
            <a:endParaRPr/>
          </a:p>
        </p:txBody>
      </p:sp>
      <p:sp>
        <p:nvSpPr>
          <p:cNvPr id="27" name="object 27"/>
          <p:cNvSpPr/>
          <p:nvPr/>
        </p:nvSpPr>
        <p:spPr>
          <a:xfrm>
            <a:off x="2742407" y="1337445"/>
            <a:ext cx="3638147" cy="719152"/>
          </a:xfrm>
          <a:custGeom>
            <a:avLst/>
            <a:gdLst/>
            <a:ahLst/>
            <a:cxnLst/>
            <a:rect l="l" t="t" r="r" b="b"/>
            <a:pathLst>
              <a:path w="4254611" h="792399">
                <a:moveTo>
                  <a:pt x="0" y="132568"/>
                </a:moveTo>
                <a:lnTo>
                  <a:pt x="0" y="661350"/>
                </a:lnTo>
                <a:lnTo>
                  <a:pt x="376" y="671194"/>
                </a:lnTo>
                <a:lnTo>
                  <a:pt x="10476" y="712154"/>
                </a:lnTo>
                <a:lnTo>
                  <a:pt x="32602" y="747089"/>
                </a:lnTo>
                <a:lnTo>
                  <a:pt x="64409" y="773580"/>
                </a:lnTo>
                <a:lnTo>
                  <a:pt x="103555" y="789209"/>
                </a:lnTo>
                <a:lnTo>
                  <a:pt x="132572" y="792399"/>
                </a:lnTo>
                <a:lnTo>
                  <a:pt x="4122039" y="792399"/>
                </a:lnTo>
                <a:lnTo>
                  <a:pt x="4160425" y="786751"/>
                </a:lnTo>
                <a:lnTo>
                  <a:pt x="4198117" y="768456"/>
                </a:lnTo>
                <a:lnTo>
                  <a:pt x="4227941" y="739844"/>
                </a:lnTo>
                <a:lnTo>
                  <a:pt x="4247553" y="703336"/>
                </a:lnTo>
                <a:lnTo>
                  <a:pt x="4254611" y="661350"/>
                </a:lnTo>
                <a:lnTo>
                  <a:pt x="4254611" y="132568"/>
                </a:lnTo>
                <a:lnTo>
                  <a:pt x="4248667" y="93250"/>
                </a:lnTo>
                <a:lnTo>
                  <a:pt x="4230163" y="55906"/>
                </a:lnTo>
                <a:lnTo>
                  <a:pt x="4201355" y="26382"/>
                </a:lnTo>
                <a:lnTo>
                  <a:pt x="4164545" y="6979"/>
                </a:lnTo>
                <a:lnTo>
                  <a:pt x="4122039" y="0"/>
                </a:lnTo>
                <a:lnTo>
                  <a:pt x="132572" y="0"/>
                </a:lnTo>
                <a:lnTo>
                  <a:pt x="93254" y="5943"/>
                </a:lnTo>
                <a:lnTo>
                  <a:pt x="55910" y="24446"/>
                </a:lnTo>
                <a:lnTo>
                  <a:pt x="26384" y="53253"/>
                </a:lnTo>
                <a:lnTo>
                  <a:pt x="6979" y="90061"/>
                </a:lnTo>
                <a:lnTo>
                  <a:pt x="0" y="132568"/>
                </a:lnTo>
                <a:close/>
              </a:path>
            </a:pathLst>
          </a:custGeom>
          <a:solidFill>
            <a:srgbClr val="4467AC"/>
          </a:solidFill>
        </p:spPr>
        <p:txBody>
          <a:bodyPr wrap="square" lIns="0" tIns="0" rIns="0" bIns="0" rtlCol="0">
            <a:noAutofit/>
          </a:bodyPr>
          <a:lstStyle/>
          <a:p>
            <a:endParaRPr/>
          </a:p>
        </p:txBody>
      </p:sp>
      <p:sp>
        <p:nvSpPr>
          <p:cNvPr id="28" name="object 28"/>
          <p:cNvSpPr/>
          <p:nvPr/>
        </p:nvSpPr>
        <p:spPr>
          <a:xfrm>
            <a:off x="2731993" y="1326382"/>
            <a:ext cx="3658972" cy="742665"/>
          </a:xfrm>
          <a:custGeom>
            <a:avLst/>
            <a:gdLst/>
            <a:ahLst/>
            <a:cxnLst/>
            <a:rect l="l" t="t" r="r" b="b"/>
            <a:pathLst>
              <a:path w="4278965" h="818307">
                <a:moveTo>
                  <a:pt x="10652" y="89911"/>
                </a:moveTo>
                <a:lnTo>
                  <a:pt x="6080" y="102103"/>
                </a:lnTo>
                <a:lnTo>
                  <a:pt x="3047" y="115804"/>
                </a:lnTo>
                <a:lnTo>
                  <a:pt x="0" y="131044"/>
                </a:lnTo>
                <a:lnTo>
                  <a:pt x="0" y="688782"/>
                </a:lnTo>
                <a:lnTo>
                  <a:pt x="3047" y="702498"/>
                </a:lnTo>
                <a:lnTo>
                  <a:pt x="6080" y="716214"/>
                </a:lnTo>
                <a:lnTo>
                  <a:pt x="12176" y="729930"/>
                </a:lnTo>
                <a:lnTo>
                  <a:pt x="18272" y="742122"/>
                </a:lnTo>
                <a:lnTo>
                  <a:pt x="24368" y="754314"/>
                </a:lnTo>
                <a:lnTo>
                  <a:pt x="33512" y="764982"/>
                </a:lnTo>
                <a:lnTo>
                  <a:pt x="42656" y="775635"/>
                </a:lnTo>
                <a:lnTo>
                  <a:pt x="53324" y="784779"/>
                </a:lnTo>
                <a:lnTo>
                  <a:pt x="63992" y="793923"/>
                </a:lnTo>
                <a:lnTo>
                  <a:pt x="76184" y="800019"/>
                </a:lnTo>
                <a:lnTo>
                  <a:pt x="88376" y="806115"/>
                </a:lnTo>
                <a:lnTo>
                  <a:pt x="102092" y="810687"/>
                </a:lnTo>
                <a:lnTo>
                  <a:pt x="115808" y="815259"/>
                </a:lnTo>
                <a:lnTo>
                  <a:pt x="131048" y="816783"/>
                </a:lnTo>
                <a:lnTo>
                  <a:pt x="144749" y="818307"/>
                </a:lnTo>
                <a:lnTo>
                  <a:pt x="4135739" y="818307"/>
                </a:lnTo>
                <a:lnTo>
                  <a:pt x="4149440" y="816783"/>
                </a:lnTo>
                <a:lnTo>
                  <a:pt x="4164680" y="815259"/>
                </a:lnTo>
                <a:lnTo>
                  <a:pt x="4178396" y="810687"/>
                </a:lnTo>
                <a:lnTo>
                  <a:pt x="4192112" y="806115"/>
                </a:lnTo>
                <a:lnTo>
                  <a:pt x="4204304" y="800019"/>
                </a:lnTo>
                <a:lnTo>
                  <a:pt x="4216496" y="792399"/>
                </a:lnTo>
                <a:lnTo>
                  <a:pt x="4227164" y="784779"/>
                </a:lnTo>
                <a:lnTo>
                  <a:pt x="4237832" y="774111"/>
                </a:lnTo>
                <a:lnTo>
                  <a:pt x="4246976" y="764982"/>
                </a:lnTo>
                <a:lnTo>
                  <a:pt x="4254596" y="752790"/>
                </a:lnTo>
                <a:lnTo>
                  <a:pt x="4262216" y="742122"/>
                </a:lnTo>
                <a:lnTo>
                  <a:pt x="4268312" y="728406"/>
                </a:lnTo>
                <a:lnTo>
                  <a:pt x="4272884" y="714690"/>
                </a:lnTo>
                <a:lnTo>
                  <a:pt x="4275932" y="700974"/>
                </a:lnTo>
                <a:lnTo>
                  <a:pt x="4278965" y="687258"/>
                </a:lnTo>
                <a:lnTo>
                  <a:pt x="4278965" y="129520"/>
                </a:lnTo>
                <a:lnTo>
                  <a:pt x="4275932" y="115804"/>
                </a:lnTo>
                <a:lnTo>
                  <a:pt x="4272884" y="100579"/>
                </a:lnTo>
                <a:lnTo>
                  <a:pt x="4254596" y="64003"/>
                </a:lnTo>
                <a:lnTo>
                  <a:pt x="4225640" y="33527"/>
                </a:lnTo>
                <a:lnTo>
                  <a:pt x="4190588" y="10667"/>
                </a:lnTo>
                <a:lnTo>
                  <a:pt x="4149440" y="1523"/>
                </a:lnTo>
                <a:lnTo>
                  <a:pt x="4134215" y="0"/>
                </a:lnTo>
                <a:lnTo>
                  <a:pt x="143225" y="0"/>
                </a:lnTo>
                <a:lnTo>
                  <a:pt x="129524" y="1524"/>
                </a:lnTo>
                <a:lnTo>
                  <a:pt x="114284" y="3047"/>
                </a:lnTo>
                <a:lnTo>
                  <a:pt x="100568" y="7619"/>
                </a:lnTo>
                <a:lnTo>
                  <a:pt x="88376" y="12191"/>
                </a:lnTo>
                <a:lnTo>
                  <a:pt x="74660" y="18287"/>
                </a:lnTo>
                <a:lnTo>
                  <a:pt x="62468" y="25907"/>
                </a:lnTo>
                <a:lnTo>
                  <a:pt x="4147916" y="25907"/>
                </a:lnTo>
                <a:lnTo>
                  <a:pt x="4160108" y="27431"/>
                </a:lnTo>
                <a:lnTo>
                  <a:pt x="4170776" y="30479"/>
                </a:lnTo>
                <a:lnTo>
                  <a:pt x="4181444" y="35051"/>
                </a:lnTo>
                <a:lnTo>
                  <a:pt x="4192112" y="39623"/>
                </a:lnTo>
                <a:lnTo>
                  <a:pt x="4201256" y="45719"/>
                </a:lnTo>
                <a:lnTo>
                  <a:pt x="4210400" y="53339"/>
                </a:lnTo>
                <a:lnTo>
                  <a:pt x="4219544" y="60959"/>
                </a:lnTo>
                <a:lnTo>
                  <a:pt x="4227164" y="70099"/>
                </a:lnTo>
                <a:lnTo>
                  <a:pt x="4234784" y="79243"/>
                </a:lnTo>
                <a:lnTo>
                  <a:pt x="4239356" y="88387"/>
                </a:lnTo>
                <a:lnTo>
                  <a:pt x="4245452" y="99055"/>
                </a:lnTo>
                <a:lnTo>
                  <a:pt x="4248500" y="109708"/>
                </a:lnTo>
                <a:lnTo>
                  <a:pt x="4251548" y="121900"/>
                </a:lnTo>
                <a:lnTo>
                  <a:pt x="4253072" y="132568"/>
                </a:lnTo>
                <a:lnTo>
                  <a:pt x="4254596" y="146284"/>
                </a:lnTo>
                <a:lnTo>
                  <a:pt x="4254596" y="673542"/>
                </a:lnTo>
                <a:lnTo>
                  <a:pt x="4253072" y="685734"/>
                </a:lnTo>
                <a:lnTo>
                  <a:pt x="4251548" y="697926"/>
                </a:lnTo>
                <a:lnTo>
                  <a:pt x="4248500" y="708594"/>
                </a:lnTo>
                <a:lnTo>
                  <a:pt x="4243928" y="719262"/>
                </a:lnTo>
                <a:lnTo>
                  <a:pt x="4239356" y="729930"/>
                </a:lnTo>
                <a:lnTo>
                  <a:pt x="4233260" y="740598"/>
                </a:lnTo>
                <a:lnTo>
                  <a:pt x="4227164" y="749742"/>
                </a:lnTo>
                <a:lnTo>
                  <a:pt x="4218020" y="757362"/>
                </a:lnTo>
                <a:lnTo>
                  <a:pt x="4210400" y="764982"/>
                </a:lnTo>
                <a:lnTo>
                  <a:pt x="4201256" y="772587"/>
                </a:lnTo>
                <a:lnTo>
                  <a:pt x="4190588" y="778683"/>
                </a:lnTo>
                <a:lnTo>
                  <a:pt x="4179920" y="783255"/>
                </a:lnTo>
                <a:lnTo>
                  <a:pt x="4169252" y="787827"/>
                </a:lnTo>
                <a:lnTo>
                  <a:pt x="4158584" y="789351"/>
                </a:lnTo>
                <a:lnTo>
                  <a:pt x="4146392" y="792399"/>
                </a:lnTo>
                <a:lnTo>
                  <a:pt x="131048" y="792399"/>
                </a:lnTo>
                <a:lnTo>
                  <a:pt x="120380" y="789351"/>
                </a:lnTo>
                <a:lnTo>
                  <a:pt x="108188" y="786303"/>
                </a:lnTo>
                <a:lnTo>
                  <a:pt x="86852" y="777159"/>
                </a:lnTo>
                <a:lnTo>
                  <a:pt x="59420" y="757362"/>
                </a:lnTo>
                <a:lnTo>
                  <a:pt x="39608" y="729930"/>
                </a:lnTo>
                <a:lnTo>
                  <a:pt x="30464" y="708594"/>
                </a:lnTo>
                <a:lnTo>
                  <a:pt x="25892" y="684210"/>
                </a:lnTo>
                <a:lnTo>
                  <a:pt x="25892" y="132568"/>
                </a:lnTo>
                <a:lnTo>
                  <a:pt x="27416" y="120376"/>
                </a:lnTo>
                <a:lnTo>
                  <a:pt x="30464" y="108184"/>
                </a:lnTo>
                <a:lnTo>
                  <a:pt x="35036" y="97531"/>
                </a:lnTo>
                <a:lnTo>
                  <a:pt x="39608" y="86863"/>
                </a:lnTo>
                <a:lnTo>
                  <a:pt x="45704" y="77719"/>
                </a:lnTo>
                <a:lnTo>
                  <a:pt x="53324" y="68575"/>
                </a:lnTo>
                <a:lnTo>
                  <a:pt x="60944" y="59435"/>
                </a:lnTo>
                <a:lnTo>
                  <a:pt x="68564" y="51815"/>
                </a:lnTo>
                <a:lnTo>
                  <a:pt x="77708" y="45719"/>
                </a:lnTo>
                <a:lnTo>
                  <a:pt x="88376" y="39623"/>
                </a:lnTo>
                <a:lnTo>
                  <a:pt x="99044" y="35051"/>
                </a:lnTo>
                <a:lnTo>
                  <a:pt x="51800" y="33528"/>
                </a:lnTo>
                <a:lnTo>
                  <a:pt x="41132" y="42671"/>
                </a:lnTo>
                <a:lnTo>
                  <a:pt x="31988" y="53340"/>
                </a:lnTo>
                <a:lnTo>
                  <a:pt x="24368" y="64003"/>
                </a:lnTo>
                <a:lnTo>
                  <a:pt x="16748" y="76195"/>
                </a:lnTo>
                <a:lnTo>
                  <a:pt x="10652" y="89911"/>
                </a:lnTo>
                <a:close/>
              </a:path>
            </a:pathLst>
          </a:custGeom>
          <a:solidFill>
            <a:srgbClr val="00002B"/>
          </a:solidFill>
        </p:spPr>
        <p:txBody>
          <a:bodyPr wrap="square" lIns="0" tIns="0" rIns="0" bIns="0" rtlCol="0">
            <a:noAutofit/>
          </a:bodyPr>
          <a:lstStyle/>
          <a:p>
            <a:endParaRPr/>
          </a:p>
        </p:txBody>
      </p:sp>
      <p:sp>
        <p:nvSpPr>
          <p:cNvPr id="29" name="object 29"/>
          <p:cNvSpPr/>
          <p:nvPr/>
        </p:nvSpPr>
        <p:spPr>
          <a:xfrm>
            <a:off x="2776287" y="1349893"/>
            <a:ext cx="69069" cy="8298"/>
          </a:xfrm>
          <a:custGeom>
            <a:avLst/>
            <a:gdLst/>
            <a:ahLst/>
            <a:cxnLst/>
            <a:rect l="l" t="t" r="r" b="b"/>
            <a:pathLst>
              <a:path w="80772" h="9143">
                <a:moveTo>
                  <a:pt x="0" y="7619"/>
                </a:moveTo>
                <a:lnTo>
                  <a:pt x="47243" y="9143"/>
                </a:lnTo>
                <a:lnTo>
                  <a:pt x="57912" y="4571"/>
                </a:lnTo>
                <a:lnTo>
                  <a:pt x="70103" y="1523"/>
                </a:lnTo>
                <a:lnTo>
                  <a:pt x="80772" y="0"/>
                </a:lnTo>
                <a:lnTo>
                  <a:pt x="10667" y="0"/>
                </a:lnTo>
                <a:lnTo>
                  <a:pt x="0" y="7619"/>
                </a:lnTo>
                <a:close/>
              </a:path>
            </a:pathLst>
          </a:custGeom>
          <a:solidFill>
            <a:srgbClr val="00002B"/>
          </a:solidFill>
        </p:spPr>
        <p:txBody>
          <a:bodyPr wrap="square" lIns="0" tIns="0" rIns="0" bIns="0" rtlCol="0">
            <a:noAutofit/>
          </a:bodyPr>
          <a:lstStyle/>
          <a:p>
            <a:endParaRPr/>
          </a:p>
        </p:txBody>
      </p:sp>
      <p:sp>
        <p:nvSpPr>
          <p:cNvPr id="25" name="object 25"/>
          <p:cNvSpPr/>
          <p:nvPr/>
        </p:nvSpPr>
        <p:spPr>
          <a:xfrm>
            <a:off x="3601126" y="2187980"/>
            <a:ext cx="1988461" cy="1306929"/>
          </a:xfrm>
          <a:custGeom>
            <a:avLst/>
            <a:gdLst/>
            <a:ahLst/>
            <a:cxnLst/>
            <a:rect l="l" t="t" r="r" b="b"/>
            <a:pathLst>
              <a:path w="2325395" h="1440042">
                <a:moveTo>
                  <a:pt x="0" y="239252"/>
                </a:moveTo>
                <a:lnTo>
                  <a:pt x="0" y="1199281"/>
                </a:lnTo>
                <a:lnTo>
                  <a:pt x="789" y="1218973"/>
                </a:lnTo>
                <a:lnTo>
                  <a:pt x="6927" y="1257010"/>
                </a:lnTo>
                <a:lnTo>
                  <a:pt x="26619" y="1309750"/>
                </a:lnTo>
                <a:lnTo>
                  <a:pt x="57439" y="1355804"/>
                </a:lnTo>
                <a:lnTo>
                  <a:pt x="97754" y="1393475"/>
                </a:lnTo>
                <a:lnTo>
                  <a:pt x="145927" y="1421066"/>
                </a:lnTo>
                <a:lnTo>
                  <a:pt x="200323" y="1436880"/>
                </a:lnTo>
                <a:lnTo>
                  <a:pt x="239237" y="1440042"/>
                </a:lnTo>
                <a:lnTo>
                  <a:pt x="2084633" y="1440042"/>
                </a:lnTo>
                <a:lnTo>
                  <a:pt x="2123590" y="1436880"/>
                </a:lnTo>
                <a:lnTo>
                  <a:pt x="2160581" y="1427730"/>
                </a:lnTo>
                <a:lnTo>
                  <a:pt x="2211281" y="1403876"/>
                </a:lnTo>
                <a:lnTo>
                  <a:pt x="2254729" y="1369376"/>
                </a:lnTo>
                <a:lnTo>
                  <a:pt x="2289229" y="1325928"/>
                </a:lnTo>
                <a:lnTo>
                  <a:pt x="2313083" y="1275228"/>
                </a:lnTo>
                <a:lnTo>
                  <a:pt x="2322233" y="1238237"/>
                </a:lnTo>
                <a:lnTo>
                  <a:pt x="2325395" y="1199281"/>
                </a:lnTo>
                <a:lnTo>
                  <a:pt x="2325395" y="239252"/>
                </a:lnTo>
                <a:lnTo>
                  <a:pt x="2322233" y="200338"/>
                </a:lnTo>
                <a:lnTo>
                  <a:pt x="2306419" y="145940"/>
                </a:lnTo>
                <a:lnTo>
                  <a:pt x="2278828" y="97764"/>
                </a:lnTo>
                <a:lnTo>
                  <a:pt x="2241157" y="57446"/>
                </a:lnTo>
                <a:lnTo>
                  <a:pt x="2195102" y="26622"/>
                </a:lnTo>
                <a:lnTo>
                  <a:pt x="2142362" y="6928"/>
                </a:lnTo>
                <a:lnTo>
                  <a:pt x="2104326" y="790"/>
                </a:lnTo>
                <a:lnTo>
                  <a:pt x="2084633" y="0"/>
                </a:lnTo>
                <a:lnTo>
                  <a:pt x="239237" y="0"/>
                </a:lnTo>
                <a:lnTo>
                  <a:pt x="200323" y="3119"/>
                </a:lnTo>
                <a:lnTo>
                  <a:pt x="145927" y="18740"/>
                </a:lnTo>
                <a:lnTo>
                  <a:pt x="97754" y="46036"/>
                </a:lnTo>
                <a:lnTo>
                  <a:pt x="57439" y="83371"/>
                </a:lnTo>
                <a:lnTo>
                  <a:pt x="26619" y="129109"/>
                </a:lnTo>
                <a:lnTo>
                  <a:pt x="6927" y="181615"/>
                </a:lnTo>
                <a:lnTo>
                  <a:pt x="789" y="219571"/>
                </a:lnTo>
                <a:lnTo>
                  <a:pt x="0" y="239252"/>
                </a:lnTo>
                <a:close/>
              </a:path>
            </a:pathLst>
          </a:custGeom>
          <a:solidFill>
            <a:srgbClr val="3F64AA"/>
          </a:solidFill>
        </p:spPr>
        <p:txBody>
          <a:bodyPr wrap="square" lIns="0" tIns="0" rIns="0" bIns="0" rtlCol="0">
            <a:noAutofit/>
          </a:bodyPr>
          <a:lstStyle/>
          <a:p>
            <a:endParaRPr sz="1600" dirty="0"/>
          </a:p>
        </p:txBody>
      </p:sp>
      <p:sp>
        <p:nvSpPr>
          <p:cNvPr id="26" name="object 26"/>
          <p:cNvSpPr/>
          <p:nvPr/>
        </p:nvSpPr>
        <p:spPr>
          <a:xfrm>
            <a:off x="3589395" y="2194898"/>
            <a:ext cx="207180" cy="27663"/>
          </a:xfrm>
          <a:custGeom>
            <a:avLst/>
            <a:gdLst/>
            <a:ahLst/>
            <a:cxnLst/>
            <a:rect l="l" t="t" r="r" b="b"/>
            <a:pathLst>
              <a:path w="242285" h="30480">
                <a:moveTo>
                  <a:pt x="132572" y="10668"/>
                </a:moveTo>
                <a:lnTo>
                  <a:pt x="219425" y="7619"/>
                </a:lnTo>
                <a:lnTo>
                  <a:pt x="230093" y="6095"/>
                </a:lnTo>
                <a:lnTo>
                  <a:pt x="242285" y="4571"/>
                </a:lnTo>
                <a:lnTo>
                  <a:pt x="153908" y="0"/>
                </a:lnTo>
                <a:lnTo>
                  <a:pt x="132572" y="10668"/>
                </a:lnTo>
                <a:close/>
              </a:path>
              <a:path w="242285" h="30480">
                <a:moveTo>
                  <a:pt x="2124257" y="-19812"/>
                </a:moveTo>
                <a:lnTo>
                  <a:pt x="239237" y="-19812"/>
                </a:lnTo>
                <a:lnTo>
                  <a:pt x="227045" y="-18287"/>
                </a:lnTo>
                <a:lnTo>
                  <a:pt x="214853" y="-16763"/>
                </a:lnTo>
                <a:lnTo>
                  <a:pt x="201137" y="-15240"/>
                </a:lnTo>
                <a:lnTo>
                  <a:pt x="176768" y="-9143"/>
                </a:lnTo>
                <a:lnTo>
                  <a:pt x="153908" y="0"/>
                </a:lnTo>
                <a:lnTo>
                  <a:pt x="242285" y="4571"/>
                </a:lnTo>
                <a:lnTo>
                  <a:pt x="2110541" y="4571"/>
                </a:lnTo>
                <a:lnTo>
                  <a:pt x="2122733" y="6095"/>
                </a:lnTo>
                <a:lnTo>
                  <a:pt x="2133401" y="7619"/>
                </a:lnTo>
                <a:lnTo>
                  <a:pt x="2145593" y="9143"/>
                </a:lnTo>
                <a:lnTo>
                  <a:pt x="2166929" y="15239"/>
                </a:lnTo>
                <a:lnTo>
                  <a:pt x="2188265" y="22859"/>
                </a:lnTo>
                <a:lnTo>
                  <a:pt x="2208062" y="32003"/>
                </a:lnTo>
                <a:lnTo>
                  <a:pt x="2226350" y="44195"/>
                </a:lnTo>
                <a:lnTo>
                  <a:pt x="2243114" y="57912"/>
                </a:lnTo>
                <a:lnTo>
                  <a:pt x="2259878" y="71627"/>
                </a:lnTo>
                <a:lnTo>
                  <a:pt x="2275118" y="88392"/>
                </a:lnTo>
                <a:lnTo>
                  <a:pt x="2287310" y="105156"/>
                </a:lnTo>
                <a:lnTo>
                  <a:pt x="2299502" y="124968"/>
                </a:lnTo>
                <a:lnTo>
                  <a:pt x="2308646" y="144780"/>
                </a:lnTo>
                <a:lnTo>
                  <a:pt x="2316266" y="164591"/>
                </a:lnTo>
                <a:lnTo>
                  <a:pt x="2320838" y="187451"/>
                </a:lnTo>
                <a:lnTo>
                  <a:pt x="2323886" y="198119"/>
                </a:lnTo>
                <a:lnTo>
                  <a:pt x="2325410" y="208787"/>
                </a:lnTo>
                <a:lnTo>
                  <a:pt x="2325410" y="1216045"/>
                </a:lnTo>
                <a:lnTo>
                  <a:pt x="2323886" y="1226713"/>
                </a:lnTo>
                <a:lnTo>
                  <a:pt x="2320838" y="1238905"/>
                </a:lnTo>
                <a:lnTo>
                  <a:pt x="2316266" y="1260241"/>
                </a:lnTo>
                <a:lnTo>
                  <a:pt x="2307122" y="1281577"/>
                </a:lnTo>
                <a:lnTo>
                  <a:pt x="2297978" y="1301374"/>
                </a:lnTo>
                <a:lnTo>
                  <a:pt x="2287310" y="1319662"/>
                </a:lnTo>
                <a:lnTo>
                  <a:pt x="2273594" y="1336426"/>
                </a:lnTo>
                <a:lnTo>
                  <a:pt x="2258354" y="1353190"/>
                </a:lnTo>
                <a:lnTo>
                  <a:pt x="2243114" y="1368430"/>
                </a:lnTo>
                <a:lnTo>
                  <a:pt x="2224826" y="1380622"/>
                </a:lnTo>
                <a:lnTo>
                  <a:pt x="2206553" y="1392814"/>
                </a:lnTo>
                <a:lnTo>
                  <a:pt x="2186741" y="1401958"/>
                </a:lnTo>
                <a:lnTo>
                  <a:pt x="2165405" y="1409578"/>
                </a:lnTo>
                <a:lnTo>
                  <a:pt x="2144069" y="1414150"/>
                </a:lnTo>
                <a:lnTo>
                  <a:pt x="2133401" y="1417198"/>
                </a:lnTo>
                <a:lnTo>
                  <a:pt x="2121209" y="1418706"/>
                </a:lnTo>
                <a:lnTo>
                  <a:pt x="230093" y="1418706"/>
                </a:lnTo>
                <a:lnTo>
                  <a:pt x="217901" y="1417198"/>
                </a:lnTo>
                <a:lnTo>
                  <a:pt x="207233" y="1414150"/>
                </a:lnTo>
                <a:lnTo>
                  <a:pt x="184388" y="1409578"/>
                </a:lnTo>
                <a:lnTo>
                  <a:pt x="164576" y="1401958"/>
                </a:lnTo>
                <a:lnTo>
                  <a:pt x="144764" y="1391290"/>
                </a:lnTo>
                <a:lnTo>
                  <a:pt x="124952" y="1380622"/>
                </a:lnTo>
                <a:lnTo>
                  <a:pt x="108188" y="1366906"/>
                </a:lnTo>
                <a:lnTo>
                  <a:pt x="91424" y="1351666"/>
                </a:lnTo>
                <a:lnTo>
                  <a:pt x="77708" y="1336426"/>
                </a:lnTo>
                <a:lnTo>
                  <a:pt x="64008" y="1318138"/>
                </a:lnTo>
                <a:lnTo>
                  <a:pt x="53339" y="1299850"/>
                </a:lnTo>
                <a:lnTo>
                  <a:pt x="42672" y="1280053"/>
                </a:lnTo>
                <a:lnTo>
                  <a:pt x="35051" y="1258717"/>
                </a:lnTo>
                <a:lnTo>
                  <a:pt x="30480" y="1237381"/>
                </a:lnTo>
                <a:lnTo>
                  <a:pt x="28956" y="1226713"/>
                </a:lnTo>
                <a:lnTo>
                  <a:pt x="27432" y="1214521"/>
                </a:lnTo>
                <a:lnTo>
                  <a:pt x="25908" y="1203853"/>
                </a:lnTo>
                <a:lnTo>
                  <a:pt x="25908" y="219440"/>
                </a:lnTo>
                <a:lnTo>
                  <a:pt x="27432" y="208787"/>
                </a:lnTo>
                <a:lnTo>
                  <a:pt x="28956" y="196595"/>
                </a:lnTo>
                <a:lnTo>
                  <a:pt x="30480" y="185927"/>
                </a:lnTo>
                <a:lnTo>
                  <a:pt x="36575" y="164591"/>
                </a:lnTo>
                <a:lnTo>
                  <a:pt x="44196" y="143256"/>
                </a:lnTo>
                <a:lnTo>
                  <a:pt x="53339" y="123443"/>
                </a:lnTo>
                <a:lnTo>
                  <a:pt x="65532" y="105156"/>
                </a:lnTo>
                <a:lnTo>
                  <a:pt x="77708" y="86868"/>
                </a:lnTo>
                <a:lnTo>
                  <a:pt x="92948" y="71627"/>
                </a:lnTo>
                <a:lnTo>
                  <a:pt x="109712" y="56387"/>
                </a:lnTo>
                <a:lnTo>
                  <a:pt x="126476" y="44195"/>
                </a:lnTo>
                <a:lnTo>
                  <a:pt x="144764" y="32003"/>
                </a:lnTo>
                <a:lnTo>
                  <a:pt x="164576" y="22859"/>
                </a:lnTo>
                <a:lnTo>
                  <a:pt x="185912" y="15239"/>
                </a:lnTo>
                <a:lnTo>
                  <a:pt x="207233" y="9143"/>
                </a:lnTo>
                <a:lnTo>
                  <a:pt x="219425" y="7619"/>
                </a:lnTo>
                <a:lnTo>
                  <a:pt x="132572" y="10668"/>
                </a:lnTo>
                <a:lnTo>
                  <a:pt x="111236" y="22859"/>
                </a:lnTo>
                <a:lnTo>
                  <a:pt x="91424" y="38100"/>
                </a:lnTo>
                <a:lnTo>
                  <a:pt x="74660" y="53339"/>
                </a:lnTo>
                <a:lnTo>
                  <a:pt x="57912" y="71627"/>
                </a:lnTo>
                <a:lnTo>
                  <a:pt x="42672" y="91439"/>
                </a:lnTo>
                <a:lnTo>
                  <a:pt x="30480" y="112775"/>
                </a:lnTo>
                <a:lnTo>
                  <a:pt x="19812" y="134112"/>
                </a:lnTo>
                <a:lnTo>
                  <a:pt x="12192" y="158495"/>
                </a:lnTo>
                <a:lnTo>
                  <a:pt x="6096" y="181356"/>
                </a:lnTo>
                <a:lnTo>
                  <a:pt x="3048" y="193547"/>
                </a:lnTo>
                <a:lnTo>
                  <a:pt x="1524" y="207263"/>
                </a:lnTo>
                <a:lnTo>
                  <a:pt x="0" y="219440"/>
                </a:lnTo>
                <a:lnTo>
                  <a:pt x="0" y="1205377"/>
                </a:lnTo>
                <a:lnTo>
                  <a:pt x="1524" y="1217569"/>
                </a:lnTo>
                <a:lnTo>
                  <a:pt x="3048" y="1231285"/>
                </a:lnTo>
                <a:lnTo>
                  <a:pt x="6096" y="1243477"/>
                </a:lnTo>
                <a:lnTo>
                  <a:pt x="12192" y="1267861"/>
                </a:lnTo>
                <a:lnTo>
                  <a:pt x="19812" y="1290706"/>
                </a:lnTo>
                <a:lnTo>
                  <a:pt x="30480" y="1313566"/>
                </a:lnTo>
                <a:lnTo>
                  <a:pt x="44196" y="1333378"/>
                </a:lnTo>
                <a:lnTo>
                  <a:pt x="57912" y="1353190"/>
                </a:lnTo>
                <a:lnTo>
                  <a:pt x="92948" y="1386718"/>
                </a:lnTo>
                <a:lnTo>
                  <a:pt x="132572" y="1414150"/>
                </a:lnTo>
                <a:lnTo>
                  <a:pt x="178292" y="1433946"/>
                </a:lnTo>
                <a:lnTo>
                  <a:pt x="227045" y="1443090"/>
                </a:lnTo>
                <a:lnTo>
                  <a:pt x="240761" y="1444614"/>
                </a:lnTo>
                <a:lnTo>
                  <a:pt x="2112065" y="1444614"/>
                </a:lnTo>
                <a:lnTo>
                  <a:pt x="2124257" y="1443090"/>
                </a:lnTo>
                <a:lnTo>
                  <a:pt x="2137973" y="1441566"/>
                </a:lnTo>
                <a:lnTo>
                  <a:pt x="2150165" y="1440042"/>
                </a:lnTo>
                <a:lnTo>
                  <a:pt x="2174549" y="1432422"/>
                </a:lnTo>
                <a:lnTo>
                  <a:pt x="2197409" y="1424802"/>
                </a:lnTo>
                <a:lnTo>
                  <a:pt x="2220254" y="1414150"/>
                </a:lnTo>
                <a:lnTo>
                  <a:pt x="2240066" y="1401958"/>
                </a:lnTo>
                <a:lnTo>
                  <a:pt x="2259878" y="1386718"/>
                </a:lnTo>
                <a:lnTo>
                  <a:pt x="2278166" y="1369954"/>
                </a:lnTo>
                <a:lnTo>
                  <a:pt x="2293406" y="1351666"/>
                </a:lnTo>
                <a:lnTo>
                  <a:pt x="2308646" y="1333378"/>
                </a:lnTo>
                <a:lnTo>
                  <a:pt x="2320838" y="1312042"/>
                </a:lnTo>
                <a:lnTo>
                  <a:pt x="2331506" y="1289182"/>
                </a:lnTo>
                <a:lnTo>
                  <a:pt x="2340635" y="1266337"/>
                </a:lnTo>
                <a:lnTo>
                  <a:pt x="2346731" y="1241953"/>
                </a:lnTo>
                <a:lnTo>
                  <a:pt x="2348255" y="1229761"/>
                </a:lnTo>
                <a:lnTo>
                  <a:pt x="2349779" y="1217569"/>
                </a:lnTo>
                <a:lnTo>
                  <a:pt x="2351303" y="1205377"/>
                </a:lnTo>
                <a:lnTo>
                  <a:pt x="2351303" y="219440"/>
                </a:lnTo>
                <a:lnTo>
                  <a:pt x="2349779" y="205739"/>
                </a:lnTo>
                <a:lnTo>
                  <a:pt x="2348255" y="193547"/>
                </a:lnTo>
                <a:lnTo>
                  <a:pt x="2346731" y="181356"/>
                </a:lnTo>
                <a:lnTo>
                  <a:pt x="2339111" y="156971"/>
                </a:lnTo>
                <a:lnTo>
                  <a:pt x="2331506" y="132587"/>
                </a:lnTo>
                <a:lnTo>
                  <a:pt x="2320838" y="111251"/>
                </a:lnTo>
                <a:lnTo>
                  <a:pt x="2307122" y="89915"/>
                </a:lnTo>
                <a:lnTo>
                  <a:pt x="2293406" y="71627"/>
                </a:lnTo>
                <a:lnTo>
                  <a:pt x="2276642" y="53339"/>
                </a:lnTo>
                <a:lnTo>
                  <a:pt x="2258354" y="36575"/>
                </a:lnTo>
                <a:lnTo>
                  <a:pt x="2240066" y="22859"/>
                </a:lnTo>
                <a:lnTo>
                  <a:pt x="2218730" y="9143"/>
                </a:lnTo>
                <a:lnTo>
                  <a:pt x="2195885" y="0"/>
                </a:lnTo>
                <a:lnTo>
                  <a:pt x="2173025" y="-9143"/>
                </a:lnTo>
                <a:lnTo>
                  <a:pt x="2148641" y="-15240"/>
                </a:lnTo>
                <a:lnTo>
                  <a:pt x="2136449" y="-16763"/>
                </a:lnTo>
                <a:lnTo>
                  <a:pt x="2124257" y="-19812"/>
                </a:lnTo>
                <a:close/>
              </a:path>
            </a:pathLst>
          </a:custGeom>
          <a:solidFill>
            <a:srgbClr val="001259"/>
          </a:solidFill>
        </p:spPr>
        <p:txBody>
          <a:bodyPr wrap="square" lIns="0" tIns="0" rIns="0" bIns="0" rtlCol="0">
            <a:noAutofit/>
          </a:bodyPr>
          <a:lstStyle/>
          <a:p>
            <a:endParaRPr/>
          </a:p>
        </p:txBody>
      </p:sp>
      <p:sp>
        <p:nvSpPr>
          <p:cNvPr id="22" name="object 22"/>
          <p:cNvSpPr/>
          <p:nvPr/>
        </p:nvSpPr>
        <p:spPr>
          <a:xfrm>
            <a:off x="3635896" y="3645024"/>
            <a:ext cx="1988461" cy="717773"/>
          </a:xfrm>
          <a:custGeom>
            <a:avLst/>
            <a:gdLst/>
            <a:ahLst/>
            <a:cxnLst/>
            <a:rect l="l" t="t" r="r" b="b"/>
            <a:pathLst>
              <a:path w="2325395" h="790879">
                <a:moveTo>
                  <a:pt x="0" y="131048"/>
                </a:moveTo>
                <a:lnTo>
                  <a:pt x="0" y="659831"/>
                </a:lnTo>
                <a:lnTo>
                  <a:pt x="283" y="668670"/>
                </a:lnTo>
                <a:lnTo>
                  <a:pt x="9892" y="710453"/>
                </a:lnTo>
                <a:lnTo>
                  <a:pt x="31520" y="745705"/>
                </a:lnTo>
                <a:lnTo>
                  <a:pt x="62944" y="772204"/>
                </a:lnTo>
                <a:lnTo>
                  <a:pt x="101941" y="787727"/>
                </a:lnTo>
                <a:lnTo>
                  <a:pt x="131048" y="790879"/>
                </a:lnTo>
                <a:lnTo>
                  <a:pt x="2192837" y="790879"/>
                </a:lnTo>
                <a:lnTo>
                  <a:pt x="2231213" y="785359"/>
                </a:lnTo>
                <a:lnTo>
                  <a:pt x="2268905" y="767360"/>
                </a:lnTo>
                <a:lnTo>
                  <a:pt x="2298727" y="738982"/>
                </a:lnTo>
                <a:lnTo>
                  <a:pt x="2318338" y="702411"/>
                </a:lnTo>
                <a:lnTo>
                  <a:pt x="2325395" y="659831"/>
                </a:lnTo>
                <a:lnTo>
                  <a:pt x="2325395" y="131048"/>
                </a:lnTo>
                <a:lnTo>
                  <a:pt x="2319741" y="92805"/>
                </a:lnTo>
                <a:lnTo>
                  <a:pt x="2301369" y="55483"/>
                </a:lnTo>
                <a:lnTo>
                  <a:pt x="2272533" y="26117"/>
                </a:lnTo>
                <a:lnTo>
                  <a:pt x="2235575" y="6893"/>
                </a:lnTo>
                <a:lnTo>
                  <a:pt x="2192837" y="0"/>
                </a:lnTo>
                <a:lnTo>
                  <a:pt x="131048" y="0"/>
                </a:lnTo>
                <a:lnTo>
                  <a:pt x="80426" y="9894"/>
                </a:lnTo>
                <a:lnTo>
                  <a:pt x="45174" y="31525"/>
                </a:lnTo>
                <a:lnTo>
                  <a:pt x="18675" y="62951"/>
                </a:lnTo>
                <a:lnTo>
                  <a:pt x="3152" y="101945"/>
                </a:lnTo>
                <a:lnTo>
                  <a:pt x="0" y="131048"/>
                </a:lnTo>
                <a:close/>
              </a:path>
            </a:pathLst>
          </a:custGeom>
          <a:solidFill>
            <a:srgbClr val="4467AC"/>
          </a:solidFill>
        </p:spPr>
        <p:txBody>
          <a:bodyPr wrap="square" lIns="0" tIns="0" rIns="0" bIns="0" rtlCol="0">
            <a:noAutofit/>
          </a:bodyPr>
          <a:lstStyle/>
          <a:p>
            <a:endParaRPr/>
          </a:p>
        </p:txBody>
      </p:sp>
      <p:sp>
        <p:nvSpPr>
          <p:cNvPr id="23" name="object 23"/>
          <p:cNvSpPr/>
          <p:nvPr/>
        </p:nvSpPr>
        <p:spPr>
          <a:xfrm>
            <a:off x="3625884" y="3637361"/>
            <a:ext cx="78177" cy="15213"/>
          </a:xfrm>
          <a:custGeom>
            <a:avLst/>
            <a:gdLst/>
            <a:ahLst/>
            <a:cxnLst/>
            <a:rect l="l" t="t" r="r" b="b"/>
            <a:pathLst>
              <a:path w="91424" h="16763">
                <a:moveTo>
                  <a:pt x="10667" y="7619"/>
                </a:moveTo>
                <a:lnTo>
                  <a:pt x="0" y="16763"/>
                </a:lnTo>
                <a:lnTo>
                  <a:pt x="56372" y="9143"/>
                </a:lnTo>
                <a:lnTo>
                  <a:pt x="67040" y="4571"/>
                </a:lnTo>
                <a:lnTo>
                  <a:pt x="79232" y="1524"/>
                </a:lnTo>
                <a:lnTo>
                  <a:pt x="91424" y="0"/>
                </a:lnTo>
                <a:lnTo>
                  <a:pt x="10667" y="7619"/>
                </a:lnTo>
                <a:close/>
              </a:path>
            </a:pathLst>
          </a:custGeom>
          <a:solidFill>
            <a:srgbClr val="001259"/>
          </a:solidFill>
        </p:spPr>
        <p:txBody>
          <a:bodyPr wrap="square" lIns="0" tIns="0" rIns="0" bIns="0" rtlCol="0">
            <a:noAutofit/>
          </a:bodyPr>
          <a:lstStyle/>
          <a:p>
            <a:endParaRPr/>
          </a:p>
        </p:txBody>
      </p:sp>
      <p:sp>
        <p:nvSpPr>
          <p:cNvPr id="24" name="object 24"/>
          <p:cNvSpPr/>
          <p:nvPr/>
        </p:nvSpPr>
        <p:spPr>
          <a:xfrm>
            <a:off x="3589398" y="3613848"/>
            <a:ext cx="2010615" cy="742669"/>
          </a:xfrm>
          <a:custGeom>
            <a:avLst/>
            <a:gdLst/>
            <a:ahLst/>
            <a:cxnLst/>
            <a:rect l="l" t="t" r="r" b="b"/>
            <a:pathLst>
              <a:path w="2351303" h="818311">
                <a:moveTo>
                  <a:pt x="129524" y="1524"/>
                </a:moveTo>
                <a:lnTo>
                  <a:pt x="115808" y="3048"/>
                </a:lnTo>
                <a:lnTo>
                  <a:pt x="102092" y="7620"/>
                </a:lnTo>
                <a:lnTo>
                  <a:pt x="88376" y="12192"/>
                </a:lnTo>
                <a:lnTo>
                  <a:pt x="76184" y="18288"/>
                </a:lnTo>
                <a:lnTo>
                  <a:pt x="64008" y="25908"/>
                </a:lnTo>
                <a:lnTo>
                  <a:pt x="53339" y="33528"/>
                </a:lnTo>
                <a:lnTo>
                  <a:pt x="134096" y="25908"/>
                </a:lnTo>
                <a:lnTo>
                  <a:pt x="2218730" y="25908"/>
                </a:lnTo>
                <a:lnTo>
                  <a:pt x="2230922" y="28955"/>
                </a:lnTo>
                <a:lnTo>
                  <a:pt x="2243114" y="32003"/>
                </a:lnTo>
                <a:lnTo>
                  <a:pt x="2253782" y="35051"/>
                </a:lnTo>
                <a:lnTo>
                  <a:pt x="2264450" y="41148"/>
                </a:lnTo>
                <a:lnTo>
                  <a:pt x="2273594" y="47243"/>
                </a:lnTo>
                <a:lnTo>
                  <a:pt x="2282738" y="53339"/>
                </a:lnTo>
                <a:lnTo>
                  <a:pt x="2291882" y="60960"/>
                </a:lnTo>
                <a:lnTo>
                  <a:pt x="2299502" y="70103"/>
                </a:lnTo>
                <a:lnTo>
                  <a:pt x="2305598" y="79248"/>
                </a:lnTo>
                <a:lnTo>
                  <a:pt x="2311694" y="88391"/>
                </a:lnTo>
                <a:lnTo>
                  <a:pt x="2316266" y="99060"/>
                </a:lnTo>
                <a:lnTo>
                  <a:pt x="2320838" y="109727"/>
                </a:lnTo>
                <a:lnTo>
                  <a:pt x="2323886" y="121904"/>
                </a:lnTo>
                <a:lnTo>
                  <a:pt x="2325410" y="134096"/>
                </a:lnTo>
                <a:lnTo>
                  <a:pt x="2325410" y="685739"/>
                </a:lnTo>
                <a:lnTo>
                  <a:pt x="2320838" y="708599"/>
                </a:lnTo>
                <a:lnTo>
                  <a:pt x="2311694" y="729935"/>
                </a:lnTo>
                <a:lnTo>
                  <a:pt x="2297978" y="749747"/>
                </a:lnTo>
                <a:lnTo>
                  <a:pt x="2290358" y="757367"/>
                </a:lnTo>
                <a:lnTo>
                  <a:pt x="2282738" y="764987"/>
                </a:lnTo>
                <a:lnTo>
                  <a:pt x="2241590" y="787847"/>
                </a:lnTo>
                <a:lnTo>
                  <a:pt x="132572" y="792403"/>
                </a:lnTo>
                <a:lnTo>
                  <a:pt x="120380" y="789371"/>
                </a:lnTo>
                <a:lnTo>
                  <a:pt x="109712" y="786323"/>
                </a:lnTo>
                <a:lnTo>
                  <a:pt x="97520" y="783275"/>
                </a:lnTo>
                <a:lnTo>
                  <a:pt x="88376" y="777179"/>
                </a:lnTo>
                <a:lnTo>
                  <a:pt x="77708" y="771083"/>
                </a:lnTo>
                <a:lnTo>
                  <a:pt x="68564" y="764987"/>
                </a:lnTo>
                <a:lnTo>
                  <a:pt x="53339" y="748223"/>
                </a:lnTo>
                <a:lnTo>
                  <a:pt x="39624" y="729935"/>
                </a:lnTo>
                <a:lnTo>
                  <a:pt x="30480" y="708599"/>
                </a:lnTo>
                <a:lnTo>
                  <a:pt x="25908" y="684215"/>
                </a:lnTo>
                <a:lnTo>
                  <a:pt x="25908" y="132572"/>
                </a:lnTo>
                <a:lnTo>
                  <a:pt x="28956" y="120396"/>
                </a:lnTo>
                <a:lnTo>
                  <a:pt x="32004" y="109728"/>
                </a:lnTo>
                <a:lnTo>
                  <a:pt x="35051" y="97536"/>
                </a:lnTo>
                <a:lnTo>
                  <a:pt x="41148" y="88392"/>
                </a:lnTo>
                <a:lnTo>
                  <a:pt x="47244" y="77724"/>
                </a:lnTo>
                <a:lnTo>
                  <a:pt x="53339" y="68580"/>
                </a:lnTo>
                <a:lnTo>
                  <a:pt x="60960" y="60960"/>
                </a:lnTo>
                <a:lnTo>
                  <a:pt x="70088" y="53340"/>
                </a:lnTo>
                <a:lnTo>
                  <a:pt x="79232" y="45720"/>
                </a:lnTo>
                <a:lnTo>
                  <a:pt x="88376" y="39624"/>
                </a:lnTo>
                <a:lnTo>
                  <a:pt x="99044" y="35052"/>
                </a:lnTo>
                <a:lnTo>
                  <a:pt x="42672" y="42672"/>
                </a:lnTo>
                <a:lnTo>
                  <a:pt x="33527" y="53340"/>
                </a:lnTo>
                <a:lnTo>
                  <a:pt x="24384" y="64008"/>
                </a:lnTo>
                <a:lnTo>
                  <a:pt x="18287" y="76200"/>
                </a:lnTo>
                <a:lnTo>
                  <a:pt x="12192" y="89916"/>
                </a:lnTo>
                <a:lnTo>
                  <a:pt x="6096" y="102108"/>
                </a:lnTo>
                <a:lnTo>
                  <a:pt x="3048" y="117348"/>
                </a:lnTo>
                <a:lnTo>
                  <a:pt x="1524" y="131048"/>
                </a:lnTo>
                <a:lnTo>
                  <a:pt x="0" y="144764"/>
                </a:lnTo>
                <a:lnTo>
                  <a:pt x="0" y="673547"/>
                </a:lnTo>
                <a:lnTo>
                  <a:pt x="1524" y="688787"/>
                </a:lnTo>
                <a:lnTo>
                  <a:pt x="3048" y="702503"/>
                </a:lnTo>
                <a:lnTo>
                  <a:pt x="7620" y="716219"/>
                </a:lnTo>
                <a:lnTo>
                  <a:pt x="12192" y="729935"/>
                </a:lnTo>
                <a:lnTo>
                  <a:pt x="18287" y="742127"/>
                </a:lnTo>
                <a:lnTo>
                  <a:pt x="25908" y="754319"/>
                </a:lnTo>
                <a:lnTo>
                  <a:pt x="33527" y="764987"/>
                </a:lnTo>
                <a:lnTo>
                  <a:pt x="42672" y="775655"/>
                </a:lnTo>
                <a:lnTo>
                  <a:pt x="53339" y="784799"/>
                </a:lnTo>
                <a:lnTo>
                  <a:pt x="64008" y="793927"/>
                </a:lnTo>
                <a:lnTo>
                  <a:pt x="76184" y="800023"/>
                </a:lnTo>
                <a:lnTo>
                  <a:pt x="89900" y="806119"/>
                </a:lnTo>
                <a:lnTo>
                  <a:pt x="102092" y="812215"/>
                </a:lnTo>
                <a:lnTo>
                  <a:pt x="117332" y="815263"/>
                </a:lnTo>
                <a:lnTo>
                  <a:pt x="131048" y="816787"/>
                </a:lnTo>
                <a:lnTo>
                  <a:pt x="144764" y="818311"/>
                </a:lnTo>
                <a:lnTo>
                  <a:pt x="2206553" y="818311"/>
                </a:lnTo>
                <a:lnTo>
                  <a:pt x="2221778" y="816787"/>
                </a:lnTo>
                <a:lnTo>
                  <a:pt x="2237018" y="815263"/>
                </a:lnTo>
                <a:lnTo>
                  <a:pt x="2250734" y="810691"/>
                </a:lnTo>
                <a:lnTo>
                  <a:pt x="2262926" y="806119"/>
                </a:lnTo>
                <a:lnTo>
                  <a:pt x="2276642" y="800023"/>
                </a:lnTo>
                <a:lnTo>
                  <a:pt x="2287310" y="792403"/>
                </a:lnTo>
                <a:lnTo>
                  <a:pt x="2299502" y="784799"/>
                </a:lnTo>
                <a:lnTo>
                  <a:pt x="2308646" y="775655"/>
                </a:lnTo>
                <a:lnTo>
                  <a:pt x="2317790" y="764987"/>
                </a:lnTo>
                <a:lnTo>
                  <a:pt x="2326934" y="754319"/>
                </a:lnTo>
                <a:lnTo>
                  <a:pt x="2334554" y="742127"/>
                </a:lnTo>
                <a:lnTo>
                  <a:pt x="2340635" y="728411"/>
                </a:lnTo>
                <a:lnTo>
                  <a:pt x="2345207" y="716219"/>
                </a:lnTo>
                <a:lnTo>
                  <a:pt x="2348255" y="700979"/>
                </a:lnTo>
                <a:lnTo>
                  <a:pt x="2351303" y="687263"/>
                </a:lnTo>
                <a:lnTo>
                  <a:pt x="2351303" y="144764"/>
                </a:lnTo>
                <a:lnTo>
                  <a:pt x="2349779" y="129524"/>
                </a:lnTo>
                <a:lnTo>
                  <a:pt x="2345207" y="102108"/>
                </a:lnTo>
                <a:lnTo>
                  <a:pt x="2333030" y="76200"/>
                </a:lnTo>
                <a:lnTo>
                  <a:pt x="2317790" y="53339"/>
                </a:lnTo>
                <a:lnTo>
                  <a:pt x="2297978" y="33527"/>
                </a:lnTo>
                <a:lnTo>
                  <a:pt x="2275118" y="18287"/>
                </a:lnTo>
                <a:lnTo>
                  <a:pt x="2249210" y="6096"/>
                </a:lnTo>
                <a:lnTo>
                  <a:pt x="2220254" y="1524"/>
                </a:lnTo>
                <a:lnTo>
                  <a:pt x="2206553" y="0"/>
                </a:lnTo>
                <a:lnTo>
                  <a:pt x="144764" y="0"/>
                </a:lnTo>
                <a:lnTo>
                  <a:pt x="129524" y="1524"/>
                </a:lnTo>
                <a:close/>
              </a:path>
            </a:pathLst>
          </a:custGeom>
          <a:solidFill>
            <a:srgbClr val="001259"/>
          </a:solidFill>
        </p:spPr>
        <p:txBody>
          <a:bodyPr wrap="square" lIns="0" tIns="0" rIns="0" bIns="0" rtlCol="0">
            <a:noAutofit/>
          </a:bodyPr>
          <a:lstStyle/>
          <a:p>
            <a:endParaRPr/>
          </a:p>
        </p:txBody>
      </p:sp>
      <p:sp>
        <p:nvSpPr>
          <p:cNvPr id="19" name="object 19"/>
          <p:cNvSpPr/>
          <p:nvPr/>
        </p:nvSpPr>
        <p:spPr>
          <a:xfrm>
            <a:off x="1309047" y="3266723"/>
            <a:ext cx="2126586" cy="719156"/>
          </a:xfrm>
          <a:custGeom>
            <a:avLst/>
            <a:gdLst/>
            <a:ahLst/>
            <a:cxnLst/>
            <a:rect l="l" t="t" r="r" b="b"/>
            <a:pathLst>
              <a:path w="2486924" h="792403">
                <a:moveTo>
                  <a:pt x="0" y="132572"/>
                </a:moveTo>
                <a:lnTo>
                  <a:pt x="0" y="659831"/>
                </a:lnTo>
                <a:lnTo>
                  <a:pt x="469" y="671052"/>
                </a:lnTo>
                <a:lnTo>
                  <a:pt x="10826" y="712333"/>
                </a:lnTo>
                <a:lnTo>
                  <a:pt x="33021" y="747325"/>
                </a:lnTo>
                <a:lnTo>
                  <a:pt x="64752" y="773730"/>
                </a:lnTo>
                <a:lnTo>
                  <a:pt x="103715" y="789245"/>
                </a:lnTo>
                <a:lnTo>
                  <a:pt x="132572" y="792403"/>
                </a:lnTo>
                <a:lnTo>
                  <a:pt x="2354351" y="792403"/>
                </a:lnTo>
                <a:lnTo>
                  <a:pt x="2393678" y="786460"/>
                </a:lnTo>
                <a:lnTo>
                  <a:pt x="2431022" y="767958"/>
                </a:lnTo>
                <a:lnTo>
                  <a:pt x="2460545" y="739152"/>
                </a:lnTo>
                <a:lnTo>
                  <a:pt x="2479946" y="702343"/>
                </a:lnTo>
                <a:lnTo>
                  <a:pt x="2486924" y="659831"/>
                </a:lnTo>
                <a:lnTo>
                  <a:pt x="2486924" y="132572"/>
                </a:lnTo>
                <a:lnTo>
                  <a:pt x="2480980" y="93251"/>
                </a:lnTo>
                <a:lnTo>
                  <a:pt x="2462478" y="55908"/>
                </a:lnTo>
                <a:lnTo>
                  <a:pt x="2433672" y="26383"/>
                </a:lnTo>
                <a:lnTo>
                  <a:pt x="2396863" y="6979"/>
                </a:lnTo>
                <a:lnTo>
                  <a:pt x="2354351" y="0"/>
                </a:lnTo>
                <a:lnTo>
                  <a:pt x="132572" y="0"/>
                </a:lnTo>
                <a:lnTo>
                  <a:pt x="93251" y="5944"/>
                </a:lnTo>
                <a:lnTo>
                  <a:pt x="55908" y="24449"/>
                </a:lnTo>
                <a:lnTo>
                  <a:pt x="26383" y="53257"/>
                </a:lnTo>
                <a:lnTo>
                  <a:pt x="6979" y="90066"/>
                </a:lnTo>
                <a:lnTo>
                  <a:pt x="0" y="132572"/>
                </a:lnTo>
                <a:close/>
              </a:path>
            </a:pathLst>
          </a:custGeom>
          <a:solidFill>
            <a:srgbClr val="4467AC"/>
          </a:solidFill>
        </p:spPr>
        <p:txBody>
          <a:bodyPr wrap="square" lIns="0" tIns="0" rIns="0" bIns="0" rtlCol="0">
            <a:noAutofit/>
          </a:bodyPr>
          <a:lstStyle/>
          <a:p>
            <a:endParaRPr/>
          </a:p>
        </p:txBody>
      </p:sp>
      <p:sp>
        <p:nvSpPr>
          <p:cNvPr id="20" name="object 20"/>
          <p:cNvSpPr/>
          <p:nvPr/>
        </p:nvSpPr>
        <p:spPr>
          <a:xfrm>
            <a:off x="1342932" y="3277789"/>
            <a:ext cx="69055" cy="8298"/>
          </a:xfrm>
          <a:custGeom>
            <a:avLst/>
            <a:gdLst/>
            <a:ahLst/>
            <a:cxnLst/>
            <a:rect l="l" t="t" r="r" b="b"/>
            <a:pathLst>
              <a:path w="80756" h="9143">
                <a:moveTo>
                  <a:pt x="0" y="9143"/>
                </a:moveTo>
                <a:lnTo>
                  <a:pt x="57896" y="6095"/>
                </a:lnTo>
                <a:lnTo>
                  <a:pt x="70088" y="3048"/>
                </a:lnTo>
                <a:lnTo>
                  <a:pt x="80756" y="1524"/>
                </a:lnTo>
                <a:lnTo>
                  <a:pt x="10668" y="0"/>
                </a:lnTo>
                <a:lnTo>
                  <a:pt x="0" y="9143"/>
                </a:lnTo>
                <a:close/>
              </a:path>
            </a:pathLst>
          </a:custGeom>
          <a:solidFill>
            <a:srgbClr val="001259"/>
          </a:solidFill>
        </p:spPr>
        <p:txBody>
          <a:bodyPr wrap="square" lIns="0" tIns="0" rIns="0" bIns="0" rtlCol="0">
            <a:noAutofit/>
          </a:bodyPr>
          <a:lstStyle/>
          <a:p>
            <a:endParaRPr/>
          </a:p>
        </p:txBody>
      </p:sp>
      <p:sp>
        <p:nvSpPr>
          <p:cNvPr id="21" name="object 21"/>
          <p:cNvSpPr/>
          <p:nvPr/>
        </p:nvSpPr>
        <p:spPr>
          <a:xfrm>
            <a:off x="1298616" y="3255658"/>
            <a:ext cx="2147442" cy="741286"/>
          </a:xfrm>
          <a:custGeom>
            <a:avLst/>
            <a:gdLst/>
            <a:ahLst/>
            <a:cxnLst/>
            <a:rect l="l" t="t" r="r" b="b"/>
            <a:pathLst>
              <a:path w="2511314" h="816787">
                <a:moveTo>
                  <a:pt x="114290" y="3048"/>
                </a:moveTo>
                <a:lnTo>
                  <a:pt x="100574" y="6096"/>
                </a:lnTo>
                <a:lnTo>
                  <a:pt x="88382" y="12191"/>
                </a:lnTo>
                <a:lnTo>
                  <a:pt x="74682" y="18287"/>
                </a:lnTo>
                <a:lnTo>
                  <a:pt x="62490" y="24384"/>
                </a:lnTo>
                <a:lnTo>
                  <a:pt x="132578" y="25908"/>
                </a:lnTo>
                <a:lnTo>
                  <a:pt x="2378741" y="25908"/>
                </a:lnTo>
                <a:lnTo>
                  <a:pt x="2390933" y="27432"/>
                </a:lnTo>
                <a:lnTo>
                  <a:pt x="2413793" y="35051"/>
                </a:lnTo>
                <a:lnTo>
                  <a:pt x="2442749" y="53339"/>
                </a:lnTo>
                <a:lnTo>
                  <a:pt x="2465609" y="77724"/>
                </a:lnTo>
                <a:lnTo>
                  <a:pt x="2480834" y="109727"/>
                </a:lnTo>
                <a:lnTo>
                  <a:pt x="2485406" y="132572"/>
                </a:lnTo>
                <a:lnTo>
                  <a:pt x="2485406" y="685739"/>
                </a:lnTo>
                <a:lnTo>
                  <a:pt x="2476277" y="719267"/>
                </a:lnTo>
                <a:lnTo>
                  <a:pt x="2457989" y="748223"/>
                </a:lnTo>
                <a:lnTo>
                  <a:pt x="2450369" y="757367"/>
                </a:lnTo>
                <a:lnTo>
                  <a:pt x="2441225" y="764987"/>
                </a:lnTo>
                <a:lnTo>
                  <a:pt x="2432081" y="772607"/>
                </a:lnTo>
                <a:lnTo>
                  <a:pt x="2422937" y="777179"/>
                </a:lnTo>
                <a:lnTo>
                  <a:pt x="2412269" y="783259"/>
                </a:lnTo>
                <a:lnTo>
                  <a:pt x="2401601" y="786307"/>
                </a:lnTo>
                <a:lnTo>
                  <a:pt x="2389409" y="789355"/>
                </a:lnTo>
                <a:lnTo>
                  <a:pt x="2378741" y="790879"/>
                </a:lnTo>
                <a:lnTo>
                  <a:pt x="2365025" y="792403"/>
                </a:lnTo>
                <a:lnTo>
                  <a:pt x="144770" y="792403"/>
                </a:lnTo>
                <a:lnTo>
                  <a:pt x="97526" y="781751"/>
                </a:lnTo>
                <a:lnTo>
                  <a:pt x="59442" y="755843"/>
                </a:lnTo>
                <a:lnTo>
                  <a:pt x="51822" y="748223"/>
                </a:lnTo>
                <a:lnTo>
                  <a:pt x="45726" y="739079"/>
                </a:lnTo>
                <a:lnTo>
                  <a:pt x="39630" y="728411"/>
                </a:lnTo>
                <a:lnTo>
                  <a:pt x="35058" y="717743"/>
                </a:lnTo>
                <a:lnTo>
                  <a:pt x="30486" y="707075"/>
                </a:lnTo>
                <a:lnTo>
                  <a:pt x="27438" y="696407"/>
                </a:lnTo>
                <a:lnTo>
                  <a:pt x="25914" y="684215"/>
                </a:lnTo>
                <a:lnTo>
                  <a:pt x="25914" y="131048"/>
                </a:lnTo>
                <a:lnTo>
                  <a:pt x="27438" y="120380"/>
                </a:lnTo>
                <a:lnTo>
                  <a:pt x="30486" y="108203"/>
                </a:lnTo>
                <a:lnTo>
                  <a:pt x="35058" y="97536"/>
                </a:lnTo>
                <a:lnTo>
                  <a:pt x="39630" y="86867"/>
                </a:lnTo>
                <a:lnTo>
                  <a:pt x="45726" y="77724"/>
                </a:lnTo>
                <a:lnTo>
                  <a:pt x="53346" y="68579"/>
                </a:lnTo>
                <a:lnTo>
                  <a:pt x="60966" y="59436"/>
                </a:lnTo>
                <a:lnTo>
                  <a:pt x="68586" y="51815"/>
                </a:lnTo>
                <a:lnTo>
                  <a:pt x="77714" y="45720"/>
                </a:lnTo>
                <a:lnTo>
                  <a:pt x="88382" y="39624"/>
                </a:lnTo>
                <a:lnTo>
                  <a:pt x="99050" y="35051"/>
                </a:lnTo>
                <a:lnTo>
                  <a:pt x="109718" y="30479"/>
                </a:lnTo>
                <a:lnTo>
                  <a:pt x="51822" y="33527"/>
                </a:lnTo>
                <a:lnTo>
                  <a:pt x="32010" y="53339"/>
                </a:lnTo>
                <a:lnTo>
                  <a:pt x="16770" y="76200"/>
                </a:lnTo>
                <a:lnTo>
                  <a:pt x="6102" y="102108"/>
                </a:lnTo>
                <a:lnTo>
                  <a:pt x="0" y="131048"/>
                </a:lnTo>
                <a:lnTo>
                  <a:pt x="0" y="688787"/>
                </a:lnTo>
                <a:lnTo>
                  <a:pt x="3048" y="702503"/>
                </a:lnTo>
                <a:lnTo>
                  <a:pt x="6102" y="716219"/>
                </a:lnTo>
                <a:lnTo>
                  <a:pt x="12198" y="729935"/>
                </a:lnTo>
                <a:lnTo>
                  <a:pt x="18294" y="742127"/>
                </a:lnTo>
                <a:lnTo>
                  <a:pt x="24390" y="754319"/>
                </a:lnTo>
                <a:lnTo>
                  <a:pt x="53346" y="784783"/>
                </a:lnTo>
                <a:lnTo>
                  <a:pt x="88382" y="806119"/>
                </a:lnTo>
                <a:lnTo>
                  <a:pt x="131054" y="816787"/>
                </a:lnTo>
                <a:lnTo>
                  <a:pt x="2381789" y="816787"/>
                </a:lnTo>
                <a:lnTo>
                  <a:pt x="2395505" y="813739"/>
                </a:lnTo>
                <a:lnTo>
                  <a:pt x="2410745" y="810691"/>
                </a:lnTo>
                <a:lnTo>
                  <a:pt x="2435129" y="800023"/>
                </a:lnTo>
                <a:lnTo>
                  <a:pt x="2459513" y="783259"/>
                </a:lnTo>
                <a:lnTo>
                  <a:pt x="2477801" y="763463"/>
                </a:lnTo>
                <a:lnTo>
                  <a:pt x="2494550" y="740603"/>
                </a:lnTo>
                <a:lnTo>
                  <a:pt x="2505218" y="714695"/>
                </a:lnTo>
                <a:lnTo>
                  <a:pt x="2509790" y="687263"/>
                </a:lnTo>
                <a:lnTo>
                  <a:pt x="2511314" y="672023"/>
                </a:lnTo>
                <a:lnTo>
                  <a:pt x="2511314" y="143240"/>
                </a:lnTo>
                <a:lnTo>
                  <a:pt x="2509790" y="129524"/>
                </a:lnTo>
                <a:lnTo>
                  <a:pt x="2508266" y="114300"/>
                </a:lnTo>
                <a:lnTo>
                  <a:pt x="2493026" y="74675"/>
                </a:lnTo>
                <a:lnTo>
                  <a:pt x="2468657" y="41148"/>
                </a:lnTo>
                <a:lnTo>
                  <a:pt x="2435129" y="16763"/>
                </a:lnTo>
                <a:lnTo>
                  <a:pt x="2395505" y="3048"/>
                </a:lnTo>
                <a:lnTo>
                  <a:pt x="2380265" y="0"/>
                </a:lnTo>
                <a:lnTo>
                  <a:pt x="129530" y="0"/>
                </a:lnTo>
                <a:lnTo>
                  <a:pt x="114290" y="3048"/>
                </a:lnTo>
                <a:close/>
              </a:path>
            </a:pathLst>
          </a:custGeom>
          <a:solidFill>
            <a:srgbClr val="001259"/>
          </a:solidFill>
        </p:spPr>
        <p:txBody>
          <a:bodyPr wrap="square" lIns="0" tIns="0" rIns="0" bIns="0" rtlCol="0">
            <a:noAutofit/>
          </a:bodyPr>
          <a:lstStyle/>
          <a:p>
            <a:endParaRPr/>
          </a:p>
        </p:txBody>
      </p:sp>
      <p:sp>
        <p:nvSpPr>
          <p:cNvPr id="16" name="object 16"/>
          <p:cNvSpPr/>
          <p:nvPr/>
        </p:nvSpPr>
        <p:spPr>
          <a:xfrm>
            <a:off x="5742045" y="3266723"/>
            <a:ext cx="1989777" cy="719156"/>
          </a:xfrm>
          <a:custGeom>
            <a:avLst/>
            <a:gdLst/>
            <a:ahLst/>
            <a:cxnLst/>
            <a:rect l="l" t="t" r="r" b="b"/>
            <a:pathLst>
              <a:path w="2326934" h="792403">
                <a:moveTo>
                  <a:pt x="0" y="132572"/>
                </a:moveTo>
                <a:lnTo>
                  <a:pt x="0" y="659831"/>
                </a:lnTo>
                <a:lnTo>
                  <a:pt x="469" y="671052"/>
                </a:lnTo>
                <a:lnTo>
                  <a:pt x="10826" y="712333"/>
                </a:lnTo>
                <a:lnTo>
                  <a:pt x="33021" y="747325"/>
                </a:lnTo>
                <a:lnTo>
                  <a:pt x="64752" y="773730"/>
                </a:lnTo>
                <a:lnTo>
                  <a:pt x="103715" y="789245"/>
                </a:lnTo>
                <a:lnTo>
                  <a:pt x="132572" y="792403"/>
                </a:lnTo>
                <a:lnTo>
                  <a:pt x="2195885" y="792403"/>
                </a:lnTo>
                <a:lnTo>
                  <a:pt x="2234138" y="786747"/>
                </a:lnTo>
                <a:lnTo>
                  <a:pt x="2271456" y="768372"/>
                </a:lnTo>
                <a:lnTo>
                  <a:pt x="2300819" y="739534"/>
                </a:lnTo>
                <a:lnTo>
                  <a:pt x="2320041" y="702573"/>
                </a:lnTo>
                <a:lnTo>
                  <a:pt x="2326934" y="659831"/>
                </a:lnTo>
                <a:lnTo>
                  <a:pt x="2326934" y="132572"/>
                </a:lnTo>
                <a:lnTo>
                  <a:pt x="2321410" y="94186"/>
                </a:lnTo>
                <a:lnTo>
                  <a:pt x="2303406" y="56494"/>
                </a:lnTo>
                <a:lnTo>
                  <a:pt x="2275027" y="26670"/>
                </a:lnTo>
                <a:lnTo>
                  <a:pt x="2238457" y="7058"/>
                </a:lnTo>
                <a:lnTo>
                  <a:pt x="2195885" y="0"/>
                </a:lnTo>
                <a:lnTo>
                  <a:pt x="132572" y="0"/>
                </a:lnTo>
                <a:lnTo>
                  <a:pt x="93251" y="5944"/>
                </a:lnTo>
                <a:lnTo>
                  <a:pt x="55908" y="24449"/>
                </a:lnTo>
                <a:lnTo>
                  <a:pt x="26383" y="53257"/>
                </a:lnTo>
                <a:lnTo>
                  <a:pt x="6979" y="90066"/>
                </a:lnTo>
                <a:lnTo>
                  <a:pt x="0" y="132572"/>
                </a:lnTo>
                <a:close/>
              </a:path>
            </a:pathLst>
          </a:custGeom>
          <a:solidFill>
            <a:srgbClr val="4467AC"/>
          </a:solidFill>
        </p:spPr>
        <p:txBody>
          <a:bodyPr wrap="square" lIns="0" tIns="0" rIns="0" bIns="0" rtlCol="0">
            <a:noAutofit/>
          </a:bodyPr>
          <a:lstStyle/>
          <a:p>
            <a:endParaRPr/>
          </a:p>
        </p:txBody>
      </p:sp>
      <p:sp>
        <p:nvSpPr>
          <p:cNvPr id="17" name="object 17"/>
          <p:cNvSpPr/>
          <p:nvPr/>
        </p:nvSpPr>
        <p:spPr>
          <a:xfrm>
            <a:off x="5775928" y="3277789"/>
            <a:ext cx="69055" cy="8298"/>
          </a:xfrm>
          <a:custGeom>
            <a:avLst/>
            <a:gdLst/>
            <a:ahLst/>
            <a:cxnLst/>
            <a:rect l="l" t="t" r="r" b="b"/>
            <a:pathLst>
              <a:path w="80756" h="9143">
                <a:moveTo>
                  <a:pt x="0" y="9143"/>
                </a:moveTo>
                <a:lnTo>
                  <a:pt x="57896" y="6095"/>
                </a:lnTo>
                <a:lnTo>
                  <a:pt x="68564" y="3048"/>
                </a:lnTo>
                <a:lnTo>
                  <a:pt x="80756" y="1524"/>
                </a:lnTo>
                <a:lnTo>
                  <a:pt x="10667" y="0"/>
                </a:lnTo>
                <a:lnTo>
                  <a:pt x="0" y="9143"/>
                </a:lnTo>
                <a:close/>
              </a:path>
            </a:pathLst>
          </a:custGeom>
          <a:solidFill>
            <a:srgbClr val="001259"/>
          </a:solidFill>
        </p:spPr>
        <p:txBody>
          <a:bodyPr wrap="square" lIns="0" tIns="0" rIns="0" bIns="0" rtlCol="0">
            <a:noAutofit/>
          </a:bodyPr>
          <a:lstStyle/>
          <a:p>
            <a:endParaRPr/>
          </a:p>
        </p:txBody>
      </p:sp>
      <p:sp>
        <p:nvSpPr>
          <p:cNvPr id="18" name="object 18"/>
          <p:cNvSpPr/>
          <p:nvPr/>
        </p:nvSpPr>
        <p:spPr>
          <a:xfrm>
            <a:off x="5731622" y="3255658"/>
            <a:ext cx="2011931" cy="741286"/>
          </a:xfrm>
          <a:custGeom>
            <a:avLst/>
            <a:gdLst/>
            <a:ahLst/>
            <a:cxnLst/>
            <a:rect l="l" t="t" r="r" b="b"/>
            <a:pathLst>
              <a:path w="2352842" h="816787">
                <a:moveTo>
                  <a:pt x="114284" y="3048"/>
                </a:moveTo>
                <a:lnTo>
                  <a:pt x="100583" y="6096"/>
                </a:lnTo>
                <a:lnTo>
                  <a:pt x="88392" y="12191"/>
                </a:lnTo>
                <a:lnTo>
                  <a:pt x="74675" y="18287"/>
                </a:lnTo>
                <a:lnTo>
                  <a:pt x="62483" y="24384"/>
                </a:lnTo>
                <a:lnTo>
                  <a:pt x="132572" y="25908"/>
                </a:lnTo>
                <a:lnTo>
                  <a:pt x="2220269" y="25908"/>
                </a:lnTo>
                <a:lnTo>
                  <a:pt x="2232461" y="27432"/>
                </a:lnTo>
                <a:lnTo>
                  <a:pt x="2243114" y="30479"/>
                </a:lnTo>
                <a:lnTo>
                  <a:pt x="2255306" y="35051"/>
                </a:lnTo>
                <a:lnTo>
                  <a:pt x="2264450" y="39624"/>
                </a:lnTo>
                <a:lnTo>
                  <a:pt x="2275118" y="45720"/>
                </a:lnTo>
                <a:lnTo>
                  <a:pt x="2284262" y="53339"/>
                </a:lnTo>
                <a:lnTo>
                  <a:pt x="2291882" y="60960"/>
                </a:lnTo>
                <a:lnTo>
                  <a:pt x="2299502" y="68579"/>
                </a:lnTo>
                <a:lnTo>
                  <a:pt x="2307122" y="77724"/>
                </a:lnTo>
                <a:lnTo>
                  <a:pt x="2313218" y="88391"/>
                </a:lnTo>
                <a:lnTo>
                  <a:pt x="2317790" y="99060"/>
                </a:lnTo>
                <a:lnTo>
                  <a:pt x="2322362" y="109727"/>
                </a:lnTo>
                <a:lnTo>
                  <a:pt x="2325410" y="120380"/>
                </a:lnTo>
                <a:lnTo>
                  <a:pt x="2326934" y="132572"/>
                </a:lnTo>
                <a:lnTo>
                  <a:pt x="2326934" y="685739"/>
                </a:lnTo>
                <a:lnTo>
                  <a:pt x="2320838" y="708599"/>
                </a:lnTo>
                <a:lnTo>
                  <a:pt x="2311694" y="729935"/>
                </a:lnTo>
                <a:lnTo>
                  <a:pt x="2291882" y="757367"/>
                </a:lnTo>
                <a:lnTo>
                  <a:pt x="2273594" y="772607"/>
                </a:lnTo>
                <a:lnTo>
                  <a:pt x="2264450" y="777179"/>
                </a:lnTo>
                <a:lnTo>
                  <a:pt x="2253782" y="783259"/>
                </a:lnTo>
                <a:lnTo>
                  <a:pt x="2243114" y="786307"/>
                </a:lnTo>
                <a:lnTo>
                  <a:pt x="2230937" y="789355"/>
                </a:lnTo>
                <a:lnTo>
                  <a:pt x="2218745" y="790879"/>
                </a:lnTo>
                <a:lnTo>
                  <a:pt x="2206553" y="792403"/>
                </a:lnTo>
                <a:lnTo>
                  <a:pt x="144764" y="792403"/>
                </a:lnTo>
                <a:lnTo>
                  <a:pt x="97535" y="781751"/>
                </a:lnTo>
                <a:lnTo>
                  <a:pt x="77724" y="771083"/>
                </a:lnTo>
                <a:lnTo>
                  <a:pt x="68579" y="764987"/>
                </a:lnTo>
                <a:lnTo>
                  <a:pt x="59435" y="755843"/>
                </a:lnTo>
                <a:lnTo>
                  <a:pt x="51816" y="748223"/>
                </a:lnTo>
                <a:lnTo>
                  <a:pt x="45720" y="739079"/>
                </a:lnTo>
                <a:lnTo>
                  <a:pt x="39624" y="728411"/>
                </a:lnTo>
                <a:lnTo>
                  <a:pt x="35051" y="717743"/>
                </a:lnTo>
                <a:lnTo>
                  <a:pt x="30479" y="707075"/>
                </a:lnTo>
                <a:lnTo>
                  <a:pt x="27431" y="696407"/>
                </a:lnTo>
                <a:lnTo>
                  <a:pt x="25907" y="684215"/>
                </a:lnTo>
                <a:lnTo>
                  <a:pt x="25907" y="131048"/>
                </a:lnTo>
                <a:lnTo>
                  <a:pt x="27431" y="120380"/>
                </a:lnTo>
                <a:lnTo>
                  <a:pt x="30479" y="108203"/>
                </a:lnTo>
                <a:lnTo>
                  <a:pt x="35051" y="97536"/>
                </a:lnTo>
                <a:lnTo>
                  <a:pt x="39624" y="86867"/>
                </a:lnTo>
                <a:lnTo>
                  <a:pt x="45720" y="77724"/>
                </a:lnTo>
                <a:lnTo>
                  <a:pt x="53340" y="68579"/>
                </a:lnTo>
                <a:lnTo>
                  <a:pt x="60959" y="59436"/>
                </a:lnTo>
                <a:lnTo>
                  <a:pt x="68579" y="51815"/>
                </a:lnTo>
                <a:lnTo>
                  <a:pt x="77724" y="45720"/>
                </a:lnTo>
                <a:lnTo>
                  <a:pt x="88392" y="39624"/>
                </a:lnTo>
                <a:lnTo>
                  <a:pt x="99059" y="35051"/>
                </a:lnTo>
                <a:lnTo>
                  <a:pt x="109712" y="30479"/>
                </a:lnTo>
                <a:lnTo>
                  <a:pt x="51816" y="33527"/>
                </a:lnTo>
                <a:lnTo>
                  <a:pt x="32003" y="53339"/>
                </a:lnTo>
                <a:lnTo>
                  <a:pt x="16764" y="76200"/>
                </a:lnTo>
                <a:lnTo>
                  <a:pt x="6096" y="102108"/>
                </a:lnTo>
                <a:lnTo>
                  <a:pt x="0" y="131048"/>
                </a:lnTo>
                <a:lnTo>
                  <a:pt x="0" y="688787"/>
                </a:lnTo>
                <a:lnTo>
                  <a:pt x="3048" y="702503"/>
                </a:lnTo>
                <a:lnTo>
                  <a:pt x="6096" y="716219"/>
                </a:lnTo>
                <a:lnTo>
                  <a:pt x="12192" y="729935"/>
                </a:lnTo>
                <a:lnTo>
                  <a:pt x="18288" y="742127"/>
                </a:lnTo>
                <a:lnTo>
                  <a:pt x="24383" y="754319"/>
                </a:lnTo>
                <a:lnTo>
                  <a:pt x="53340" y="784783"/>
                </a:lnTo>
                <a:lnTo>
                  <a:pt x="88392" y="806119"/>
                </a:lnTo>
                <a:lnTo>
                  <a:pt x="131048" y="816787"/>
                </a:lnTo>
                <a:lnTo>
                  <a:pt x="2223317" y="816787"/>
                </a:lnTo>
                <a:lnTo>
                  <a:pt x="2264450" y="806119"/>
                </a:lnTo>
                <a:lnTo>
                  <a:pt x="2299502" y="783259"/>
                </a:lnTo>
                <a:lnTo>
                  <a:pt x="2310170" y="774131"/>
                </a:lnTo>
                <a:lnTo>
                  <a:pt x="2319314" y="763463"/>
                </a:lnTo>
                <a:lnTo>
                  <a:pt x="2328458" y="752795"/>
                </a:lnTo>
                <a:lnTo>
                  <a:pt x="2334554" y="740603"/>
                </a:lnTo>
                <a:lnTo>
                  <a:pt x="2340650" y="728411"/>
                </a:lnTo>
                <a:lnTo>
                  <a:pt x="2346746" y="714695"/>
                </a:lnTo>
                <a:lnTo>
                  <a:pt x="2349794" y="700979"/>
                </a:lnTo>
                <a:lnTo>
                  <a:pt x="2351318" y="687263"/>
                </a:lnTo>
                <a:lnTo>
                  <a:pt x="2352842" y="672023"/>
                </a:lnTo>
                <a:lnTo>
                  <a:pt x="2352842" y="143240"/>
                </a:lnTo>
                <a:lnTo>
                  <a:pt x="2351318" y="129524"/>
                </a:lnTo>
                <a:lnTo>
                  <a:pt x="2349794" y="114300"/>
                </a:lnTo>
                <a:lnTo>
                  <a:pt x="2345222" y="100584"/>
                </a:lnTo>
                <a:lnTo>
                  <a:pt x="2340650" y="88391"/>
                </a:lnTo>
                <a:lnTo>
                  <a:pt x="2334554" y="74675"/>
                </a:lnTo>
                <a:lnTo>
                  <a:pt x="2326934" y="62484"/>
                </a:lnTo>
                <a:lnTo>
                  <a:pt x="2319314" y="51815"/>
                </a:lnTo>
                <a:lnTo>
                  <a:pt x="2310170" y="41148"/>
                </a:lnTo>
                <a:lnTo>
                  <a:pt x="2299502" y="32003"/>
                </a:lnTo>
                <a:lnTo>
                  <a:pt x="2287310" y="24384"/>
                </a:lnTo>
                <a:lnTo>
                  <a:pt x="2276642" y="16763"/>
                </a:lnTo>
                <a:lnTo>
                  <a:pt x="2262926" y="10667"/>
                </a:lnTo>
                <a:lnTo>
                  <a:pt x="2249210" y="6096"/>
                </a:lnTo>
                <a:lnTo>
                  <a:pt x="2235509" y="3048"/>
                </a:lnTo>
                <a:lnTo>
                  <a:pt x="2221793" y="0"/>
                </a:lnTo>
                <a:lnTo>
                  <a:pt x="129524" y="0"/>
                </a:lnTo>
                <a:lnTo>
                  <a:pt x="114284" y="3048"/>
                </a:lnTo>
                <a:close/>
              </a:path>
            </a:pathLst>
          </a:custGeom>
          <a:solidFill>
            <a:srgbClr val="001259"/>
          </a:solidFill>
        </p:spPr>
        <p:txBody>
          <a:bodyPr wrap="square" lIns="0" tIns="0" rIns="0" bIns="0" rtlCol="0">
            <a:noAutofit/>
          </a:bodyPr>
          <a:lstStyle/>
          <a:p>
            <a:endParaRPr/>
          </a:p>
        </p:txBody>
      </p:sp>
      <p:sp>
        <p:nvSpPr>
          <p:cNvPr id="15" name="object 15"/>
          <p:cNvSpPr txBox="1"/>
          <p:nvPr/>
        </p:nvSpPr>
        <p:spPr>
          <a:xfrm>
            <a:off x="3008182" y="1544697"/>
            <a:ext cx="2395922" cy="345289"/>
          </a:xfrm>
          <a:prstGeom prst="rect">
            <a:avLst/>
          </a:prstGeom>
        </p:spPr>
        <p:txBody>
          <a:bodyPr wrap="square" lIns="0" tIns="0" rIns="0" bIns="0" rtlCol="0">
            <a:noAutofit/>
          </a:bodyPr>
          <a:lstStyle/>
          <a:p>
            <a:pPr marL="11133">
              <a:lnSpc>
                <a:spcPts val="2594"/>
              </a:lnSpc>
              <a:spcBef>
                <a:spcPts val="130"/>
              </a:spcBef>
            </a:pPr>
            <a:r>
              <a:rPr sz="2500" spc="-4" dirty="0" err="1">
                <a:solidFill>
                  <a:srgbClr val="FFFFFF"/>
                </a:solidFill>
                <a:latin typeface="Arial"/>
                <a:cs typeface="Arial"/>
              </a:rPr>
              <a:t>S</a:t>
            </a:r>
            <a:r>
              <a:rPr sz="2500" spc="4" dirty="0" err="1">
                <a:solidFill>
                  <a:srgbClr val="FFFFFF"/>
                </a:solidFill>
                <a:latin typeface="Arial"/>
                <a:cs typeface="Arial"/>
              </a:rPr>
              <a:t>trategi</a:t>
            </a:r>
            <a:r>
              <a:rPr sz="2500" dirty="0" err="1">
                <a:solidFill>
                  <a:srgbClr val="FFFFFF"/>
                </a:solidFill>
                <a:latin typeface="Arial"/>
                <a:cs typeface="Arial"/>
              </a:rPr>
              <a:t>ja</a:t>
            </a:r>
            <a:r>
              <a:rPr sz="2500" spc="-81" dirty="0">
                <a:solidFill>
                  <a:srgbClr val="FFFFFF"/>
                </a:solidFill>
                <a:latin typeface="Arial"/>
                <a:cs typeface="Arial"/>
              </a:rPr>
              <a:t> </a:t>
            </a:r>
            <a:r>
              <a:rPr lang="hr-HR" sz="2500" spc="-81" dirty="0" smtClean="0">
                <a:solidFill>
                  <a:srgbClr val="FFFFFF"/>
                </a:solidFill>
                <a:latin typeface="Arial"/>
                <a:cs typeface="Arial"/>
              </a:rPr>
              <a:t> </a:t>
            </a:r>
            <a:r>
              <a:rPr lang="hr-HR" sz="2500" spc="4" dirty="0" smtClean="0">
                <a:solidFill>
                  <a:srgbClr val="FFFFFF"/>
                </a:solidFill>
                <a:latin typeface="Arial"/>
                <a:cs typeface="Arial"/>
              </a:rPr>
              <a:t>V</a:t>
            </a:r>
            <a:r>
              <a:rPr sz="2500" dirty="0" smtClean="0">
                <a:solidFill>
                  <a:srgbClr val="FFFFFF"/>
                </a:solidFill>
                <a:latin typeface="Arial"/>
                <a:cs typeface="Arial"/>
              </a:rPr>
              <a:t>l</a:t>
            </a:r>
            <a:r>
              <a:rPr sz="2500" spc="4" dirty="0" smtClean="0">
                <a:solidFill>
                  <a:srgbClr val="FFFFFF"/>
                </a:solidFill>
                <a:latin typeface="Arial"/>
                <a:cs typeface="Arial"/>
              </a:rPr>
              <a:t>ad</a:t>
            </a:r>
            <a:r>
              <a:rPr sz="2500" dirty="0" smtClean="0">
                <a:solidFill>
                  <a:srgbClr val="FFFFFF"/>
                </a:solidFill>
                <a:latin typeface="Arial"/>
                <a:cs typeface="Arial"/>
              </a:rPr>
              <a:t>e</a:t>
            </a:r>
            <a:endParaRPr sz="2500" dirty="0">
              <a:latin typeface="Arial"/>
              <a:cs typeface="Arial"/>
            </a:endParaRPr>
          </a:p>
        </p:txBody>
      </p:sp>
      <p:sp>
        <p:nvSpPr>
          <p:cNvPr id="14" name="object 14"/>
          <p:cNvSpPr txBox="1"/>
          <p:nvPr/>
        </p:nvSpPr>
        <p:spPr>
          <a:xfrm>
            <a:off x="5422088" y="1544697"/>
            <a:ext cx="505378" cy="345289"/>
          </a:xfrm>
          <a:prstGeom prst="rect">
            <a:avLst/>
          </a:prstGeom>
        </p:spPr>
        <p:txBody>
          <a:bodyPr wrap="square" lIns="0" tIns="0" rIns="0" bIns="0" rtlCol="0">
            <a:noAutofit/>
          </a:bodyPr>
          <a:lstStyle/>
          <a:p>
            <a:pPr marL="11133">
              <a:lnSpc>
                <a:spcPts val="2594"/>
              </a:lnSpc>
              <a:spcBef>
                <a:spcPts val="130"/>
              </a:spcBef>
            </a:pPr>
            <a:r>
              <a:rPr sz="2500" spc="-4" dirty="0">
                <a:solidFill>
                  <a:srgbClr val="FFFFFF"/>
                </a:solidFill>
                <a:latin typeface="Arial"/>
                <a:cs typeface="Arial"/>
              </a:rPr>
              <a:t>R</a:t>
            </a:r>
            <a:r>
              <a:rPr sz="2500" dirty="0">
                <a:solidFill>
                  <a:srgbClr val="FFFFFF"/>
                </a:solidFill>
                <a:latin typeface="Arial"/>
                <a:cs typeface="Arial"/>
              </a:rPr>
              <a:t>H</a:t>
            </a:r>
            <a:endParaRPr sz="2500" dirty="0">
              <a:latin typeface="Arial"/>
              <a:cs typeface="Arial"/>
            </a:endParaRPr>
          </a:p>
        </p:txBody>
      </p:sp>
      <p:sp>
        <p:nvSpPr>
          <p:cNvPr id="13" name="object 13"/>
          <p:cNvSpPr txBox="1"/>
          <p:nvPr/>
        </p:nvSpPr>
        <p:spPr>
          <a:xfrm>
            <a:off x="3849576" y="2365178"/>
            <a:ext cx="1495644" cy="728377"/>
          </a:xfrm>
          <a:prstGeom prst="rect">
            <a:avLst/>
          </a:prstGeom>
        </p:spPr>
        <p:txBody>
          <a:bodyPr wrap="square" lIns="0" tIns="0" rIns="0" bIns="0" rtlCol="0">
            <a:noAutofit/>
          </a:bodyPr>
          <a:lstStyle/>
          <a:p>
            <a:pPr marL="258827" marR="265129" algn="ctr">
              <a:lnSpc>
                <a:spcPts val="1700"/>
              </a:lnSpc>
              <a:spcBef>
                <a:spcPts val="85"/>
              </a:spcBef>
            </a:pPr>
            <a:r>
              <a:rPr sz="1400" b="1" dirty="0">
                <a:solidFill>
                  <a:srgbClr val="FFFFFF"/>
                </a:solidFill>
                <a:latin typeface="Arial"/>
                <a:cs typeface="Arial"/>
              </a:rPr>
              <a:t>S</a:t>
            </a:r>
            <a:r>
              <a:rPr sz="1400" b="1" spc="-4" dirty="0">
                <a:solidFill>
                  <a:srgbClr val="FFFFFF"/>
                </a:solidFill>
                <a:latin typeface="Arial"/>
                <a:cs typeface="Arial"/>
              </a:rPr>
              <a:t>m</a:t>
            </a:r>
            <a:r>
              <a:rPr sz="1400" b="1" spc="4" dirty="0">
                <a:solidFill>
                  <a:srgbClr val="FFFFFF"/>
                </a:solidFill>
                <a:latin typeface="Arial"/>
                <a:cs typeface="Arial"/>
              </a:rPr>
              <a:t>j</a:t>
            </a:r>
            <a:r>
              <a:rPr sz="1400" b="1" spc="-4" dirty="0">
                <a:solidFill>
                  <a:srgbClr val="FFFFFF"/>
                </a:solidFill>
                <a:latin typeface="Arial"/>
                <a:cs typeface="Arial"/>
              </a:rPr>
              <a:t>er</a:t>
            </a:r>
            <a:r>
              <a:rPr sz="1400" b="1" spc="4" dirty="0">
                <a:solidFill>
                  <a:srgbClr val="FFFFFF"/>
                </a:solidFill>
                <a:latin typeface="Arial"/>
                <a:cs typeface="Arial"/>
              </a:rPr>
              <a:t>ni</a:t>
            </a:r>
            <a:r>
              <a:rPr sz="1400" b="1" spc="-4" dirty="0">
                <a:solidFill>
                  <a:srgbClr val="FFFFFF"/>
                </a:solidFill>
                <a:latin typeface="Arial"/>
                <a:cs typeface="Arial"/>
              </a:rPr>
              <a:t>c</a:t>
            </a:r>
            <a:r>
              <a:rPr sz="1400" b="1" dirty="0">
                <a:solidFill>
                  <a:srgbClr val="FFFFFF"/>
                </a:solidFill>
                <a:latin typeface="Arial"/>
                <a:cs typeface="Arial"/>
              </a:rPr>
              <a:t>e</a:t>
            </a:r>
            <a:endParaRPr sz="1400" dirty="0">
              <a:latin typeface="Arial"/>
              <a:cs typeface="Arial"/>
            </a:endParaRPr>
          </a:p>
          <a:p>
            <a:pPr indent="-2523" algn="ctr">
              <a:lnSpc>
                <a:spcPct val="99945"/>
              </a:lnSpc>
            </a:pPr>
            <a:r>
              <a:rPr sz="1400" b="1" spc="-4" dirty="0">
                <a:solidFill>
                  <a:srgbClr val="FFFFFF"/>
                </a:solidFill>
                <a:latin typeface="Arial"/>
                <a:cs typeface="Arial"/>
              </a:rPr>
              <a:t>ek</a:t>
            </a:r>
            <a:r>
              <a:rPr sz="1400" b="1" spc="4" dirty="0">
                <a:solidFill>
                  <a:srgbClr val="FFFFFF"/>
                </a:solidFill>
                <a:latin typeface="Arial"/>
                <a:cs typeface="Arial"/>
              </a:rPr>
              <a:t>ono</a:t>
            </a:r>
            <a:r>
              <a:rPr sz="1400" b="1" spc="-4" dirty="0">
                <a:solidFill>
                  <a:srgbClr val="FFFFFF"/>
                </a:solidFill>
                <a:latin typeface="Arial"/>
                <a:cs typeface="Arial"/>
              </a:rPr>
              <a:t>msk</a:t>
            </a:r>
            <a:r>
              <a:rPr sz="1400" b="1" dirty="0">
                <a:solidFill>
                  <a:srgbClr val="FFFFFF"/>
                </a:solidFill>
                <a:latin typeface="Arial"/>
                <a:cs typeface="Arial"/>
              </a:rPr>
              <a:t>e</a:t>
            </a:r>
            <a:r>
              <a:rPr sz="1400" b="1" spc="8" dirty="0">
                <a:solidFill>
                  <a:srgbClr val="FFFFFF"/>
                </a:solidFill>
                <a:latin typeface="Arial"/>
                <a:cs typeface="Arial"/>
              </a:rPr>
              <a:t> </a:t>
            </a:r>
            <a:r>
              <a:rPr sz="1400" b="1" dirty="0">
                <a:solidFill>
                  <a:srgbClr val="FFFFFF"/>
                </a:solidFill>
                <a:latin typeface="Arial"/>
                <a:cs typeface="Arial"/>
              </a:rPr>
              <a:t>i f</a:t>
            </a:r>
            <a:r>
              <a:rPr sz="1400" b="1" spc="4" dirty="0">
                <a:solidFill>
                  <a:srgbClr val="FFFFFF"/>
                </a:solidFill>
                <a:latin typeface="Arial"/>
                <a:cs typeface="Arial"/>
              </a:rPr>
              <a:t>i</a:t>
            </a:r>
            <a:r>
              <a:rPr sz="1400" b="1" spc="-4" dirty="0">
                <a:solidFill>
                  <a:srgbClr val="FFFFFF"/>
                </a:solidFill>
                <a:latin typeface="Arial"/>
                <a:cs typeface="Arial"/>
              </a:rPr>
              <a:t>ska</a:t>
            </a:r>
            <a:r>
              <a:rPr sz="1400" b="1" spc="4" dirty="0">
                <a:solidFill>
                  <a:srgbClr val="FFFFFF"/>
                </a:solidFill>
                <a:latin typeface="Arial"/>
                <a:cs typeface="Arial"/>
              </a:rPr>
              <a:t>ln</a:t>
            </a:r>
            <a:r>
              <a:rPr sz="1400" b="1" dirty="0">
                <a:solidFill>
                  <a:srgbClr val="FFFFFF"/>
                </a:solidFill>
                <a:latin typeface="Arial"/>
                <a:cs typeface="Arial"/>
              </a:rPr>
              <a:t>e </a:t>
            </a:r>
            <a:r>
              <a:rPr sz="1400" b="1" spc="4" dirty="0">
                <a:solidFill>
                  <a:srgbClr val="FFFFFF"/>
                </a:solidFill>
                <a:latin typeface="Arial"/>
                <a:cs typeface="Arial"/>
              </a:rPr>
              <a:t>poli</a:t>
            </a:r>
            <a:r>
              <a:rPr sz="1400" b="1" dirty="0">
                <a:solidFill>
                  <a:srgbClr val="FFFFFF"/>
                </a:solidFill>
                <a:latin typeface="Arial"/>
                <a:cs typeface="Arial"/>
              </a:rPr>
              <a:t>t</a:t>
            </a:r>
            <a:r>
              <a:rPr sz="1400" b="1" spc="4" dirty="0">
                <a:solidFill>
                  <a:srgbClr val="FFFFFF"/>
                </a:solidFill>
                <a:latin typeface="Arial"/>
                <a:cs typeface="Arial"/>
              </a:rPr>
              <a:t>i</a:t>
            </a:r>
            <a:r>
              <a:rPr sz="1400" b="1" spc="-4" dirty="0">
                <a:solidFill>
                  <a:srgbClr val="FFFFFF"/>
                </a:solidFill>
                <a:latin typeface="Arial"/>
                <a:cs typeface="Arial"/>
              </a:rPr>
              <a:t>k</a:t>
            </a:r>
            <a:r>
              <a:rPr sz="1400" b="1" dirty="0">
                <a:solidFill>
                  <a:srgbClr val="FFFFFF"/>
                </a:solidFill>
                <a:latin typeface="Arial"/>
                <a:cs typeface="Arial"/>
              </a:rPr>
              <a:t>e</a:t>
            </a:r>
            <a:endParaRPr sz="1400" dirty="0">
              <a:latin typeface="Arial"/>
              <a:cs typeface="Arial"/>
            </a:endParaRPr>
          </a:p>
        </p:txBody>
      </p:sp>
      <p:sp>
        <p:nvSpPr>
          <p:cNvPr id="12" name="object 12"/>
          <p:cNvSpPr txBox="1"/>
          <p:nvPr/>
        </p:nvSpPr>
        <p:spPr>
          <a:xfrm>
            <a:off x="3986403" y="3111995"/>
            <a:ext cx="537839" cy="230501"/>
          </a:xfrm>
          <a:prstGeom prst="rect">
            <a:avLst/>
          </a:prstGeom>
        </p:spPr>
        <p:txBody>
          <a:bodyPr wrap="square" lIns="0" tIns="0" rIns="0" bIns="0" rtlCol="0">
            <a:noAutofit/>
          </a:bodyPr>
          <a:lstStyle/>
          <a:p>
            <a:pPr marL="11133">
              <a:lnSpc>
                <a:spcPts val="1700"/>
              </a:lnSpc>
              <a:spcBef>
                <a:spcPts val="85"/>
              </a:spcBef>
            </a:pPr>
            <a:r>
              <a:rPr b="1" spc="-4" dirty="0">
                <a:solidFill>
                  <a:srgbClr val="FFFFFF"/>
                </a:solidFill>
                <a:latin typeface="Arial"/>
                <a:cs typeface="Arial"/>
              </a:rPr>
              <a:t>2013</a:t>
            </a:r>
            <a:r>
              <a:rPr b="1" dirty="0">
                <a:solidFill>
                  <a:srgbClr val="FFFFFF"/>
                </a:solidFill>
                <a:latin typeface="Arial"/>
                <a:cs typeface="Arial"/>
              </a:rPr>
              <a:t>.</a:t>
            </a:r>
            <a:endParaRPr dirty="0">
              <a:latin typeface="Arial"/>
              <a:cs typeface="Arial"/>
            </a:endParaRPr>
          </a:p>
        </p:txBody>
      </p:sp>
      <p:sp>
        <p:nvSpPr>
          <p:cNvPr id="11" name="object 11"/>
          <p:cNvSpPr txBox="1"/>
          <p:nvPr/>
        </p:nvSpPr>
        <p:spPr>
          <a:xfrm>
            <a:off x="4529818" y="3111995"/>
            <a:ext cx="700596" cy="230501"/>
          </a:xfrm>
          <a:prstGeom prst="rect">
            <a:avLst/>
          </a:prstGeom>
        </p:spPr>
        <p:txBody>
          <a:bodyPr wrap="square" lIns="0" tIns="0" rIns="0" bIns="0" rtlCol="0">
            <a:noAutofit/>
          </a:bodyPr>
          <a:lstStyle/>
          <a:p>
            <a:pPr marL="11133">
              <a:lnSpc>
                <a:spcPts val="1700"/>
              </a:lnSpc>
              <a:spcBef>
                <a:spcPts val="85"/>
              </a:spcBef>
            </a:pPr>
            <a:r>
              <a:rPr b="1" dirty="0">
                <a:solidFill>
                  <a:srgbClr val="FFFFFF"/>
                </a:solidFill>
                <a:latin typeface="Arial"/>
                <a:cs typeface="Arial"/>
              </a:rPr>
              <a:t>– </a:t>
            </a:r>
            <a:r>
              <a:rPr b="1" spc="-4" dirty="0">
                <a:solidFill>
                  <a:srgbClr val="FFFFFF"/>
                </a:solidFill>
                <a:latin typeface="Arial"/>
                <a:cs typeface="Arial"/>
              </a:rPr>
              <a:t>2015</a:t>
            </a:r>
            <a:r>
              <a:rPr b="1" dirty="0">
                <a:solidFill>
                  <a:srgbClr val="FFFFFF"/>
                </a:solidFill>
                <a:latin typeface="Arial"/>
                <a:cs typeface="Arial"/>
              </a:rPr>
              <a:t>.</a:t>
            </a:r>
            <a:endParaRPr dirty="0">
              <a:latin typeface="Arial"/>
              <a:cs typeface="Arial"/>
            </a:endParaRPr>
          </a:p>
        </p:txBody>
      </p:sp>
      <p:sp>
        <p:nvSpPr>
          <p:cNvPr id="10" name="object 10"/>
          <p:cNvSpPr txBox="1"/>
          <p:nvPr/>
        </p:nvSpPr>
        <p:spPr>
          <a:xfrm>
            <a:off x="1534052" y="3328402"/>
            <a:ext cx="1692713" cy="631568"/>
          </a:xfrm>
          <a:prstGeom prst="rect">
            <a:avLst/>
          </a:prstGeom>
        </p:spPr>
        <p:txBody>
          <a:bodyPr wrap="square" lIns="0" tIns="0" rIns="0" bIns="0" rtlCol="0">
            <a:noAutofit/>
          </a:bodyPr>
          <a:lstStyle/>
          <a:p>
            <a:pPr marL="292550" marR="311385" algn="ctr">
              <a:lnSpc>
                <a:spcPts val="2238"/>
              </a:lnSpc>
              <a:spcBef>
                <a:spcPts val="111"/>
              </a:spcBef>
            </a:pPr>
            <a:r>
              <a:rPr sz="2100" b="1" dirty="0">
                <a:solidFill>
                  <a:srgbClr val="90CF88"/>
                </a:solidFill>
                <a:latin typeface="Arial"/>
                <a:cs typeface="Arial"/>
              </a:rPr>
              <a:t>F</a:t>
            </a:r>
            <a:r>
              <a:rPr sz="2100" b="1" spc="4" dirty="0">
                <a:solidFill>
                  <a:srgbClr val="90CF88"/>
                </a:solidFill>
                <a:latin typeface="Arial"/>
                <a:cs typeface="Arial"/>
              </a:rPr>
              <a:t>i</a:t>
            </a:r>
            <a:r>
              <a:rPr sz="2100" b="1" spc="-4" dirty="0">
                <a:solidFill>
                  <a:srgbClr val="90CF88"/>
                </a:solidFill>
                <a:latin typeface="Arial"/>
                <a:cs typeface="Arial"/>
              </a:rPr>
              <a:t>ska</a:t>
            </a:r>
            <a:r>
              <a:rPr sz="2100" b="1" spc="4" dirty="0">
                <a:solidFill>
                  <a:srgbClr val="90CF88"/>
                </a:solidFill>
                <a:latin typeface="Arial"/>
                <a:cs typeface="Arial"/>
              </a:rPr>
              <a:t>l</a:t>
            </a:r>
            <a:r>
              <a:rPr sz="2100" b="1" dirty="0">
                <a:solidFill>
                  <a:srgbClr val="90CF88"/>
                </a:solidFill>
                <a:latin typeface="Arial"/>
                <a:cs typeface="Arial"/>
              </a:rPr>
              <a:t>na</a:t>
            </a:r>
            <a:endParaRPr sz="2100" dirty="0">
              <a:latin typeface="Arial"/>
              <a:cs typeface="Arial"/>
            </a:endParaRPr>
          </a:p>
          <a:p>
            <a:pPr algn="ctr">
              <a:lnSpc>
                <a:spcPct val="95825"/>
              </a:lnSpc>
            </a:pPr>
            <a:r>
              <a:rPr sz="2100" b="1" spc="-4" dirty="0">
                <a:solidFill>
                  <a:srgbClr val="90CF88"/>
                </a:solidFill>
                <a:latin typeface="Arial"/>
                <a:cs typeface="Arial"/>
              </a:rPr>
              <a:t>k</a:t>
            </a:r>
            <a:r>
              <a:rPr sz="2100" b="1" dirty="0">
                <a:solidFill>
                  <a:srgbClr val="90CF88"/>
                </a:solidFill>
                <a:latin typeface="Arial"/>
                <a:cs typeface="Arial"/>
              </a:rPr>
              <a:t>on</a:t>
            </a:r>
            <a:r>
              <a:rPr sz="2100" b="1" spc="-4" dirty="0">
                <a:solidFill>
                  <a:srgbClr val="90CF88"/>
                </a:solidFill>
                <a:latin typeface="Arial"/>
                <a:cs typeface="Arial"/>
              </a:rPr>
              <a:t>s</a:t>
            </a:r>
            <a:r>
              <a:rPr sz="2100" b="1" dirty="0">
                <a:solidFill>
                  <a:srgbClr val="90CF88"/>
                </a:solidFill>
                <a:latin typeface="Arial"/>
                <a:cs typeface="Arial"/>
              </a:rPr>
              <a:t>o</a:t>
            </a:r>
            <a:r>
              <a:rPr sz="2100" b="1" spc="4" dirty="0">
                <a:solidFill>
                  <a:srgbClr val="90CF88"/>
                </a:solidFill>
                <a:latin typeface="Arial"/>
                <a:cs typeface="Arial"/>
              </a:rPr>
              <a:t>li</a:t>
            </a:r>
            <a:r>
              <a:rPr sz="2100" b="1" dirty="0">
                <a:solidFill>
                  <a:srgbClr val="90CF88"/>
                </a:solidFill>
                <a:latin typeface="Arial"/>
                <a:cs typeface="Arial"/>
              </a:rPr>
              <a:t>d</a:t>
            </a:r>
            <a:r>
              <a:rPr sz="2100" b="1" spc="-4" dirty="0">
                <a:solidFill>
                  <a:srgbClr val="90CF88"/>
                </a:solidFill>
                <a:latin typeface="Arial"/>
                <a:cs typeface="Arial"/>
              </a:rPr>
              <a:t>ac</a:t>
            </a:r>
            <a:r>
              <a:rPr sz="2100" b="1" spc="4" dirty="0">
                <a:solidFill>
                  <a:srgbClr val="90CF88"/>
                </a:solidFill>
                <a:latin typeface="Arial"/>
                <a:cs typeface="Arial"/>
              </a:rPr>
              <a:t>ij</a:t>
            </a:r>
            <a:r>
              <a:rPr sz="2100" b="1" dirty="0">
                <a:solidFill>
                  <a:srgbClr val="90CF88"/>
                </a:solidFill>
                <a:latin typeface="Arial"/>
                <a:cs typeface="Arial"/>
              </a:rPr>
              <a:t>a</a:t>
            </a:r>
            <a:endParaRPr sz="2100" dirty="0">
              <a:latin typeface="Arial"/>
              <a:cs typeface="Arial"/>
            </a:endParaRPr>
          </a:p>
        </p:txBody>
      </p:sp>
      <p:sp>
        <p:nvSpPr>
          <p:cNvPr id="9" name="object 9"/>
          <p:cNvSpPr txBox="1"/>
          <p:nvPr/>
        </p:nvSpPr>
        <p:spPr>
          <a:xfrm>
            <a:off x="6066086" y="3328402"/>
            <a:ext cx="1358938" cy="631568"/>
          </a:xfrm>
          <a:prstGeom prst="rect">
            <a:avLst/>
          </a:prstGeom>
        </p:spPr>
        <p:txBody>
          <a:bodyPr wrap="square" lIns="0" tIns="0" rIns="0" bIns="0" rtlCol="0">
            <a:noAutofit/>
          </a:bodyPr>
          <a:lstStyle/>
          <a:p>
            <a:pPr algn="ctr">
              <a:lnSpc>
                <a:spcPts val="2238"/>
              </a:lnSpc>
              <a:spcBef>
                <a:spcPts val="111"/>
              </a:spcBef>
            </a:pPr>
            <a:r>
              <a:rPr sz="2100" b="1" spc="-4" dirty="0">
                <a:solidFill>
                  <a:srgbClr val="90CF88"/>
                </a:solidFill>
                <a:latin typeface="Arial"/>
                <a:cs typeface="Arial"/>
              </a:rPr>
              <a:t>S</a:t>
            </a:r>
            <a:r>
              <a:rPr sz="2100" b="1" spc="4" dirty="0">
                <a:solidFill>
                  <a:srgbClr val="90CF88"/>
                </a:solidFill>
                <a:latin typeface="Arial"/>
                <a:cs typeface="Arial"/>
              </a:rPr>
              <a:t>t</a:t>
            </a:r>
            <a:r>
              <a:rPr sz="2100" b="1" dirty="0">
                <a:solidFill>
                  <a:srgbClr val="90CF88"/>
                </a:solidFill>
                <a:latin typeface="Arial"/>
                <a:cs typeface="Arial"/>
              </a:rPr>
              <a:t>ru</a:t>
            </a:r>
            <a:r>
              <a:rPr sz="2100" b="1" spc="-4" dirty="0">
                <a:solidFill>
                  <a:srgbClr val="90CF88"/>
                </a:solidFill>
                <a:latin typeface="Arial"/>
                <a:cs typeface="Arial"/>
              </a:rPr>
              <a:t>k</a:t>
            </a:r>
            <a:r>
              <a:rPr sz="2100" b="1" spc="4" dirty="0">
                <a:solidFill>
                  <a:srgbClr val="90CF88"/>
                </a:solidFill>
                <a:latin typeface="Arial"/>
                <a:cs typeface="Arial"/>
              </a:rPr>
              <a:t>t</a:t>
            </a:r>
            <a:r>
              <a:rPr sz="2100" b="1" dirty="0">
                <a:solidFill>
                  <a:srgbClr val="90CF88"/>
                </a:solidFill>
                <a:latin typeface="Arial"/>
                <a:cs typeface="Arial"/>
              </a:rPr>
              <a:t>urne</a:t>
            </a:r>
            <a:endParaRPr sz="2100" dirty="0">
              <a:latin typeface="Arial"/>
              <a:cs typeface="Arial"/>
            </a:endParaRPr>
          </a:p>
          <a:p>
            <a:pPr marL="157621" marR="177798" algn="ctr">
              <a:lnSpc>
                <a:spcPct val="95825"/>
              </a:lnSpc>
            </a:pPr>
            <a:r>
              <a:rPr sz="2100" b="1" dirty="0">
                <a:solidFill>
                  <a:srgbClr val="90CF88"/>
                </a:solidFill>
                <a:latin typeface="Arial"/>
                <a:cs typeface="Arial"/>
              </a:rPr>
              <a:t>r</a:t>
            </a:r>
            <a:r>
              <a:rPr sz="2100" b="1" spc="-4" dirty="0">
                <a:solidFill>
                  <a:srgbClr val="90CF88"/>
                </a:solidFill>
                <a:latin typeface="Arial"/>
                <a:cs typeface="Arial"/>
              </a:rPr>
              <a:t>e</a:t>
            </a:r>
            <a:r>
              <a:rPr sz="2100" b="1" spc="4" dirty="0">
                <a:solidFill>
                  <a:srgbClr val="90CF88"/>
                </a:solidFill>
                <a:latin typeface="Arial"/>
                <a:cs typeface="Arial"/>
              </a:rPr>
              <a:t>f</a:t>
            </a:r>
            <a:r>
              <a:rPr sz="2100" b="1" dirty="0">
                <a:solidFill>
                  <a:srgbClr val="90CF88"/>
                </a:solidFill>
                <a:latin typeface="Arial"/>
                <a:cs typeface="Arial"/>
              </a:rPr>
              <a:t>orme</a:t>
            </a:r>
            <a:endParaRPr sz="2100" dirty="0">
              <a:latin typeface="Arial"/>
              <a:cs typeface="Arial"/>
            </a:endParaRPr>
          </a:p>
        </p:txBody>
      </p:sp>
      <p:sp>
        <p:nvSpPr>
          <p:cNvPr id="8" name="object 8"/>
          <p:cNvSpPr txBox="1"/>
          <p:nvPr/>
        </p:nvSpPr>
        <p:spPr>
          <a:xfrm>
            <a:off x="3851920" y="3717032"/>
            <a:ext cx="678850" cy="271325"/>
          </a:xfrm>
          <a:prstGeom prst="rect">
            <a:avLst/>
          </a:prstGeom>
        </p:spPr>
        <p:txBody>
          <a:bodyPr wrap="square" lIns="0" tIns="0" rIns="0" bIns="0" rtlCol="0">
            <a:noAutofit/>
          </a:bodyPr>
          <a:lstStyle/>
          <a:p>
            <a:pPr marL="11133">
              <a:lnSpc>
                <a:spcPts val="1700"/>
              </a:lnSpc>
              <a:spcBef>
                <a:spcPts val="85"/>
              </a:spcBef>
            </a:pPr>
            <a:r>
              <a:rPr b="1" spc="-4" dirty="0" err="1">
                <a:solidFill>
                  <a:srgbClr val="FFFFFF"/>
                </a:solidFill>
                <a:latin typeface="Arial"/>
                <a:cs typeface="Arial"/>
              </a:rPr>
              <a:t>Dr</a:t>
            </a:r>
            <a:r>
              <a:rPr b="1" dirty="0" err="1">
                <a:solidFill>
                  <a:srgbClr val="FFFFFF"/>
                </a:solidFill>
                <a:latin typeface="Arial"/>
                <a:cs typeface="Arial"/>
              </a:rPr>
              <a:t>z</a:t>
            </a:r>
            <a:r>
              <a:rPr b="1" spc="-4" dirty="0" err="1">
                <a:solidFill>
                  <a:srgbClr val="FFFFFF"/>
                </a:solidFill>
                <a:latin typeface="Arial"/>
                <a:cs typeface="Arial"/>
              </a:rPr>
              <a:t>a</a:t>
            </a:r>
            <a:r>
              <a:rPr b="1" spc="-34" dirty="0" err="1">
                <a:solidFill>
                  <a:srgbClr val="FFFFFF"/>
                </a:solidFill>
                <a:latin typeface="Arial"/>
                <a:cs typeface="Arial"/>
              </a:rPr>
              <a:t>v</a:t>
            </a:r>
            <a:r>
              <a:rPr b="1" spc="4" dirty="0" err="1">
                <a:solidFill>
                  <a:srgbClr val="FFFFFF"/>
                </a:solidFill>
                <a:latin typeface="Arial"/>
                <a:cs typeface="Arial"/>
              </a:rPr>
              <a:t>n</a:t>
            </a:r>
            <a:r>
              <a:rPr b="1" dirty="0" err="1">
                <a:solidFill>
                  <a:srgbClr val="FFFFFF"/>
                </a:solidFill>
                <a:latin typeface="Arial"/>
                <a:cs typeface="Arial"/>
              </a:rPr>
              <a:t>i</a:t>
            </a:r>
            <a:endParaRPr dirty="0">
              <a:latin typeface="Arial"/>
              <a:cs typeface="Arial"/>
            </a:endParaRPr>
          </a:p>
        </p:txBody>
      </p:sp>
      <p:sp>
        <p:nvSpPr>
          <p:cNvPr id="7" name="object 7"/>
          <p:cNvSpPr txBox="1"/>
          <p:nvPr/>
        </p:nvSpPr>
        <p:spPr>
          <a:xfrm>
            <a:off x="4538857" y="3757856"/>
            <a:ext cx="897602" cy="230501"/>
          </a:xfrm>
          <a:prstGeom prst="rect">
            <a:avLst/>
          </a:prstGeom>
        </p:spPr>
        <p:txBody>
          <a:bodyPr wrap="square" lIns="0" tIns="0" rIns="0" bIns="0" rtlCol="0">
            <a:noAutofit/>
          </a:bodyPr>
          <a:lstStyle/>
          <a:p>
            <a:pPr marL="11133">
              <a:lnSpc>
                <a:spcPts val="1700"/>
              </a:lnSpc>
              <a:spcBef>
                <a:spcPts val="85"/>
              </a:spcBef>
            </a:pPr>
            <a:r>
              <a:rPr b="1" spc="4" dirty="0" err="1">
                <a:solidFill>
                  <a:srgbClr val="FFFFFF"/>
                </a:solidFill>
                <a:latin typeface="Arial"/>
                <a:cs typeface="Arial"/>
              </a:rPr>
              <a:t>p</a:t>
            </a:r>
            <a:r>
              <a:rPr b="1" spc="-4" dirty="0" err="1">
                <a:solidFill>
                  <a:srgbClr val="FFFFFF"/>
                </a:solidFill>
                <a:latin typeface="Arial"/>
                <a:cs typeface="Arial"/>
              </a:rPr>
              <a:t>r</a:t>
            </a:r>
            <a:r>
              <a:rPr b="1" spc="4" dirty="0" err="1">
                <a:solidFill>
                  <a:srgbClr val="FFFFFF"/>
                </a:solidFill>
                <a:latin typeface="Arial"/>
                <a:cs typeface="Arial"/>
              </a:rPr>
              <a:t>o</a:t>
            </a:r>
            <a:r>
              <a:rPr b="1" spc="-4" dirty="0" err="1">
                <a:solidFill>
                  <a:srgbClr val="FFFFFF"/>
                </a:solidFill>
                <a:latin typeface="Arial"/>
                <a:cs typeface="Arial"/>
              </a:rPr>
              <a:t>rac</a:t>
            </a:r>
            <a:r>
              <a:rPr b="1" spc="4" dirty="0" err="1">
                <a:solidFill>
                  <a:srgbClr val="FFFFFF"/>
                </a:solidFill>
                <a:latin typeface="Arial"/>
                <a:cs typeface="Arial"/>
              </a:rPr>
              <a:t>u</a:t>
            </a:r>
            <a:r>
              <a:rPr b="1" dirty="0" err="1">
                <a:solidFill>
                  <a:srgbClr val="FFFFFF"/>
                </a:solidFill>
                <a:latin typeface="Arial"/>
                <a:cs typeface="Arial"/>
              </a:rPr>
              <a:t>n</a:t>
            </a:r>
            <a:endParaRPr dirty="0">
              <a:latin typeface="Arial"/>
              <a:cs typeface="Arial"/>
            </a:endParaRPr>
          </a:p>
        </p:txBody>
      </p:sp>
      <p:sp>
        <p:nvSpPr>
          <p:cNvPr id="6" name="object 6"/>
          <p:cNvSpPr txBox="1"/>
          <p:nvPr/>
        </p:nvSpPr>
        <p:spPr>
          <a:xfrm>
            <a:off x="3985091" y="4006796"/>
            <a:ext cx="1244013" cy="230501"/>
          </a:xfrm>
          <a:prstGeom prst="rect">
            <a:avLst/>
          </a:prstGeom>
        </p:spPr>
        <p:txBody>
          <a:bodyPr wrap="square" lIns="0" tIns="0" rIns="0" bIns="0" rtlCol="0">
            <a:noAutofit/>
          </a:bodyPr>
          <a:lstStyle/>
          <a:p>
            <a:pPr marL="11133">
              <a:lnSpc>
                <a:spcPts val="1700"/>
              </a:lnSpc>
              <a:spcBef>
                <a:spcPts val="85"/>
              </a:spcBef>
            </a:pPr>
            <a:r>
              <a:rPr b="1" spc="-4" dirty="0">
                <a:solidFill>
                  <a:srgbClr val="FFFFFF"/>
                </a:solidFill>
                <a:latin typeface="Arial"/>
                <a:cs typeface="Arial"/>
              </a:rPr>
              <a:t>2013</a:t>
            </a:r>
            <a:r>
              <a:rPr b="1" dirty="0">
                <a:solidFill>
                  <a:srgbClr val="FFFFFF"/>
                </a:solidFill>
                <a:latin typeface="Arial"/>
                <a:cs typeface="Arial"/>
              </a:rPr>
              <a:t>.</a:t>
            </a:r>
            <a:r>
              <a:rPr b="1" spc="22" dirty="0">
                <a:solidFill>
                  <a:srgbClr val="FFFFFF"/>
                </a:solidFill>
                <a:latin typeface="Arial"/>
                <a:cs typeface="Arial"/>
              </a:rPr>
              <a:t> </a:t>
            </a:r>
            <a:r>
              <a:rPr b="1" dirty="0">
                <a:solidFill>
                  <a:srgbClr val="FFFFFF"/>
                </a:solidFill>
                <a:latin typeface="Arial"/>
                <a:cs typeface="Arial"/>
              </a:rPr>
              <a:t>– </a:t>
            </a:r>
            <a:r>
              <a:rPr b="1" spc="-4" dirty="0">
                <a:solidFill>
                  <a:srgbClr val="FFFFFF"/>
                </a:solidFill>
                <a:latin typeface="Arial"/>
                <a:cs typeface="Arial"/>
              </a:rPr>
              <a:t>2015</a:t>
            </a:r>
            <a:r>
              <a:rPr b="1" dirty="0">
                <a:solidFill>
                  <a:srgbClr val="FFFFFF"/>
                </a:solidFill>
                <a:latin typeface="Arial"/>
                <a:cs typeface="Arial"/>
              </a:rPr>
              <a:t>.</a:t>
            </a:r>
            <a:endParaRPr dirty="0">
              <a:latin typeface="Arial"/>
              <a:cs typeface="Arial"/>
            </a:endParaRPr>
          </a:p>
        </p:txBody>
      </p:sp>
      <p:sp>
        <p:nvSpPr>
          <p:cNvPr id="5" name="object 5"/>
          <p:cNvSpPr txBox="1"/>
          <p:nvPr/>
        </p:nvSpPr>
        <p:spPr>
          <a:xfrm>
            <a:off x="3742720" y="4683077"/>
            <a:ext cx="1715641" cy="479437"/>
          </a:xfrm>
          <a:prstGeom prst="rect">
            <a:avLst/>
          </a:prstGeom>
        </p:spPr>
        <p:txBody>
          <a:bodyPr wrap="square" lIns="0" tIns="0" rIns="0" bIns="0" rtlCol="0">
            <a:noAutofit/>
          </a:bodyPr>
          <a:lstStyle/>
          <a:p>
            <a:pPr algn="ctr">
              <a:lnSpc>
                <a:spcPts val="1700"/>
              </a:lnSpc>
              <a:spcBef>
                <a:spcPts val="85"/>
              </a:spcBef>
            </a:pPr>
            <a:r>
              <a:rPr b="1" spc="4" dirty="0" err="1">
                <a:solidFill>
                  <a:srgbClr val="EDF704"/>
                </a:solidFill>
                <a:latin typeface="Arial"/>
                <a:cs typeface="Arial"/>
              </a:rPr>
              <a:t>In</a:t>
            </a:r>
            <a:r>
              <a:rPr b="1" spc="-34" dirty="0" err="1">
                <a:solidFill>
                  <a:srgbClr val="EDF704"/>
                </a:solidFill>
                <a:latin typeface="Arial"/>
                <a:cs typeface="Arial"/>
              </a:rPr>
              <a:t>v</a:t>
            </a:r>
            <a:r>
              <a:rPr b="1" spc="-4" dirty="0" err="1">
                <a:solidFill>
                  <a:srgbClr val="EDF704"/>
                </a:solidFill>
                <a:latin typeface="Arial"/>
                <a:cs typeface="Arial"/>
              </a:rPr>
              <a:t>es</a:t>
            </a:r>
            <a:r>
              <a:rPr b="1" dirty="0" err="1">
                <a:solidFill>
                  <a:srgbClr val="EDF704"/>
                </a:solidFill>
                <a:latin typeface="Arial"/>
                <a:cs typeface="Arial"/>
              </a:rPr>
              <a:t>t</a:t>
            </a:r>
            <a:r>
              <a:rPr b="1" spc="4" dirty="0" err="1">
                <a:solidFill>
                  <a:srgbClr val="EDF704"/>
                </a:solidFill>
                <a:latin typeface="Arial"/>
                <a:cs typeface="Arial"/>
              </a:rPr>
              <a:t>i</a:t>
            </a:r>
            <a:r>
              <a:rPr b="1" spc="-4" dirty="0" err="1">
                <a:solidFill>
                  <a:srgbClr val="EDF704"/>
                </a:solidFill>
                <a:latin typeface="Arial"/>
                <a:cs typeface="Arial"/>
              </a:rPr>
              <a:t>c</a:t>
            </a:r>
            <a:r>
              <a:rPr b="1" spc="4" dirty="0" err="1">
                <a:solidFill>
                  <a:srgbClr val="EDF704"/>
                </a:solidFill>
                <a:latin typeface="Arial"/>
                <a:cs typeface="Arial"/>
              </a:rPr>
              <a:t>ij</a:t>
            </a:r>
            <a:r>
              <a:rPr b="1" dirty="0" err="1">
                <a:solidFill>
                  <a:srgbClr val="EDF704"/>
                </a:solidFill>
                <a:latin typeface="Arial"/>
                <a:cs typeface="Arial"/>
              </a:rPr>
              <a:t>e</a:t>
            </a:r>
            <a:r>
              <a:rPr b="1" dirty="0">
                <a:solidFill>
                  <a:srgbClr val="EDF704"/>
                </a:solidFill>
                <a:latin typeface="Arial"/>
                <a:cs typeface="Arial"/>
              </a:rPr>
              <a:t> </a:t>
            </a:r>
            <a:r>
              <a:rPr b="1" spc="25" dirty="0">
                <a:solidFill>
                  <a:srgbClr val="EDF704"/>
                </a:solidFill>
                <a:latin typeface="Arial"/>
                <a:cs typeface="Arial"/>
              </a:rPr>
              <a:t> </a:t>
            </a:r>
            <a:r>
              <a:rPr b="1" spc="4" dirty="0" err="1">
                <a:solidFill>
                  <a:srgbClr val="EDF704"/>
                </a:solidFill>
                <a:latin typeface="Arial"/>
                <a:cs typeface="Arial"/>
              </a:rPr>
              <a:t>j</a:t>
            </a:r>
            <a:r>
              <a:rPr b="1" spc="-4" dirty="0" err="1">
                <a:solidFill>
                  <a:srgbClr val="EDF704"/>
                </a:solidFill>
                <a:latin typeface="Arial"/>
                <a:cs typeface="Arial"/>
              </a:rPr>
              <a:t>a</a:t>
            </a:r>
            <a:r>
              <a:rPr b="1" spc="-34" dirty="0" err="1">
                <a:solidFill>
                  <a:srgbClr val="EDF704"/>
                </a:solidFill>
                <a:latin typeface="Arial"/>
                <a:cs typeface="Arial"/>
              </a:rPr>
              <a:t>v</a:t>
            </a:r>
            <a:r>
              <a:rPr b="1" spc="4" dirty="0" err="1">
                <a:solidFill>
                  <a:srgbClr val="EDF704"/>
                </a:solidFill>
                <a:latin typeface="Arial"/>
                <a:cs typeface="Arial"/>
              </a:rPr>
              <a:t>no</a:t>
            </a:r>
            <a:r>
              <a:rPr b="1" dirty="0" err="1">
                <a:solidFill>
                  <a:srgbClr val="EDF704"/>
                </a:solidFill>
                <a:latin typeface="Arial"/>
                <a:cs typeface="Arial"/>
              </a:rPr>
              <a:t>g</a:t>
            </a:r>
            <a:endParaRPr dirty="0">
              <a:latin typeface="Arial"/>
              <a:cs typeface="Arial"/>
            </a:endParaRPr>
          </a:p>
          <a:p>
            <a:pPr marL="489931" marR="505426" algn="ctr">
              <a:lnSpc>
                <a:spcPct val="95825"/>
              </a:lnSpc>
            </a:pPr>
            <a:r>
              <a:rPr b="1" spc="-4" dirty="0" err="1">
                <a:solidFill>
                  <a:srgbClr val="EDF704"/>
                </a:solidFill>
                <a:latin typeface="Arial"/>
                <a:cs typeface="Arial"/>
              </a:rPr>
              <a:t>sek</a:t>
            </a:r>
            <a:r>
              <a:rPr b="1" dirty="0" err="1">
                <a:solidFill>
                  <a:srgbClr val="EDF704"/>
                </a:solidFill>
                <a:latin typeface="Arial"/>
                <a:cs typeface="Arial"/>
              </a:rPr>
              <a:t>t</a:t>
            </a:r>
            <a:r>
              <a:rPr b="1" spc="4" dirty="0" err="1">
                <a:solidFill>
                  <a:srgbClr val="EDF704"/>
                </a:solidFill>
                <a:latin typeface="Arial"/>
                <a:cs typeface="Arial"/>
              </a:rPr>
              <a:t>o</a:t>
            </a:r>
            <a:r>
              <a:rPr b="1" spc="-4" dirty="0" err="1">
                <a:solidFill>
                  <a:srgbClr val="EDF704"/>
                </a:solidFill>
                <a:latin typeface="Arial"/>
                <a:cs typeface="Arial"/>
              </a:rPr>
              <a:t>r</a:t>
            </a:r>
            <a:r>
              <a:rPr b="1" dirty="0" err="1">
                <a:solidFill>
                  <a:srgbClr val="EDF704"/>
                </a:solidFill>
                <a:latin typeface="Arial"/>
                <a:cs typeface="Arial"/>
              </a:rPr>
              <a:t>a</a:t>
            </a:r>
            <a:endParaRPr dirty="0">
              <a:latin typeface="Arial"/>
              <a:cs typeface="Arial"/>
            </a:endParaRPr>
          </a:p>
        </p:txBody>
      </p:sp>
      <p:sp>
        <p:nvSpPr>
          <p:cNvPr id="4" name="object 4"/>
          <p:cNvSpPr txBox="1"/>
          <p:nvPr/>
        </p:nvSpPr>
        <p:spPr>
          <a:xfrm>
            <a:off x="5905800" y="4683077"/>
            <a:ext cx="1674868" cy="479437"/>
          </a:xfrm>
          <a:prstGeom prst="rect">
            <a:avLst/>
          </a:prstGeom>
        </p:spPr>
        <p:txBody>
          <a:bodyPr wrap="square" lIns="0" tIns="0" rIns="0" bIns="0" rtlCol="0">
            <a:noAutofit/>
          </a:bodyPr>
          <a:lstStyle/>
          <a:p>
            <a:pPr marL="342977" marR="356631" algn="ctr">
              <a:lnSpc>
                <a:spcPts val="1700"/>
              </a:lnSpc>
              <a:spcBef>
                <a:spcPts val="85"/>
              </a:spcBef>
            </a:pPr>
            <a:r>
              <a:rPr b="1" spc="4" dirty="0" err="1">
                <a:solidFill>
                  <a:srgbClr val="EDF704"/>
                </a:solidFill>
                <a:latin typeface="Arial"/>
                <a:cs typeface="Arial"/>
              </a:rPr>
              <a:t>In</a:t>
            </a:r>
            <a:r>
              <a:rPr b="1" spc="-34" dirty="0" err="1">
                <a:solidFill>
                  <a:srgbClr val="EDF704"/>
                </a:solidFill>
                <a:latin typeface="Arial"/>
                <a:cs typeface="Arial"/>
              </a:rPr>
              <a:t>v</a:t>
            </a:r>
            <a:r>
              <a:rPr b="1" spc="-4" dirty="0" err="1">
                <a:solidFill>
                  <a:srgbClr val="EDF704"/>
                </a:solidFill>
                <a:latin typeface="Arial"/>
                <a:cs typeface="Arial"/>
              </a:rPr>
              <a:t>es</a:t>
            </a:r>
            <a:r>
              <a:rPr b="1" dirty="0" err="1">
                <a:solidFill>
                  <a:srgbClr val="EDF704"/>
                </a:solidFill>
                <a:latin typeface="Arial"/>
                <a:cs typeface="Arial"/>
              </a:rPr>
              <a:t>t</a:t>
            </a:r>
            <a:r>
              <a:rPr b="1" spc="4" dirty="0" err="1">
                <a:solidFill>
                  <a:srgbClr val="EDF704"/>
                </a:solidFill>
                <a:latin typeface="Arial"/>
                <a:cs typeface="Arial"/>
              </a:rPr>
              <a:t>i</a:t>
            </a:r>
            <a:r>
              <a:rPr b="1" spc="-4" dirty="0" err="1">
                <a:solidFill>
                  <a:srgbClr val="EDF704"/>
                </a:solidFill>
                <a:latin typeface="Arial"/>
                <a:cs typeface="Arial"/>
              </a:rPr>
              <a:t>c</a:t>
            </a:r>
            <a:r>
              <a:rPr b="1" spc="4" dirty="0" err="1">
                <a:solidFill>
                  <a:srgbClr val="EDF704"/>
                </a:solidFill>
                <a:latin typeface="Arial"/>
                <a:cs typeface="Arial"/>
              </a:rPr>
              <a:t>ij</a:t>
            </a:r>
            <a:r>
              <a:rPr b="1" dirty="0" err="1">
                <a:solidFill>
                  <a:srgbClr val="EDF704"/>
                </a:solidFill>
                <a:latin typeface="Arial"/>
                <a:cs typeface="Arial"/>
              </a:rPr>
              <a:t>e</a:t>
            </a:r>
            <a:endParaRPr dirty="0">
              <a:latin typeface="Arial"/>
              <a:cs typeface="Arial"/>
            </a:endParaRPr>
          </a:p>
          <a:p>
            <a:pPr algn="ctr">
              <a:lnSpc>
                <a:spcPct val="95825"/>
              </a:lnSpc>
            </a:pPr>
            <a:r>
              <a:rPr b="1" spc="4" dirty="0" err="1">
                <a:solidFill>
                  <a:srgbClr val="EDF704"/>
                </a:solidFill>
                <a:latin typeface="Arial"/>
                <a:cs typeface="Arial"/>
              </a:rPr>
              <a:t>p</a:t>
            </a:r>
            <a:r>
              <a:rPr b="1" spc="-4" dirty="0" err="1">
                <a:solidFill>
                  <a:srgbClr val="EDF704"/>
                </a:solidFill>
                <a:latin typeface="Arial"/>
                <a:cs typeface="Arial"/>
              </a:rPr>
              <a:t>r</a:t>
            </a:r>
            <a:r>
              <a:rPr b="1" spc="4" dirty="0" err="1">
                <a:solidFill>
                  <a:srgbClr val="EDF704"/>
                </a:solidFill>
                <a:latin typeface="Arial"/>
                <a:cs typeface="Arial"/>
              </a:rPr>
              <a:t>i</a:t>
            </a:r>
            <a:r>
              <a:rPr b="1" spc="-34" dirty="0" err="1">
                <a:solidFill>
                  <a:srgbClr val="EDF704"/>
                </a:solidFill>
                <a:latin typeface="Arial"/>
                <a:cs typeface="Arial"/>
              </a:rPr>
              <a:t>v</a:t>
            </a:r>
            <a:r>
              <a:rPr b="1" spc="-4" dirty="0" err="1">
                <a:solidFill>
                  <a:srgbClr val="EDF704"/>
                </a:solidFill>
                <a:latin typeface="Arial"/>
                <a:cs typeface="Arial"/>
              </a:rPr>
              <a:t>a</a:t>
            </a:r>
            <a:r>
              <a:rPr b="1" dirty="0" err="1">
                <a:solidFill>
                  <a:srgbClr val="EDF704"/>
                </a:solidFill>
                <a:latin typeface="Arial"/>
                <a:cs typeface="Arial"/>
              </a:rPr>
              <a:t>t</a:t>
            </a:r>
            <a:r>
              <a:rPr b="1" spc="4" dirty="0" err="1">
                <a:solidFill>
                  <a:srgbClr val="EDF704"/>
                </a:solidFill>
                <a:latin typeface="Arial"/>
                <a:cs typeface="Arial"/>
              </a:rPr>
              <a:t>no</a:t>
            </a:r>
            <a:r>
              <a:rPr b="1" dirty="0" err="1">
                <a:solidFill>
                  <a:srgbClr val="EDF704"/>
                </a:solidFill>
                <a:latin typeface="Arial"/>
                <a:cs typeface="Arial"/>
              </a:rPr>
              <a:t>g</a:t>
            </a:r>
            <a:r>
              <a:rPr b="1" spc="30" dirty="0">
                <a:solidFill>
                  <a:srgbClr val="EDF704"/>
                </a:solidFill>
                <a:latin typeface="Arial"/>
                <a:cs typeface="Arial"/>
              </a:rPr>
              <a:t> </a:t>
            </a:r>
            <a:r>
              <a:rPr b="1" spc="-4" dirty="0" err="1">
                <a:solidFill>
                  <a:srgbClr val="EDF704"/>
                </a:solidFill>
                <a:latin typeface="Arial"/>
                <a:cs typeface="Arial"/>
              </a:rPr>
              <a:t>sek</a:t>
            </a:r>
            <a:r>
              <a:rPr b="1" dirty="0" err="1">
                <a:solidFill>
                  <a:srgbClr val="EDF704"/>
                </a:solidFill>
                <a:latin typeface="Arial"/>
                <a:cs typeface="Arial"/>
              </a:rPr>
              <a:t>t</a:t>
            </a:r>
            <a:r>
              <a:rPr b="1" spc="4" dirty="0" err="1">
                <a:solidFill>
                  <a:srgbClr val="EDF704"/>
                </a:solidFill>
                <a:latin typeface="Arial"/>
                <a:cs typeface="Arial"/>
              </a:rPr>
              <a:t>o</a:t>
            </a:r>
            <a:r>
              <a:rPr b="1" spc="-4" dirty="0" err="1">
                <a:solidFill>
                  <a:srgbClr val="EDF704"/>
                </a:solidFill>
                <a:latin typeface="Arial"/>
                <a:cs typeface="Arial"/>
              </a:rPr>
              <a:t>r</a:t>
            </a:r>
            <a:r>
              <a:rPr b="1" dirty="0" err="1">
                <a:solidFill>
                  <a:srgbClr val="EDF704"/>
                </a:solidFill>
                <a:latin typeface="Arial"/>
                <a:cs typeface="Arial"/>
              </a:rPr>
              <a:t>a</a:t>
            </a:r>
            <a:endParaRPr dirty="0">
              <a:latin typeface="Arial"/>
              <a:cs typeface="Arial"/>
            </a:endParaRPr>
          </a:p>
        </p:txBody>
      </p:sp>
      <p:sp>
        <p:nvSpPr>
          <p:cNvPr id="3" name="object 3"/>
          <p:cNvSpPr txBox="1"/>
          <p:nvPr/>
        </p:nvSpPr>
        <p:spPr>
          <a:xfrm>
            <a:off x="1408958" y="4696906"/>
            <a:ext cx="1937139" cy="479442"/>
          </a:xfrm>
          <a:prstGeom prst="rect">
            <a:avLst/>
          </a:prstGeom>
        </p:spPr>
        <p:txBody>
          <a:bodyPr wrap="square" lIns="0" tIns="0" rIns="0" bIns="0" rtlCol="0">
            <a:noAutofit/>
          </a:bodyPr>
          <a:lstStyle/>
          <a:p>
            <a:pPr marL="97184" marR="111066" algn="ctr">
              <a:lnSpc>
                <a:spcPts val="1700"/>
              </a:lnSpc>
              <a:spcBef>
                <a:spcPts val="85"/>
              </a:spcBef>
            </a:pPr>
            <a:r>
              <a:rPr b="1" spc="-4" dirty="0" err="1">
                <a:solidFill>
                  <a:srgbClr val="EDF704"/>
                </a:solidFill>
                <a:latin typeface="Arial"/>
                <a:cs typeface="Arial"/>
              </a:rPr>
              <a:t>Res</a:t>
            </a:r>
            <a:r>
              <a:rPr b="1" dirty="0" err="1">
                <a:solidFill>
                  <a:srgbClr val="EDF704"/>
                </a:solidFill>
                <a:latin typeface="Arial"/>
                <a:cs typeface="Arial"/>
              </a:rPr>
              <a:t>t</a:t>
            </a:r>
            <a:r>
              <a:rPr b="1" spc="-4" dirty="0" err="1">
                <a:solidFill>
                  <a:srgbClr val="EDF704"/>
                </a:solidFill>
                <a:latin typeface="Arial"/>
                <a:cs typeface="Arial"/>
              </a:rPr>
              <a:t>r</a:t>
            </a:r>
            <a:r>
              <a:rPr b="1" spc="4" dirty="0" err="1">
                <a:solidFill>
                  <a:srgbClr val="EDF704"/>
                </a:solidFill>
                <a:latin typeface="Arial"/>
                <a:cs typeface="Arial"/>
              </a:rPr>
              <a:t>u</a:t>
            </a:r>
            <a:r>
              <a:rPr b="1" spc="-4" dirty="0" err="1">
                <a:solidFill>
                  <a:srgbClr val="EDF704"/>
                </a:solidFill>
                <a:latin typeface="Arial"/>
                <a:cs typeface="Arial"/>
              </a:rPr>
              <a:t>k</a:t>
            </a:r>
            <a:r>
              <a:rPr b="1" dirty="0" err="1">
                <a:solidFill>
                  <a:srgbClr val="EDF704"/>
                </a:solidFill>
                <a:latin typeface="Arial"/>
                <a:cs typeface="Arial"/>
              </a:rPr>
              <a:t>t</a:t>
            </a:r>
            <a:r>
              <a:rPr b="1" spc="4" dirty="0" err="1">
                <a:solidFill>
                  <a:srgbClr val="EDF704"/>
                </a:solidFill>
                <a:latin typeface="Arial"/>
                <a:cs typeface="Arial"/>
              </a:rPr>
              <a:t>u</a:t>
            </a:r>
            <a:r>
              <a:rPr b="1" spc="-4" dirty="0" err="1">
                <a:solidFill>
                  <a:srgbClr val="EDF704"/>
                </a:solidFill>
                <a:latin typeface="Arial"/>
                <a:cs typeface="Arial"/>
              </a:rPr>
              <a:t>r</a:t>
            </a:r>
            <a:r>
              <a:rPr b="1" spc="4" dirty="0" err="1">
                <a:solidFill>
                  <a:srgbClr val="EDF704"/>
                </a:solidFill>
                <a:latin typeface="Arial"/>
                <a:cs typeface="Arial"/>
              </a:rPr>
              <a:t>i</a:t>
            </a:r>
            <a:r>
              <a:rPr b="1" spc="-4" dirty="0" err="1">
                <a:solidFill>
                  <a:srgbClr val="EDF704"/>
                </a:solidFill>
                <a:latin typeface="Arial"/>
                <a:cs typeface="Arial"/>
              </a:rPr>
              <a:t>ra</a:t>
            </a:r>
            <a:r>
              <a:rPr b="1" spc="4" dirty="0" err="1">
                <a:solidFill>
                  <a:srgbClr val="EDF704"/>
                </a:solidFill>
                <a:latin typeface="Arial"/>
                <a:cs typeface="Arial"/>
              </a:rPr>
              <a:t>nj</a:t>
            </a:r>
            <a:r>
              <a:rPr b="1" dirty="0" err="1">
                <a:solidFill>
                  <a:srgbClr val="EDF704"/>
                </a:solidFill>
                <a:latin typeface="Arial"/>
                <a:cs typeface="Arial"/>
              </a:rPr>
              <a:t>e</a:t>
            </a:r>
            <a:r>
              <a:rPr b="1" spc="8" dirty="0">
                <a:solidFill>
                  <a:srgbClr val="EDF704"/>
                </a:solidFill>
                <a:latin typeface="Arial"/>
                <a:cs typeface="Arial"/>
              </a:rPr>
              <a:t> </a:t>
            </a:r>
            <a:r>
              <a:rPr b="1" dirty="0">
                <a:solidFill>
                  <a:srgbClr val="EDF704"/>
                </a:solidFill>
                <a:latin typeface="Arial"/>
                <a:cs typeface="Arial"/>
              </a:rPr>
              <a:t>u</a:t>
            </a:r>
            <a:endParaRPr dirty="0">
              <a:latin typeface="Arial"/>
              <a:cs typeface="Arial"/>
            </a:endParaRPr>
          </a:p>
          <a:p>
            <a:pPr algn="ctr">
              <a:lnSpc>
                <a:spcPct val="95825"/>
              </a:lnSpc>
            </a:pPr>
            <a:r>
              <a:rPr b="1" spc="-4" dirty="0" err="1">
                <a:solidFill>
                  <a:srgbClr val="EDF704"/>
                </a:solidFill>
                <a:latin typeface="Arial"/>
                <a:cs typeface="Arial"/>
              </a:rPr>
              <a:t>s</a:t>
            </a:r>
            <a:r>
              <a:rPr b="1" spc="-34" dirty="0" err="1">
                <a:solidFill>
                  <a:srgbClr val="EDF704"/>
                </a:solidFill>
                <a:latin typeface="Arial"/>
                <a:cs typeface="Arial"/>
              </a:rPr>
              <a:t>v</a:t>
            </a:r>
            <a:r>
              <a:rPr b="1" spc="-4" dirty="0" err="1">
                <a:solidFill>
                  <a:srgbClr val="EDF704"/>
                </a:solidFill>
                <a:latin typeface="Arial"/>
                <a:cs typeface="Arial"/>
              </a:rPr>
              <a:t>r</a:t>
            </a:r>
            <a:r>
              <a:rPr b="1" spc="4" dirty="0" err="1">
                <a:solidFill>
                  <a:srgbClr val="EDF704"/>
                </a:solidFill>
                <a:latin typeface="Arial"/>
                <a:cs typeface="Arial"/>
              </a:rPr>
              <a:t>h</a:t>
            </a:r>
            <a:r>
              <a:rPr b="1" dirty="0" err="1">
                <a:solidFill>
                  <a:srgbClr val="EDF704"/>
                </a:solidFill>
                <a:latin typeface="Arial"/>
                <a:cs typeface="Arial"/>
              </a:rPr>
              <a:t>u</a:t>
            </a:r>
            <a:r>
              <a:rPr b="1" spc="39" dirty="0">
                <a:solidFill>
                  <a:srgbClr val="EDF704"/>
                </a:solidFill>
                <a:latin typeface="Arial"/>
                <a:cs typeface="Arial"/>
              </a:rPr>
              <a:t> </a:t>
            </a:r>
            <a:r>
              <a:rPr b="1" spc="4" dirty="0" err="1">
                <a:solidFill>
                  <a:srgbClr val="EDF704"/>
                </a:solidFill>
                <a:latin typeface="Arial"/>
                <a:cs typeface="Arial"/>
              </a:rPr>
              <a:t>o</a:t>
            </a:r>
            <a:r>
              <a:rPr b="1" spc="-4" dirty="0" err="1">
                <a:solidFill>
                  <a:srgbClr val="EDF704"/>
                </a:solidFill>
                <a:latin typeface="Arial"/>
                <a:cs typeface="Arial"/>
              </a:rPr>
              <a:t>c</a:t>
            </a:r>
            <a:r>
              <a:rPr b="1" spc="4" dirty="0" err="1">
                <a:solidFill>
                  <a:srgbClr val="EDF704"/>
                </a:solidFill>
                <a:latin typeface="Arial"/>
                <a:cs typeface="Arial"/>
              </a:rPr>
              <a:t>u</a:t>
            </a:r>
            <a:r>
              <a:rPr b="1" spc="-34" dirty="0" err="1">
                <a:solidFill>
                  <a:srgbClr val="EDF704"/>
                </a:solidFill>
                <a:latin typeface="Arial"/>
                <a:cs typeface="Arial"/>
              </a:rPr>
              <a:t>v</a:t>
            </a:r>
            <a:r>
              <a:rPr b="1" spc="-4" dirty="0" err="1">
                <a:solidFill>
                  <a:srgbClr val="EDF704"/>
                </a:solidFill>
                <a:latin typeface="Arial"/>
                <a:cs typeface="Arial"/>
              </a:rPr>
              <a:t>a</a:t>
            </a:r>
            <a:r>
              <a:rPr b="1" spc="4" dirty="0" err="1">
                <a:solidFill>
                  <a:srgbClr val="EDF704"/>
                </a:solidFill>
                <a:latin typeface="Arial"/>
                <a:cs typeface="Arial"/>
              </a:rPr>
              <a:t>nj</a:t>
            </a:r>
            <a:r>
              <a:rPr b="1" dirty="0" err="1">
                <a:solidFill>
                  <a:srgbClr val="EDF704"/>
                </a:solidFill>
                <a:latin typeface="Arial"/>
                <a:cs typeface="Arial"/>
              </a:rPr>
              <a:t>a</a:t>
            </a:r>
            <a:r>
              <a:rPr b="1" spc="30" dirty="0">
                <a:solidFill>
                  <a:srgbClr val="EDF704"/>
                </a:solidFill>
                <a:latin typeface="Arial"/>
                <a:cs typeface="Arial"/>
              </a:rPr>
              <a:t> </a:t>
            </a:r>
            <a:r>
              <a:rPr b="1" spc="-4" dirty="0">
                <a:solidFill>
                  <a:srgbClr val="EDF704"/>
                </a:solidFill>
                <a:latin typeface="Arial"/>
                <a:cs typeface="Arial"/>
              </a:rPr>
              <a:t>R</a:t>
            </a:r>
            <a:r>
              <a:rPr b="1" spc="4" dirty="0">
                <a:solidFill>
                  <a:srgbClr val="EDF704"/>
                </a:solidFill>
                <a:latin typeface="Arial"/>
                <a:cs typeface="Arial"/>
              </a:rPr>
              <a:t>.</a:t>
            </a:r>
            <a:r>
              <a:rPr b="1" dirty="0">
                <a:solidFill>
                  <a:srgbClr val="EDF704"/>
                </a:solidFill>
                <a:latin typeface="Arial"/>
                <a:cs typeface="Arial"/>
              </a:rPr>
              <a:t>M.</a:t>
            </a:r>
            <a:endParaRPr dirty="0">
              <a:latin typeface="Arial"/>
              <a:cs typeface="Arial"/>
            </a:endParaRPr>
          </a:p>
        </p:txBody>
      </p:sp>
      <p:sp>
        <p:nvSpPr>
          <p:cNvPr id="2" name="object 2"/>
          <p:cNvSpPr txBox="1"/>
          <p:nvPr/>
        </p:nvSpPr>
        <p:spPr>
          <a:xfrm>
            <a:off x="3472994" y="5855131"/>
            <a:ext cx="2202483" cy="299650"/>
          </a:xfrm>
          <a:prstGeom prst="rect">
            <a:avLst/>
          </a:prstGeom>
        </p:spPr>
        <p:txBody>
          <a:bodyPr wrap="square" lIns="0" tIns="0" rIns="0" bIns="0" rtlCol="0">
            <a:noAutofit/>
          </a:bodyPr>
          <a:lstStyle/>
          <a:p>
            <a:pPr marL="11133">
              <a:lnSpc>
                <a:spcPts val="2238"/>
              </a:lnSpc>
              <a:spcBef>
                <a:spcPts val="111"/>
              </a:spcBef>
            </a:pPr>
            <a:r>
              <a:rPr sz="2100" b="1" spc="4" dirty="0" err="1">
                <a:solidFill>
                  <a:srgbClr val="90CF88"/>
                </a:solidFill>
                <a:latin typeface="Arial"/>
                <a:cs typeface="Arial"/>
              </a:rPr>
              <a:t>G</a:t>
            </a:r>
            <a:r>
              <a:rPr sz="2100" b="1" dirty="0" err="1">
                <a:solidFill>
                  <a:srgbClr val="90CF88"/>
                </a:solidFill>
                <a:latin typeface="Arial"/>
                <a:cs typeface="Arial"/>
              </a:rPr>
              <a:t>o</a:t>
            </a:r>
            <a:r>
              <a:rPr sz="2100" b="1" spc="-4" dirty="0" err="1">
                <a:solidFill>
                  <a:srgbClr val="90CF88"/>
                </a:solidFill>
                <a:latin typeface="Arial"/>
                <a:cs typeface="Arial"/>
              </a:rPr>
              <a:t>s</a:t>
            </a:r>
            <a:r>
              <a:rPr sz="2100" b="1" dirty="0" err="1">
                <a:solidFill>
                  <a:srgbClr val="90CF88"/>
                </a:solidFill>
                <a:latin typeface="Arial"/>
                <a:cs typeface="Arial"/>
              </a:rPr>
              <a:t>pod</a:t>
            </a:r>
            <a:r>
              <a:rPr sz="2100" b="1" spc="-4" dirty="0" err="1">
                <a:solidFill>
                  <a:srgbClr val="90CF88"/>
                </a:solidFill>
                <a:latin typeface="Arial"/>
                <a:cs typeface="Arial"/>
              </a:rPr>
              <a:t>a</a:t>
            </a:r>
            <a:r>
              <a:rPr sz="2100" b="1" dirty="0" err="1">
                <a:solidFill>
                  <a:srgbClr val="90CF88"/>
                </a:solidFill>
                <a:latin typeface="Arial"/>
                <a:cs typeface="Arial"/>
              </a:rPr>
              <a:t>r</a:t>
            </a:r>
            <a:r>
              <a:rPr sz="2100" b="1" spc="-4" dirty="0" err="1">
                <a:solidFill>
                  <a:srgbClr val="90CF88"/>
                </a:solidFill>
                <a:latin typeface="Arial"/>
                <a:cs typeface="Arial"/>
              </a:rPr>
              <a:t>sk</a:t>
            </a:r>
            <a:r>
              <a:rPr sz="2100" b="1" dirty="0" err="1">
                <a:solidFill>
                  <a:srgbClr val="90CF88"/>
                </a:solidFill>
                <a:latin typeface="Arial"/>
                <a:cs typeface="Arial"/>
              </a:rPr>
              <a:t>i</a:t>
            </a:r>
            <a:r>
              <a:rPr sz="2100" b="1" dirty="0">
                <a:solidFill>
                  <a:srgbClr val="90CF88"/>
                </a:solidFill>
                <a:latin typeface="Arial"/>
                <a:cs typeface="Arial"/>
              </a:rPr>
              <a:t> </a:t>
            </a:r>
            <a:r>
              <a:rPr sz="2100" b="1" dirty="0" err="1" smtClean="0">
                <a:solidFill>
                  <a:srgbClr val="90CF88"/>
                </a:solidFill>
                <a:latin typeface="Arial"/>
                <a:cs typeface="Arial"/>
              </a:rPr>
              <a:t>r</a:t>
            </a:r>
            <a:r>
              <a:rPr sz="2100" b="1" spc="-4" dirty="0" err="1" smtClean="0">
                <a:solidFill>
                  <a:srgbClr val="90CF88"/>
                </a:solidFill>
                <a:latin typeface="Arial"/>
                <a:cs typeface="Arial"/>
              </a:rPr>
              <a:t>as</a:t>
            </a:r>
            <a:r>
              <a:rPr sz="2100" b="1" dirty="0" err="1" smtClean="0">
                <a:solidFill>
                  <a:srgbClr val="90CF88"/>
                </a:solidFill>
                <a:latin typeface="Arial"/>
                <a:cs typeface="Arial"/>
              </a:rPr>
              <a:t>t</a:t>
            </a:r>
            <a:endParaRPr sz="2100" dirty="0">
              <a:latin typeface="Arial"/>
              <a:cs typeface="Arial"/>
            </a:endParaRPr>
          </a:p>
        </p:txBody>
      </p:sp>
      <p:sp>
        <p:nvSpPr>
          <p:cNvPr id="46" name="Naslov 1"/>
          <p:cNvSpPr txBox="1">
            <a:spLocks/>
          </p:cNvSpPr>
          <p:nvPr/>
        </p:nvSpPr>
        <p:spPr>
          <a:xfrm>
            <a:off x="426128" y="408373"/>
            <a:ext cx="8260672" cy="807626"/>
          </a:xfrm>
          <a:prstGeom prst="rect">
            <a:avLst/>
          </a:prstGeom>
        </p:spPr>
        <p:txBody>
          <a:bodyPr lIns="80161" tIns="40079" rIns="80161" bIns="40079">
            <a:normAutofit/>
          </a:bodyPr>
          <a:lstStyle>
            <a:lvl1pPr algn="ctr" defTabSz="1042782" rtl="0" eaLnBrk="1" latinLnBrk="0" hangingPunct="1">
              <a:spcBef>
                <a:spcPct val="0"/>
              </a:spcBef>
              <a:buNone/>
              <a:defRPr sz="4000" kern="1200" cap="all" baseline="0">
                <a:solidFill>
                  <a:schemeClr val="accent1">
                    <a:lumMod val="75000"/>
                  </a:schemeClr>
                </a:solidFill>
                <a:latin typeface="+mj-lt"/>
                <a:ea typeface="+mj-ea"/>
                <a:cs typeface="+mj-cs"/>
              </a:defRPr>
            </a:lvl1pPr>
          </a:lstStyle>
          <a:p>
            <a:endParaRPr lang="hr-HR" sz="2100" dirty="0"/>
          </a:p>
        </p:txBody>
      </p:sp>
      <p:sp>
        <p:nvSpPr>
          <p:cNvPr id="47" name="object 27"/>
          <p:cNvSpPr/>
          <p:nvPr/>
        </p:nvSpPr>
        <p:spPr>
          <a:xfrm>
            <a:off x="727611" y="247811"/>
            <a:ext cx="7362983" cy="719152"/>
          </a:xfrm>
          <a:custGeom>
            <a:avLst/>
            <a:gdLst/>
            <a:ahLst/>
            <a:cxnLst/>
            <a:rect l="l" t="t" r="r" b="b"/>
            <a:pathLst>
              <a:path w="4254611" h="792399">
                <a:moveTo>
                  <a:pt x="0" y="132568"/>
                </a:moveTo>
                <a:lnTo>
                  <a:pt x="0" y="661350"/>
                </a:lnTo>
                <a:lnTo>
                  <a:pt x="376" y="671194"/>
                </a:lnTo>
                <a:lnTo>
                  <a:pt x="10476" y="712154"/>
                </a:lnTo>
                <a:lnTo>
                  <a:pt x="32602" y="747089"/>
                </a:lnTo>
                <a:lnTo>
                  <a:pt x="64409" y="773580"/>
                </a:lnTo>
                <a:lnTo>
                  <a:pt x="103555" y="789209"/>
                </a:lnTo>
                <a:lnTo>
                  <a:pt x="132572" y="792399"/>
                </a:lnTo>
                <a:lnTo>
                  <a:pt x="4122039" y="792399"/>
                </a:lnTo>
                <a:lnTo>
                  <a:pt x="4160425" y="786751"/>
                </a:lnTo>
                <a:lnTo>
                  <a:pt x="4198117" y="768456"/>
                </a:lnTo>
                <a:lnTo>
                  <a:pt x="4227941" y="739844"/>
                </a:lnTo>
                <a:lnTo>
                  <a:pt x="4247553" y="703336"/>
                </a:lnTo>
                <a:lnTo>
                  <a:pt x="4254611" y="661350"/>
                </a:lnTo>
                <a:lnTo>
                  <a:pt x="4254611" y="132568"/>
                </a:lnTo>
                <a:lnTo>
                  <a:pt x="4248667" y="93250"/>
                </a:lnTo>
                <a:lnTo>
                  <a:pt x="4230163" y="55906"/>
                </a:lnTo>
                <a:lnTo>
                  <a:pt x="4201355" y="26382"/>
                </a:lnTo>
                <a:lnTo>
                  <a:pt x="4164545" y="6979"/>
                </a:lnTo>
                <a:lnTo>
                  <a:pt x="4122039" y="0"/>
                </a:lnTo>
                <a:lnTo>
                  <a:pt x="132572" y="0"/>
                </a:lnTo>
                <a:lnTo>
                  <a:pt x="93254" y="5943"/>
                </a:lnTo>
                <a:lnTo>
                  <a:pt x="55910" y="24446"/>
                </a:lnTo>
                <a:lnTo>
                  <a:pt x="26384" y="53253"/>
                </a:lnTo>
                <a:lnTo>
                  <a:pt x="6979" y="90061"/>
                </a:lnTo>
                <a:lnTo>
                  <a:pt x="0" y="132568"/>
                </a:lnTo>
                <a:close/>
              </a:path>
            </a:pathLst>
          </a:custGeom>
          <a:solidFill>
            <a:srgbClr val="4467AC"/>
          </a:solidFill>
        </p:spPr>
        <p:txBody>
          <a:bodyPr wrap="square" lIns="0" tIns="0" rIns="0" bIns="0" rtlCol="0" anchor="ctr">
            <a:noAutofit/>
          </a:bodyPr>
          <a:lstStyle/>
          <a:p>
            <a:pPr algn="ctr"/>
            <a:r>
              <a:rPr lang="hr-HR" sz="2500" b="1" dirty="0">
                <a:solidFill>
                  <a:schemeClr val="bg1"/>
                </a:solidFill>
              </a:rPr>
              <a:t>Kako </a:t>
            </a:r>
            <a:r>
              <a:rPr lang="hr-HR" sz="2500" b="1" dirty="0" smtClean="0">
                <a:solidFill>
                  <a:schemeClr val="bg1"/>
                </a:solidFill>
              </a:rPr>
              <a:t>Vlada R H</a:t>
            </a:r>
            <a:r>
              <a:rPr lang="hr-HR" sz="2500" b="1" dirty="0">
                <a:solidFill>
                  <a:schemeClr val="bg1"/>
                </a:solidFill>
              </a:rPr>
              <a:t> </a:t>
            </a:r>
            <a:r>
              <a:rPr lang="hr-HR" sz="2500" b="1" dirty="0" smtClean="0">
                <a:solidFill>
                  <a:schemeClr val="bg1"/>
                </a:solidFill>
              </a:rPr>
              <a:t> </a:t>
            </a:r>
            <a:r>
              <a:rPr lang="hr-HR" sz="2500" b="1" dirty="0">
                <a:solidFill>
                  <a:schemeClr val="bg1"/>
                </a:solidFill>
              </a:rPr>
              <a:t>vidi daljnje gospodarske aktivnosti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Financijska konsolidacija</a:t>
            </a:r>
            <a:endParaRPr lang="hr-HR" b="1" dirty="0"/>
          </a:p>
        </p:txBody>
      </p:sp>
      <p:sp>
        <p:nvSpPr>
          <p:cNvPr id="3" name="Rezervirano mjesto sadržaja 2"/>
          <p:cNvSpPr>
            <a:spLocks noGrp="1"/>
          </p:cNvSpPr>
          <p:nvPr>
            <p:ph idx="1"/>
          </p:nvPr>
        </p:nvSpPr>
        <p:spPr>
          <a:xfrm>
            <a:off x="0" y="1600200"/>
            <a:ext cx="9144000" cy="4925144"/>
          </a:xfrm>
        </p:spPr>
        <p:txBody>
          <a:bodyPr/>
          <a:lstStyle/>
          <a:p>
            <a:r>
              <a:rPr lang="hr-HR" sz="2400" b="1" dirty="0" smtClean="0"/>
              <a:t>Najviše postignuto:</a:t>
            </a:r>
          </a:p>
          <a:p>
            <a:pPr lvl="1"/>
            <a:r>
              <a:rPr lang="hr-HR" sz="2400" dirty="0" smtClean="0"/>
              <a:t>Povećana stopa PDV-a i usklađen je sustav s EU;</a:t>
            </a:r>
          </a:p>
          <a:p>
            <a:pPr lvl="1"/>
            <a:r>
              <a:rPr lang="hr-HR" sz="2400" dirty="0" smtClean="0"/>
              <a:t>Porezno opterećenje prosječnih plaća;</a:t>
            </a:r>
          </a:p>
          <a:p>
            <a:pPr lvl="1"/>
            <a:r>
              <a:rPr lang="hr-HR" sz="2400" dirty="0" smtClean="0"/>
              <a:t>Obveze uplate doprinosa i režim kredita =&gt; Mf </a:t>
            </a:r>
          </a:p>
          <a:p>
            <a:pPr lvl="3"/>
            <a:r>
              <a:rPr lang="hr-HR" sz="1600" b="1" i="1" dirty="0" smtClean="0">
                <a:solidFill>
                  <a:srgbClr val="C00000"/>
                </a:solidFill>
              </a:rPr>
              <a:t>Promijenjen niz propisa</a:t>
            </a:r>
          </a:p>
          <a:p>
            <a:r>
              <a:rPr lang="pl-PL" sz="2400" b="1" dirty="0" smtClean="0"/>
              <a:t>Zakon o financijskom poslovanju i predstečajnoj nagodbi </a:t>
            </a:r>
          </a:p>
          <a:p>
            <a:pPr lvl="1"/>
            <a:r>
              <a:rPr lang="vi-VN" sz="2000" b="1" dirty="0" smtClean="0"/>
              <a:t>Utvrđeni rokovi plaćanja</a:t>
            </a:r>
            <a:r>
              <a:rPr lang="pl-PL" sz="2000" b="1" dirty="0" smtClean="0"/>
              <a:t>   Na dan 18. veljače zaprimljeno je 3.238  zahtjeva</a:t>
            </a:r>
            <a:endParaRPr lang="vi-VN" sz="2000" b="1" dirty="0" smtClean="0"/>
          </a:p>
          <a:p>
            <a:pPr lvl="1"/>
            <a:r>
              <a:rPr lang="hr-HR" sz="2000" b="1" dirty="0" smtClean="0"/>
              <a:t>Poboljšana likvidnost</a:t>
            </a:r>
          </a:p>
          <a:p>
            <a:pPr lvl="1"/>
            <a:r>
              <a:rPr lang="hr-HR" sz="2000" b="1" dirty="0" smtClean="0"/>
              <a:t>Zaštita vjerovnika 	Postupka pred stečajne nagodbe    </a:t>
            </a:r>
          </a:p>
          <a:p>
            <a:pPr lvl="1"/>
            <a:r>
              <a:rPr lang="hr-HR" sz="2000" b="1" dirty="0" smtClean="0"/>
              <a:t>Pomoć u restrukturiranju  Obveze tvrtki 32 milijarde kn, 25 000 za</a:t>
            </a:r>
          </a:p>
          <a:p>
            <a:pPr lvl="1">
              <a:buNone/>
            </a:pPr>
            <a:r>
              <a:rPr lang="hr-HR" sz="2000" b="1" dirty="0" smtClean="0"/>
              <a:t>      				 zaposlenih</a:t>
            </a:r>
          </a:p>
          <a:p>
            <a:pPr lvl="1">
              <a:buNone/>
            </a:pPr>
            <a:r>
              <a:rPr lang="hr-HR" sz="2000" b="1" dirty="0" smtClean="0"/>
              <a:t>Uvođenje poreza na nekretnine – U PLANU</a:t>
            </a:r>
          </a:p>
          <a:p>
            <a:pPr lvl="1">
              <a:buNone/>
            </a:pPr>
            <a:r>
              <a:rPr lang="hr-HR" sz="2000" b="1" dirty="0" smtClean="0"/>
              <a:t>Akcija –NAGRADNA IGRA “BEZ RAČUNA SE NE RAČUNA”</a:t>
            </a:r>
            <a:endParaRPr lang="hr-HR"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Investicije-tek nedavno, još nema efekata</a:t>
            </a:r>
            <a:endParaRPr lang="hr-HR" b="1" dirty="0"/>
          </a:p>
        </p:txBody>
      </p:sp>
      <p:sp>
        <p:nvSpPr>
          <p:cNvPr id="3" name="Rezervirano mjesto sadržaja 2"/>
          <p:cNvSpPr>
            <a:spLocks noGrp="1"/>
          </p:cNvSpPr>
          <p:nvPr>
            <p:ph idx="1"/>
          </p:nvPr>
        </p:nvSpPr>
        <p:spPr/>
        <p:txBody>
          <a:bodyPr/>
          <a:lstStyle/>
          <a:p>
            <a:r>
              <a:rPr lang="hr-HR" b="1" dirty="0" smtClean="0"/>
              <a:t>Program Pro </a:t>
            </a:r>
            <a:r>
              <a:rPr lang="hr-HR" b="1" dirty="0" err="1" smtClean="0"/>
              <a:t>Invest</a:t>
            </a:r>
            <a:r>
              <a:rPr lang="hr-HR" b="1" dirty="0" smtClean="0"/>
              <a:t>:</a:t>
            </a:r>
          </a:p>
          <a:p>
            <a:pPr lvl="1"/>
            <a:r>
              <a:rPr lang="hr-HR" b="1" dirty="0" smtClean="0"/>
              <a:t>Planirani rast bruto investicija u 2013.</a:t>
            </a:r>
          </a:p>
          <a:p>
            <a:pPr lvl="1"/>
            <a:r>
              <a:rPr lang="hr-HR" b="1" dirty="0" smtClean="0"/>
              <a:t>Plan investicija javnih društava i izvanproračunskih korisnika i najznačajniji projekti</a:t>
            </a:r>
          </a:p>
          <a:p>
            <a:pPr lvl="1"/>
            <a:r>
              <a:rPr lang="hr-HR" b="1" dirty="0" smtClean="0"/>
              <a:t>Potencijal privatnog sektora</a:t>
            </a:r>
          </a:p>
          <a:p>
            <a:pPr lvl="1"/>
            <a:r>
              <a:rPr lang="hr-HR" b="1" dirty="0" smtClean="0"/>
              <a:t>Jačanje poslovne klime</a:t>
            </a:r>
          </a:p>
          <a:p>
            <a:r>
              <a:rPr lang="hr-HR" b="1" dirty="0" smtClean="0"/>
              <a:t>Određeni i procijenjeni izvori za nove investicije</a:t>
            </a:r>
            <a:endParaRPr lang="hr-H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Investicije-tek nedavno, još nema efekata</a:t>
            </a:r>
            <a:endParaRPr lang="hr-HR" dirty="0"/>
          </a:p>
        </p:txBody>
      </p:sp>
      <p:sp>
        <p:nvSpPr>
          <p:cNvPr id="3" name="Rezervirano mjesto sadržaja 2"/>
          <p:cNvSpPr>
            <a:spLocks noGrp="1"/>
          </p:cNvSpPr>
          <p:nvPr>
            <p:ph idx="1"/>
          </p:nvPr>
        </p:nvSpPr>
        <p:spPr/>
        <p:txBody>
          <a:bodyPr/>
          <a:lstStyle/>
          <a:p>
            <a:r>
              <a:rPr lang="hr-HR" b="1" dirty="0" smtClean="0"/>
              <a:t>Dotok stranog kapitala u </a:t>
            </a:r>
            <a:r>
              <a:rPr lang="hr-HR" dirty="0" smtClean="0"/>
              <a:t>narednom razdoblju može se očekivati kroz </a:t>
            </a:r>
            <a:r>
              <a:rPr lang="hr-HR" b="1" dirty="0" smtClean="0"/>
              <a:t>tri ključne komponente:</a:t>
            </a:r>
          </a:p>
          <a:p>
            <a:pPr lvl="1"/>
            <a:r>
              <a:rPr lang="pt-BR" b="1" dirty="0" smtClean="0"/>
              <a:t>1. Neto transferi iz</a:t>
            </a:r>
            <a:r>
              <a:rPr lang="hr-HR" b="1" dirty="0" smtClean="0"/>
              <a:t> proračuna EU Hrvatskoj</a:t>
            </a:r>
          </a:p>
          <a:p>
            <a:pPr>
              <a:buNone/>
            </a:pPr>
            <a:r>
              <a:rPr lang="hr-HR" b="1" dirty="0" smtClean="0"/>
              <a:t>           kao novoj zemlji članici</a:t>
            </a:r>
          </a:p>
          <a:p>
            <a:pPr lvl="1"/>
            <a:r>
              <a:rPr lang="hr-HR" b="1" dirty="0" smtClean="0"/>
              <a:t>2.  Izravna strana ulaganja (FDI)</a:t>
            </a:r>
          </a:p>
          <a:p>
            <a:pPr lvl="1"/>
            <a:r>
              <a:rPr lang="pl-PL" b="1" dirty="0" smtClean="0"/>
              <a:t>3. Privatizacijski projekti i koncesije</a:t>
            </a:r>
            <a:endParaRPr lang="hr-HR" b="1" dirty="0" smtClean="0"/>
          </a:p>
          <a:p>
            <a:r>
              <a:rPr lang="hr-HR" b="1" i="1" dirty="0" smtClean="0">
                <a:solidFill>
                  <a:schemeClr val="accent2">
                    <a:lumMod val="90000"/>
                  </a:schemeClr>
                </a:solidFill>
              </a:rPr>
              <a:t>Poseban naglasak na investicije u turizam</a:t>
            </a:r>
            <a:endParaRPr lang="hr-HR" b="1" i="1" dirty="0">
              <a:solidFill>
                <a:schemeClr val="accent2">
                  <a:lumMod val="9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Zakonodavni okvir</a:t>
            </a:r>
            <a:endParaRPr lang="hr-HR" b="1" dirty="0"/>
          </a:p>
        </p:txBody>
      </p:sp>
      <p:sp>
        <p:nvSpPr>
          <p:cNvPr id="3" name="Rezervirano mjesto sadržaja 2"/>
          <p:cNvSpPr>
            <a:spLocks noGrp="1"/>
          </p:cNvSpPr>
          <p:nvPr>
            <p:ph idx="1"/>
          </p:nvPr>
        </p:nvSpPr>
        <p:spPr/>
        <p:txBody>
          <a:bodyPr/>
          <a:lstStyle/>
          <a:p>
            <a:r>
              <a:rPr lang="pl-PL" sz="2800" b="1" dirty="0" smtClean="0"/>
              <a:t>Zakon o Agenciji za investicije i konkurentnost </a:t>
            </a:r>
            <a:r>
              <a:rPr lang="hr-HR" sz="2800" b="1" dirty="0" smtClean="0"/>
              <a:t>(NN 53/12)</a:t>
            </a:r>
          </a:p>
          <a:p>
            <a:r>
              <a:rPr lang="vi-VN" sz="2800" b="1" dirty="0" smtClean="0"/>
              <a:t>Zakon o poticanju investicija i unaprijeđenju</a:t>
            </a:r>
          </a:p>
          <a:p>
            <a:pPr>
              <a:buNone/>
            </a:pPr>
            <a:r>
              <a:rPr lang="hr-HR" sz="2800" b="1" dirty="0" smtClean="0"/>
              <a:t>                              investicijskog okruženja (111/12)</a:t>
            </a:r>
          </a:p>
          <a:p>
            <a:r>
              <a:rPr lang="pl-PL" sz="2800" b="1" dirty="0" smtClean="0"/>
              <a:t>Zakon o strateškim investicijskim projektima </a:t>
            </a:r>
            <a:r>
              <a:rPr lang="hr-HR" sz="2800" b="1" dirty="0" smtClean="0"/>
              <a:t>Republike Hrvatske</a:t>
            </a:r>
          </a:p>
          <a:p>
            <a:r>
              <a:rPr lang="pl-PL" sz="2800" b="1" dirty="0" smtClean="0"/>
              <a:t>Radna skupina za poslovnu klimu i privatne </a:t>
            </a:r>
            <a:r>
              <a:rPr lang="hr-HR" sz="2800" b="1" dirty="0" smtClean="0"/>
              <a:t>investicije (</a:t>
            </a:r>
            <a:r>
              <a:rPr lang="hr-HR" sz="2800" b="1" dirty="0" err="1" smtClean="0"/>
              <a:t>Doing</a:t>
            </a:r>
            <a:r>
              <a:rPr lang="hr-HR" sz="2800" b="1" dirty="0" smtClean="0"/>
              <a:t> </a:t>
            </a:r>
            <a:r>
              <a:rPr lang="hr-HR" sz="2800" b="1" dirty="0" err="1" smtClean="0"/>
              <a:t>business</a:t>
            </a:r>
            <a:r>
              <a:rPr lang="hr-HR" sz="2800" b="1" dirty="0" smtClean="0"/>
              <a:t> i uklanjanje barijera)</a:t>
            </a:r>
          </a:p>
          <a:p>
            <a:r>
              <a:rPr lang="pl-PL" sz="2800" b="1" dirty="0" smtClean="0"/>
              <a:t>Radna skupina za investicije u javnom sektoru</a:t>
            </a:r>
            <a:endParaRPr lang="hr-H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Poticajne mjere prema navedenim propisima</a:t>
            </a:r>
            <a:endParaRPr lang="hr-HR" b="1" dirty="0"/>
          </a:p>
        </p:txBody>
      </p:sp>
      <p:sp>
        <p:nvSpPr>
          <p:cNvPr id="3" name="Rezervirano mjesto sadržaja 2"/>
          <p:cNvSpPr>
            <a:spLocks noGrp="1"/>
          </p:cNvSpPr>
          <p:nvPr>
            <p:ph idx="1"/>
          </p:nvPr>
        </p:nvSpPr>
        <p:spPr>
          <a:xfrm>
            <a:off x="251520" y="1600200"/>
            <a:ext cx="8892480" cy="4781128"/>
          </a:xfrm>
        </p:spPr>
        <p:txBody>
          <a:bodyPr/>
          <a:lstStyle/>
          <a:p>
            <a:r>
              <a:rPr lang="hr-HR" sz="2400" b="1" dirty="0" smtClean="0"/>
              <a:t>1. Poticaji za mikro poduzetnike</a:t>
            </a:r>
          </a:p>
          <a:p>
            <a:r>
              <a:rPr lang="hr-HR" sz="2400" b="1" dirty="0" smtClean="0"/>
              <a:t>2. Porezni poticaji</a:t>
            </a:r>
          </a:p>
          <a:p>
            <a:r>
              <a:rPr lang="hr-HR" sz="2400" b="1" dirty="0" smtClean="0"/>
              <a:t>3. Carinski poticaji</a:t>
            </a:r>
          </a:p>
          <a:p>
            <a:r>
              <a:rPr lang="hr-HR" sz="2400" b="1" dirty="0" smtClean="0"/>
              <a:t>4. Poticaji za otvaranje novih radnih mjesta</a:t>
            </a:r>
          </a:p>
          <a:p>
            <a:r>
              <a:rPr lang="pt-BR" sz="2400" b="1" dirty="0" smtClean="0"/>
              <a:t>5. Poticaji za usavršavanje povezano s</a:t>
            </a:r>
            <a:r>
              <a:rPr lang="hr-HR" sz="2400" b="1" dirty="0" smtClean="0"/>
              <a:t> investicijom</a:t>
            </a:r>
          </a:p>
          <a:p>
            <a:r>
              <a:rPr lang="hr-HR" sz="2400" b="1" dirty="0" smtClean="0"/>
              <a:t>6. Poticajne mjere za djelatnosti s povećanom dodanom vrijednošću</a:t>
            </a:r>
          </a:p>
          <a:p>
            <a:r>
              <a:rPr lang="pl-PL" sz="2400" b="1" dirty="0" smtClean="0"/>
              <a:t>7. Poticajne mjere za kapitalne troškove </a:t>
            </a:r>
            <a:r>
              <a:rPr lang="hr-HR" sz="2400" b="1" dirty="0" smtClean="0"/>
              <a:t>investicijskog projekta</a:t>
            </a:r>
          </a:p>
          <a:p>
            <a:r>
              <a:rPr lang="pl-PL" sz="2400" b="1" dirty="0" smtClean="0"/>
              <a:t>8. Poticajne mjere za radno intenzivne </a:t>
            </a:r>
            <a:r>
              <a:rPr lang="hr-HR" sz="2400" b="1" dirty="0" smtClean="0"/>
              <a:t>investicijske projekte</a:t>
            </a:r>
            <a:endParaRPr lang="hr-H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Efekti mjera - makro razina</a:t>
            </a:r>
            <a:endParaRPr lang="hr-HR" b="1" dirty="0"/>
          </a:p>
        </p:txBody>
      </p:sp>
      <p:sp>
        <p:nvSpPr>
          <p:cNvPr id="3" name="Rezervirano mjesto sadržaja 2"/>
          <p:cNvSpPr>
            <a:spLocks noGrp="1"/>
          </p:cNvSpPr>
          <p:nvPr>
            <p:ph idx="1"/>
          </p:nvPr>
        </p:nvSpPr>
        <p:spPr>
          <a:xfrm>
            <a:off x="609600" y="1600200"/>
            <a:ext cx="7924800" cy="4925144"/>
          </a:xfrm>
        </p:spPr>
        <p:txBody>
          <a:bodyPr/>
          <a:lstStyle/>
          <a:p>
            <a:r>
              <a:rPr lang="hr-HR" sz="2800" b="1" dirty="0" smtClean="0"/>
              <a:t>U području poreznog opterećenja =&gt; pad realne kupovne moći i pad standarda radnika=&gt; odražava se na potrošnju - trgovina na malo</a:t>
            </a:r>
          </a:p>
          <a:p>
            <a:r>
              <a:rPr lang="hr-HR" sz="2800" b="1" dirty="0" smtClean="0"/>
              <a:t>U području likvidnosti i financijske discipline =&gt; dodatne poteškoće poslodavcima, uplata doprinosa s isplatom plaća, krediti za otplatu dužnih doprinosa=&gt; teškoće u isplati neto plaća radnicima</a:t>
            </a:r>
          </a:p>
          <a:p>
            <a:r>
              <a:rPr lang="hr-HR" sz="2800" b="1" dirty="0" smtClean="0"/>
              <a:t>Investicije =&gt; tek su održani županijski /gradski /skupovi po većim gradovima  =&gt; mogući efekti za godinu dana</a:t>
            </a:r>
            <a:endParaRPr lang="hr-HR"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Aspekti tržišta rada</a:t>
            </a:r>
            <a:endParaRPr lang="hr-HR" dirty="0"/>
          </a:p>
        </p:txBody>
      </p:sp>
      <p:graphicFrame>
        <p:nvGraphicFramePr>
          <p:cNvPr id="4" name="Rezervirano mjesto sadržaja 3"/>
          <p:cNvGraphicFramePr>
            <a:graphicFrameLocks noGrp="1"/>
          </p:cNvGraphicFramePr>
          <p:nvPr>
            <p:ph idx="1"/>
          </p:nvPr>
        </p:nvGraphicFramePr>
        <p:xfrm>
          <a:off x="609600" y="1600200"/>
          <a:ext cx="7924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Efekti mjera-mikro razina</a:t>
            </a:r>
            <a:endParaRPr lang="hr-HR" b="1" dirty="0"/>
          </a:p>
        </p:txBody>
      </p:sp>
      <p:sp>
        <p:nvSpPr>
          <p:cNvPr id="3" name="Rezervirano mjesto sadržaja 2"/>
          <p:cNvSpPr>
            <a:spLocks noGrp="1"/>
          </p:cNvSpPr>
          <p:nvPr>
            <p:ph idx="1"/>
          </p:nvPr>
        </p:nvSpPr>
        <p:spPr/>
        <p:txBody>
          <a:bodyPr/>
          <a:lstStyle/>
          <a:p>
            <a:r>
              <a:rPr lang="hr-HR" dirty="0" smtClean="0"/>
              <a:t>Restrukturiranje u okviru pred stečajne nagodbe ===</a:t>
            </a:r>
            <a:r>
              <a:rPr lang="hr-HR" dirty="0" smtClean="0">
                <a:sym typeface="Wingdings" pitchFamily="2" charset="2"/>
              </a:rPr>
              <a:t> posljedice =&gt; konsolidacija tvrtke ako je moguće =&gt; redovita isplata plaća  eventualno kadrovsko restrukturiranje  višak radnika  smanjenje broja članova SMH-IS</a:t>
            </a:r>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i="1" dirty="0" smtClean="0"/>
              <a:t>Aktivno stanovništvo, zaposleni i stope nezaposlenosti</a:t>
            </a:r>
          </a:p>
        </p:txBody>
      </p:sp>
      <p:sp>
        <p:nvSpPr>
          <p:cNvPr id="3" name="Rezervirano mjesto sadržaja 2"/>
          <p:cNvSpPr>
            <a:spLocks noGrp="1"/>
          </p:cNvSpPr>
          <p:nvPr>
            <p:ph idx="1"/>
          </p:nvPr>
        </p:nvSpPr>
        <p:spPr>
          <a:xfrm>
            <a:off x="609600" y="1600200"/>
            <a:ext cx="7924800" cy="4853136"/>
          </a:xfrm>
        </p:spPr>
        <p:txBody>
          <a:bodyPr/>
          <a:lstStyle/>
          <a:p>
            <a:r>
              <a:rPr lang="hr-HR" sz="2200" dirty="0" smtClean="0"/>
              <a:t>U martu 2013. = </a:t>
            </a:r>
            <a:r>
              <a:rPr lang="hr-HR" sz="2200" b="1" dirty="0" smtClean="0"/>
              <a:t>1.708.731</a:t>
            </a:r>
            <a:r>
              <a:rPr lang="hr-HR" sz="2200" dirty="0" smtClean="0"/>
              <a:t> aktivnog stanovnika,  (0,2 % manje od februara </a:t>
            </a:r>
            <a:r>
              <a:rPr lang="pl-PL" sz="2200" dirty="0" smtClean="0"/>
              <a:t>mjeseca). </a:t>
            </a:r>
          </a:p>
          <a:p>
            <a:r>
              <a:rPr lang="pl-PL" sz="2200" dirty="0" smtClean="0"/>
              <a:t>U tome </a:t>
            </a:r>
            <a:r>
              <a:rPr lang="pl-PL" sz="2200" b="1" dirty="0" smtClean="0"/>
              <a:t>1.340.173</a:t>
            </a:r>
            <a:r>
              <a:rPr lang="pl-PL" sz="2200" dirty="0" smtClean="0"/>
              <a:t> zaposlene osobe, i to:   </a:t>
            </a:r>
          </a:p>
          <a:p>
            <a:pPr>
              <a:buNone/>
            </a:pPr>
            <a:r>
              <a:rPr lang="pl-PL" sz="2200" dirty="0" smtClean="0"/>
              <a:t>   	 	- </a:t>
            </a:r>
            <a:r>
              <a:rPr lang="pl-PL" sz="2200" b="1" dirty="0" smtClean="0"/>
              <a:t>718.717 </a:t>
            </a:r>
            <a:r>
              <a:rPr lang="pl-PL" sz="2200" dirty="0" smtClean="0"/>
              <a:t>muškaraca (</a:t>
            </a:r>
            <a:r>
              <a:rPr lang="pl-PL" sz="2200" b="1" dirty="0" smtClean="0"/>
              <a:t>53,6 %</a:t>
            </a:r>
            <a:r>
              <a:rPr lang="pl-PL" sz="2200" dirty="0" smtClean="0"/>
              <a:t>)  </a:t>
            </a:r>
          </a:p>
          <a:p>
            <a:pPr>
              <a:buNone/>
            </a:pPr>
            <a:r>
              <a:rPr lang="pl-PL" sz="2200" b="1" dirty="0" smtClean="0"/>
              <a:t>   		-  621.456 </a:t>
            </a:r>
            <a:r>
              <a:rPr lang="pl-PL" sz="2200" dirty="0" smtClean="0"/>
              <a:t>žena (46,4 %). </a:t>
            </a:r>
          </a:p>
          <a:p>
            <a:pPr>
              <a:buNone/>
            </a:pPr>
            <a:r>
              <a:rPr lang="pl-PL" sz="2200" dirty="0" smtClean="0"/>
              <a:t>	</a:t>
            </a:r>
            <a:r>
              <a:rPr lang="pl-PL" sz="2200" b="1" i="1" dirty="0" smtClean="0"/>
              <a:t>Stopa registrirane nezaposlenosti </a:t>
            </a:r>
            <a:r>
              <a:rPr lang="pl-PL" sz="2200" dirty="0" smtClean="0"/>
              <a:t>u martu 2013. iznosila je </a:t>
            </a:r>
            <a:r>
              <a:rPr lang="pl-PL" sz="2200" b="1" dirty="0" smtClean="0"/>
              <a:t>21,6 %</a:t>
            </a:r>
            <a:r>
              <a:rPr lang="pl-PL" sz="2200" dirty="0" smtClean="0"/>
              <a:t> </a:t>
            </a:r>
            <a:r>
              <a:rPr lang="hr-HR" sz="2200" dirty="0" smtClean="0"/>
              <a:t>pri čemu je stopa nezaposlenosti muškaraca bila </a:t>
            </a:r>
            <a:r>
              <a:rPr lang="hr-HR" sz="2200" b="1" dirty="0" smtClean="0"/>
              <a:t>19,6 %</a:t>
            </a:r>
            <a:r>
              <a:rPr lang="hr-HR" sz="2200" dirty="0" smtClean="0"/>
              <a:t>, a žena </a:t>
            </a:r>
            <a:r>
              <a:rPr lang="hr-HR" sz="2200" b="1" dirty="0" smtClean="0"/>
              <a:t>23,7 %</a:t>
            </a:r>
            <a:r>
              <a:rPr lang="hr-HR" sz="2200" dirty="0" smtClean="0"/>
              <a:t>.</a:t>
            </a:r>
          </a:p>
          <a:p>
            <a:r>
              <a:rPr lang="vi-VN" sz="2200" b="1" dirty="0" smtClean="0"/>
              <a:t>Stopa anketne nezaposlenosti </a:t>
            </a:r>
            <a:r>
              <a:rPr lang="hr-HR" sz="2200" b="1" dirty="0" smtClean="0"/>
              <a:t> (</a:t>
            </a:r>
            <a:r>
              <a:rPr lang="hr-HR" sz="2200" dirty="0" smtClean="0"/>
              <a:t>Eurostat) i usporediva sa zemljama Europske unije), u četvrtom tromjesečju 2012.</a:t>
            </a:r>
          </a:p>
          <a:p>
            <a:pPr>
              <a:buNone/>
            </a:pPr>
            <a:r>
              <a:rPr lang="hr-HR" sz="2200" dirty="0" smtClean="0"/>
              <a:t>     godine iznosila je </a:t>
            </a:r>
            <a:r>
              <a:rPr lang="hr-HR" sz="2200" b="1" dirty="0" smtClean="0"/>
              <a:t>18,0 %, </a:t>
            </a:r>
            <a:r>
              <a:rPr lang="hr-HR" sz="2200" dirty="0" smtClean="0"/>
              <a:t>pri čemu je stopa nezaposlenosti muškaraca bila </a:t>
            </a:r>
            <a:r>
              <a:rPr lang="hr-HR" sz="2200" b="1" dirty="0" smtClean="0"/>
              <a:t>17,9 %, </a:t>
            </a:r>
            <a:r>
              <a:rPr lang="hr-HR" sz="2200" dirty="0" smtClean="0"/>
              <a:t>a žena </a:t>
            </a:r>
            <a:r>
              <a:rPr lang="hr-HR" sz="2200" b="1" dirty="0" smtClean="0"/>
              <a:t>18,0 %.</a:t>
            </a:r>
            <a:endParaRPr lang="hr-HR" sz="22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Efekti mjera kao pritisak na socijalne fondove i na tržište rada</a:t>
            </a:r>
            <a:endParaRPr lang="hr-HR" b="1" dirty="0"/>
          </a:p>
        </p:txBody>
      </p:sp>
      <p:sp>
        <p:nvSpPr>
          <p:cNvPr id="3" name="Rezervirano mjesto sadržaja 2"/>
          <p:cNvSpPr>
            <a:spLocks noGrp="1"/>
          </p:cNvSpPr>
          <p:nvPr>
            <p:ph idx="1"/>
          </p:nvPr>
        </p:nvSpPr>
        <p:spPr/>
        <p:txBody>
          <a:bodyPr/>
          <a:lstStyle/>
          <a:p>
            <a:pPr lvl="2"/>
            <a:r>
              <a:rPr lang="hr-HR" b="1" dirty="0" smtClean="0"/>
              <a:t>Podaci HZZ-a IV. 2013. </a:t>
            </a:r>
          </a:p>
          <a:p>
            <a:pPr>
              <a:buNone/>
            </a:pPr>
            <a:r>
              <a:rPr lang="hr-HR" b="1" dirty="0" smtClean="0"/>
              <a:t>		</a:t>
            </a:r>
            <a:r>
              <a:rPr lang="hr-HR" sz="2800" b="1" dirty="0" smtClean="0"/>
              <a:t> Registrirana nezaposlenost</a:t>
            </a:r>
            <a:r>
              <a:rPr lang="hr-HR" sz="2800" dirty="0" smtClean="0"/>
              <a:t/>
            </a:r>
            <a:br>
              <a:rPr lang="hr-HR" sz="2800" dirty="0" smtClean="0"/>
            </a:br>
            <a:r>
              <a:rPr lang="hr-HR" sz="2800" dirty="0" smtClean="0"/>
              <a:t>		Ukupno: </a:t>
            </a:r>
            <a:r>
              <a:rPr lang="hr-HR" sz="2800" b="1" dirty="0" smtClean="0"/>
              <a:t>355.598</a:t>
            </a:r>
            <a:r>
              <a:rPr lang="hr-HR" sz="2800" dirty="0" smtClean="0"/>
              <a:t/>
            </a:r>
            <a:br>
              <a:rPr lang="hr-HR" sz="2800" dirty="0" smtClean="0"/>
            </a:br>
            <a:r>
              <a:rPr lang="hr-HR" sz="2800" dirty="0" smtClean="0"/>
              <a:t>		    </a:t>
            </a:r>
            <a:r>
              <a:rPr lang="hr-HR" sz="2800" b="1" dirty="0" smtClean="0"/>
              <a:t>Žene: 186.880</a:t>
            </a:r>
            <a:r>
              <a:rPr lang="hr-HR" sz="2800" dirty="0" smtClean="0"/>
              <a:t/>
            </a:r>
            <a:br>
              <a:rPr lang="hr-HR" sz="2800" dirty="0" smtClean="0"/>
            </a:br>
            <a:r>
              <a:rPr lang="hr-HR" sz="2800" dirty="0" smtClean="0"/>
              <a:t>       </a:t>
            </a:r>
            <a:r>
              <a:rPr lang="hr-HR" sz="2800" b="1" dirty="0" smtClean="0"/>
              <a:t>Bez radnog iskustva: 60.467</a:t>
            </a:r>
            <a:r>
              <a:rPr lang="hr-HR" sz="2800" dirty="0" smtClean="0"/>
              <a:t/>
            </a:r>
            <a:br>
              <a:rPr lang="hr-HR" sz="2800" dirty="0" smtClean="0"/>
            </a:br>
            <a:r>
              <a:rPr lang="hr-HR" sz="2800" dirty="0" smtClean="0"/>
              <a:t>             </a:t>
            </a:r>
            <a:r>
              <a:rPr lang="hr-HR" sz="2800" b="1" dirty="0" smtClean="0"/>
              <a:t>Mladi do 24 god.: 67.306</a:t>
            </a:r>
            <a:endParaRPr lang="hr-HR" sz="2800" dirty="0" smtClean="0"/>
          </a:p>
          <a:p>
            <a:pPr>
              <a:buNone/>
            </a:pPr>
            <a:r>
              <a:rPr lang="hr-HR" sz="2800" b="1" dirty="0" smtClean="0"/>
              <a:t>Mladi do 24 god. bez radnog iskustva: 33.971</a:t>
            </a:r>
            <a:r>
              <a:rPr lang="hr-HR" sz="2800" dirty="0" smtClean="0"/>
              <a:t/>
            </a:r>
            <a:br>
              <a:rPr lang="hr-HR" sz="2800" dirty="0" smtClean="0"/>
            </a:br>
            <a:r>
              <a:rPr lang="hr-HR" sz="2800" b="1" dirty="0" smtClean="0"/>
              <a:t>Dugotrajno nezaposleni: 159.313</a:t>
            </a: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endParaRPr lang="hr-HR" dirty="0" smtClean="0"/>
          </a:p>
          <a:p>
            <a:endParaRPr lang="hr-H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Efekti mjera kao pritisak na socijalne fondove i na tržište rada</a:t>
            </a:r>
            <a:endParaRPr lang="hr-HR" b="1" dirty="0"/>
          </a:p>
        </p:txBody>
      </p:sp>
      <p:sp>
        <p:nvSpPr>
          <p:cNvPr id="3" name="Rezervirano mjesto sadržaja 2"/>
          <p:cNvSpPr>
            <a:spLocks noGrp="1"/>
          </p:cNvSpPr>
          <p:nvPr>
            <p:ph idx="1"/>
          </p:nvPr>
        </p:nvSpPr>
        <p:spPr/>
        <p:txBody>
          <a:bodyPr/>
          <a:lstStyle/>
          <a:p>
            <a:r>
              <a:rPr lang="hr-HR" sz="2400" b="1" dirty="0" smtClean="0"/>
              <a:t>Korisnici novčane naknade</a:t>
            </a:r>
            <a:r>
              <a:rPr lang="hr-HR" sz="2400" dirty="0" smtClean="0"/>
              <a:t/>
            </a:r>
            <a:br>
              <a:rPr lang="hr-HR" sz="2400" dirty="0" smtClean="0"/>
            </a:br>
            <a:r>
              <a:rPr lang="hr-HR" sz="2400" b="1" dirty="0" smtClean="0"/>
              <a:t>Ukupno: 73.672</a:t>
            </a:r>
            <a:r>
              <a:rPr lang="hr-HR" sz="2400" dirty="0" smtClean="0"/>
              <a:t/>
            </a:r>
            <a:br>
              <a:rPr lang="hr-HR" sz="2400" dirty="0" smtClean="0"/>
            </a:br>
            <a:r>
              <a:rPr lang="hr-HR" sz="2400" b="1" dirty="0" smtClean="0"/>
              <a:t>Žene: 36.993</a:t>
            </a:r>
            <a:r>
              <a:rPr lang="hr-HR" sz="2400" dirty="0" smtClean="0"/>
              <a:t/>
            </a:r>
            <a:br>
              <a:rPr lang="hr-HR" sz="2400" dirty="0" smtClean="0"/>
            </a:br>
            <a:r>
              <a:rPr lang="hr-HR" sz="2400" b="1" dirty="0" smtClean="0"/>
              <a:t>Prosječan iznos isplaćene novčane naknade:</a:t>
            </a:r>
            <a:r>
              <a:rPr lang="hr-HR" sz="2400" dirty="0" smtClean="0"/>
              <a:t> </a:t>
            </a:r>
            <a:r>
              <a:rPr lang="hr-HR" sz="2400" b="1" dirty="0" smtClean="0"/>
              <a:t>1.587,39 kn</a:t>
            </a:r>
            <a:r>
              <a:rPr lang="hr-HR" sz="1800" b="1" dirty="0" smtClean="0"/>
              <a:t>                                                                                                                                                           						          (oko 200 €)</a:t>
            </a:r>
            <a:r>
              <a:rPr lang="hr-HR" sz="2400" dirty="0" smtClean="0"/>
              <a:t/>
            </a:r>
            <a:br>
              <a:rPr lang="hr-HR" sz="2400" dirty="0" smtClean="0"/>
            </a:br>
            <a:r>
              <a:rPr lang="hr-HR" sz="2400" b="1" dirty="0" smtClean="0"/>
              <a:t>Ulasci u evidenciju (novo prijavljeni)</a:t>
            </a:r>
            <a:r>
              <a:rPr lang="hr-HR" sz="2400" dirty="0" smtClean="0"/>
              <a:t> </a:t>
            </a:r>
            <a:r>
              <a:rPr lang="hr-HR" sz="2400" b="1" dirty="0" smtClean="0"/>
              <a:t>ukupno: 20.594</a:t>
            </a:r>
            <a:r>
              <a:rPr lang="hr-HR" sz="2400" dirty="0" smtClean="0"/>
              <a:t/>
            </a:r>
            <a:br>
              <a:rPr lang="hr-HR" sz="2400" dirty="0" smtClean="0"/>
            </a:br>
            <a:r>
              <a:rPr lang="hr-HR" sz="2400" b="1" dirty="0" smtClean="0"/>
              <a:t>Izravno iz radnog odnosa: 12.566</a:t>
            </a:r>
            <a:r>
              <a:rPr lang="hr-HR" sz="2400" dirty="0" smtClean="0"/>
              <a:t/>
            </a:r>
            <a:br>
              <a:rPr lang="hr-HR" sz="2400" dirty="0" smtClean="0"/>
            </a:br>
            <a:r>
              <a:rPr lang="hr-HR" sz="2400" b="1" dirty="0" smtClean="0"/>
              <a:t>Bez radnog iskustva: 3.452</a:t>
            </a:r>
            <a:endParaRPr lang="hr-HR" sz="2400" dirty="0" smtClean="0"/>
          </a:p>
          <a:p>
            <a:pPr>
              <a:buNone/>
            </a:pPr>
            <a:r>
              <a:rPr lang="hr-HR" sz="2400" dirty="0" smtClean="0"/>
              <a:t/>
            </a:r>
            <a:br>
              <a:rPr lang="hr-HR" sz="2400" dirty="0" smtClean="0"/>
            </a:br>
            <a:r>
              <a:rPr lang="hr-HR" sz="2400" b="1" dirty="0" smtClean="0"/>
              <a:t>Ukupni izlasci iz evidencije</a:t>
            </a:r>
            <a:r>
              <a:rPr lang="hr-HR" sz="2400" dirty="0" smtClean="0"/>
              <a:t/>
            </a:r>
            <a:br>
              <a:rPr lang="hr-HR" sz="2400" dirty="0" smtClean="0"/>
            </a:br>
            <a:r>
              <a:rPr lang="hr-HR" sz="2400" b="1" dirty="0" smtClean="0"/>
              <a:t>Ukupno: 33.554</a:t>
            </a:r>
            <a:r>
              <a:rPr lang="hr-HR" sz="2400" dirty="0" smtClean="0"/>
              <a:t/>
            </a:r>
            <a:br>
              <a:rPr lang="hr-HR" sz="2400" dirty="0" smtClean="0"/>
            </a:br>
            <a:r>
              <a:rPr lang="hr-HR" sz="2400" b="1" dirty="0" smtClean="0"/>
              <a:t>Žene: 16.953</a:t>
            </a:r>
            <a:r>
              <a:rPr lang="hr-HR" sz="3600" dirty="0" smtClean="0"/>
              <a:t/>
            </a:r>
            <a:br>
              <a:rPr lang="hr-HR" sz="3600" dirty="0" smtClean="0"/>
            </a:br>
            <a:r>
              <a:rPr lang="hr-HR" sz="3600" dirty="0" smtClean="0"/>
              <a:t/>
            </a:r>
            <a:br>
              <a:rPr lang="hr-HR" sz="3600" dirty="0" smtClean="0"/>
            </a:br>
            <a:endParaRPr lang="hr-HR" sz="3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Efekti mjera kao pritisak na socijalne fondove i na tržište rada</a:t>
            </a:r>
            <a:endParaRPr lang="hr-HR" dirty="0"/>
          </a:p>
        </p:txBody>
      </p:sp>
      <p:sp>
        <p:nvSpPr>
          <p:cNvPr id="3" name="Rezervirano mjesto sadržaja 2"/>
          <p:cNvSpPr>
            <a:spLocks noGrp="1"/>
          </p:cNvSpPr>
          <p:nvPr>
            <p:ph idx="1"/>
          </p:nvPr>
        </p:nvSpPr>
        <p:spPr/>
        <p:txBody>
          <a:bodyPr/>
          <a:lstStyle/>
          <a:p>
            <a:r>
              <a:rPr lang="hr-HR" b="1" dirty="0" smtClean="0"/>
              <a:t>Izlasci zbog zapošljavanja</a:t>
            </a:r>
            <a:r>
              <a:rPr lang="hr-HR" dirty="0" smtClean="0"/>
              <a:t> </a:t>
            </a:r>
            <a:r>
              <a:rPr lang="hr-HR" b="1" dirty="0" smtClean="0"/>
              <a:t>ukupno: 24.787</a:t>
            </a:r>
            <a:r>
              <a:rPr lang="hr-HR" dirty="0" smtClean="0"/>
              <a:t/>
            </a:r>
            <a:br>
              <a:rPr lang="hr-HR" dirty="0" smtClean="0"/>
            </a:br>
            <a:r>
              <a:rPr lang="hr-HR" dirty="0" smtClean="0"/>
              <a:t>					          </a:t>
            </a:r>
            <a:r>
              <a:rPr lang="hr-HR" b="1" dirty="0" smtClean="0"/>
              <a:t>žene: 12.786</a:t>
            </a:r>
            <a:r>
              <a:rPr lang="hr-HR" dirty="0" smtClean="0"/>
              <a:t/>
            </a:r>
            <a:br>
              <a:rPr lang="hr-HR" dirty="0" smtClean="0"/>
            </a:br>
            <a:r>
              <a:rPr lang="hr-HR" b="1" dirty="0" smtClean="0"/>
              <a:t>Zaposleni na temelju:</a:t>
            </a:r>
            <a:br>
              <a:rPr lang="hr-HR" b="1" dirty="0" smtClean="0"/>
            </a:br>
            <a:r>
              <a:rPr lang="hr-HR" b="1" dirty="0" smtClean="0"/>
              <a:t>	- radnog odnosa: 23.589</a:t>
            </a:r>
            <a:r>
              <a:rPr lang="hr-HR" dirty="0" smtClean="0"/>
              <a:t/>
            </a:r>
            <a:br>
              <a:rPr lang="hr-HR" dirty="0" smtClean="0"/>
            </a:br>
            <a:r>
              <a:rPr lang="hr-HR" dirty="0" smtClean="0"/>
              <a:t>	</a:t>
            </a:r>
            <a:r>
              <a:rPr lang="hr-HR" b="1" dirty="0" smtClean="0"/>
              <a:t>- drugih poslovnih aktivnosti: 1.198</a:t>
            </a:r>
          </a:p>
          <a:p>
            <a:r>
              <a:rPr lang="hr-HR" b="1" dirty="0" smtClean="0"/>
              <a:t>Prijavljena slobodna radna mjesta</a:t>
            </a:r>
            <a:r>
              <a:rPr lang="hr-HR" dirty="0" smtClean="0"/>
              <a:t/>
            </a:r>
            <a:br>
              <a:rPr lang="hr-HR" dirty="0" smtClean="0"/>
            </a:br>
            <a:r>
              <a:rPr lang="hr-HR" dirty="0" smtClean="0"/>
              <a:t>		</a:t>
            </a:r>
            <a:r>
              <a:rPr lang="hr-HR" b="1" dirty="0" smtClean="0"/>
              <a:t>broj traženih radnika: 15.872</a:t>
            </a:r>
            <a:r>
              <a:rPr lang="hr-HR" dirty="0" smtClean="0"/>
              <a:t/>
            </a:r>
            <a:br>
              <a:rPr lang="hr-HR" dirty="0" smtClean="0"/>
            </a:br>
            <a:r>
              <a:rPr lang="hr-HR" dirty="0" smtClean="0"/>
              <a:t>				</a:t>
            </a:r>
            <a:r>
              <a:rPr lang="hr-HR" b="1" dirty="0" smtClean="0"/>
              <a:t>broj prijava: 7.831 </a:t>
            </a:r>
            <a:r>
              <a:rPr lang="hr-HR" dirty="0" smtClean="0"/>
              <a:t/>
            </a:r>
            <a:br>
              <a:rPr lang="hr-HR" dirty="0" smtClean="0"/>
            </a:br>
            <a:endParaRPr lang="hr-H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Razina obrazovanja nezaposlenih osoba</a:t>
            </a:r>
            <a:endParaRPr lang="hr-HR" b="1" dirty="0"/>
          </a:p>
        </p:txBody>
      </p:sp>
      <p:sp>
        <p:nvSpPr>
          <p:cNvPr id="3" name="Rezervirano mjesto sadržaja 2"/>
          <p:cNvSpPr>
            <a:spLocks noGrp="1"/>
          </p:cNvSpPr>
          <p:nvPr>
            <p:ph idx="1"/>
          </p:nvPr>
        </p:nvSpPr>
        <p:spPr/>
        <p:txBody>
          <a:bodyPr/>
          <a:lstStyle/>
          <a:p>
            <a:pPr>
              <a:buFont typeface="Wingdings" pitchFamily="2" charset="2"/>
              <a:buChar char="ü"/>
            </a:pPr>
            <a:r>
              <a:rPr lang="pl-PL" sz="2400" dirty="0" smtClean="0"/>
              <a:t>   </a:t>
            </a:r>
            <a:r>
              <a:rPr lang="pl-PL" sz="2400" dirty="0" smtClean="0">
                <a:solidFill>
                  <a:schemeClr val="accent2">
                    <a:lumMod val="50000"/>
                  </a:schemeClr>
                </a:solidFill>
              </a:rPr>
              <a:t>Do 3 godine i školom za KV i VKV radnike  </a:t>
            </a:r>
            <a:r>
              <a:rPr lang="pl-PL" sz="2400" b="1" dirty="0" smtClean="0">
                <a:solidFill>
                  <a:schemeClr val="accent2">
                    <a:lumMod val="50000"/>
                  </a:schemeClr>
                </a:solidFill>
              </a:rPr>
              <a:t>34,5 %, </a:t>
            </a:r>
          </a:p>
          <a:p>
            <a:pPr>
              <a:buFont typeface="Wingdings" pitchFamily="2" charset="2"/>
              <a:buChar char="ü"/>
            </a:pPr>
            <a:r>
              <a:rPr lang="hr-HR" sz="2400" dirty="0" smtClean="0">
                <a:solidFill>
                  <a:schemeClr val="accent2">
                    <a:lumMod val="50000"/>
                  </a:schemeClr>
                </a:solidFill>
              </a:rPr>
              <a:t>Sa završenom srednjom školom za zanimanja u trajanju od 4 i više godina i gimnazijom  </a:t>
            </a:r>
            <a:r>
              <a:rPr lang="hr-HR" sz="2400" b="1" dirty="0" smtClean="0">
                <a:solidFill>
                  <a:schemeClr val="accent2">
                    <a:lumMod val="50000"/>
                  </a:schemeClr>
                </a:solidFill>
              </a:rPr>
              <a:t>28,4 %, </a:t>
            </a:r>
          </a:p>
          <a:p>
            <a:pPr>
              <a:buFont typeface="Wingdings" pitchFamily="2" charset="2"/>
              <a:buChar char="ü"/>
            </a:pPr>
            <a:r>
              <a:rPr lang="hr-HR" sz="2400" dirty="0" smtClean="0">
                <a:solidFill>
                  <a:schemeClr val="accent2">
                    <a:lumMod val="50000"/>
                  </a:schemeClr>
                </a:solidFill>
              </a:rPr>
              <a:t>Osobe sa završenom osnovnom školom </a:t>
            </a:r>
            <a:r>
              <a:rPr lang="hr-HR" sz="2400" b="1" dirty="0" smtClean="0">
                <a:solidFill>
                  <a:schemeClr val="accent2">
                    <a:lumMod val="50000"/>
                  </a:schemeClr>
                </a:solidFill>
              </a:rPr>
              <a:t>20,7</a:t>
            </a:r>
            <a:r>
              <a:rPr lang="hr-HR" sz="2400" dirty="0" smtClean="0">
                <a:solidFill>
                  <a:schemeClr val="accent2">
                    <a:lumMod val="50000"/>
                  </a:schemeClr>
                </a:solidFill>
              </a:rPr>
              <a:t> %, </a:t>
            </a:r>
          </a:p>
          <a:p>
            <a:pPr>
              <a:buFont typeface="Wingdings" pitchFamily="2" charset="2"/>
              <a:buChar char="ü"/>
            </a:pPr>
            <a:r>
              <a:rPr lang="hr-HR" sz="2400" dirty="0" smtClean="0">
                <a:solidFill>
                  <a:schemeClr val="accent2">
                    <a:lumMod val="50000"/>
                  </a:schemeClr>
                </a:solidFill>
              </a:rPr>
              <a:t>Osobe sa završenim fakultetom i akademijom </a:t>
            </a:r>
            <a:r>
              <a:rPr lang="hr-HR" sz="2400" b="1" dirty="0" smtClean="0">
                <a:solidFill>
                  <a:schemeClr val="accent2">
                    <a:lumMod val="50000"/>
                  </a:schemeClr>
                </a:solidFill>
              </a:rPr>
              <a:t>6,1 </a:t>
            </a:r>
            <a:r>
              <a:rPr lang="hr-HR" sz="2400" dirty="0" smtClean="0">
                <a:solidFill>
                  <a:schemeClr val="accent2">
                    <a:lumMod val="50000"/>
                  </a:schemeClr>
                </a:solidFill>
              </a:rPr>
              <a:t>%, </a:t>
            </a:r>
          </a:p>
          <a:p>
            <a:pPr>
              <a:buFont typeface="Wingdings" pitchFamily="2" charset="2"/>
              <a:buChar char="ü"/>
            </a:pPr>
            <a:r>
              <a:rPr lang="hr-HR" sz="2400" dirty="0" smtClean="0">
                <a:solidFill>
                  <a:schemeClr val="accent2">
                    <a:lumMod val="50000"/>
                  </a:schemeClr>
                </a:solidFill>
              </a:rPr>
              <a:t>Bez škole i s nezavršenom osnovnom školom </a:t>
            </a:r>
            <a:r>
              <a:rPr lang="hr-HR" sz="2400" b="1" dirty="0" smtClean="0">
                <a:solidFill>
                  <a:schemeClr val="accent2">
                    <a:lumMod val="50000"/>
                  </a:schemeClr>
                </a:solidFill>
              </a:rPr>
              <a:t>5,2</a:t>
            </a:r>
            <a:r>
              <a:rPr lang="hr-HR" sz="2400" dirty="0" smtClean="0">
                <a:solidFill>
                  <a:schemeClr val="accent2">
                    <a:lumMod val="50000"/>
                  </a:schemeClr>
                </a:solidFill>
              </a:rPr>
              <a:t> %</a:t>
            </a:r>
          </a:p>
          <a:p>
            <a:pPr>
              <a:buFont typeface="Wingdings" pitchFamily="2" charset="2"/>
              <a:buChar char="ü"/>
            </a:pPr>
            <a:r>
              <a:rPr lang="hr-HR" sz="2400" dirty="0" smtClean="0">
                <a:solidFill>
                  <a:schemeClr val="accent2">
                    <a:lumMod val="50000"/>
                  </a:schemeClr>
                </a:solidFill>
              </a:rPr>
              <a:t>Osobe s prvim stupnjem fakulteta, višom školom i stručnim studijem  </a:t>
            </a:r>
            <a:r>
              <a:rPr lang="hr-HR" sz="2400" b="1" dirty="0" smtClean="0">
                <a:solidFill>
                  <a:schemeClr val="accent2">
                    <a:lumMod val="50000"/>
                  </a:schemeClr>
                </a:solidFill>
              </a:rPr>
              <a:t>5,0</a:t>
            </a:r>
            <a:r>
              <a:rPr lang="hr-HR" sz="2400" dirty="0" smtClean="0">
                <a:solidFill>
                  <a:schemeClr val="accent2">
                    <a:lumMod val="50000"/>
                  </a:schemeClr>
                </a:solidFill>
              </a:rPr>
              <a:t> %.</a:t>
            </a:r>
          </a:p>
          <a:p>
            <a:pPr>
              <a:buFont typeface="Wingdings" pitchFamily="2" charset="2"/>
              <a:buChar char="ü"/>
            </a:pPr>
            <a:r>
              <a:rPr lang="hr-HR" sz="2400" dirty="0" smtClean="0">
                <a:solidFill>
                  <a:schemeClr val="accent2">
                    <a:lumMod val="50000"/>
                  </a:schemeClr>
                </a:solidFill>
              </a:rPr>
              <a:t>U odnosu na IV/2012. broj nezaposlenih povećan je u svim obrazovnim skupinama, a najviše u skupinama osoba s višom (</a:t>
            </a:r>
            <a:r>
              <a:rPr lang="hr-HR" sz="2400" b="1" dirty="0" smtClean="0">
                <a:solidFill>
                  <a:schemeClr val="accent2">
                    <a:lumMod val="50000"/>
                  </a:schemeClr>
                </a:solidFill>
              </a:rPr>
              <a:t>24,1</a:t>
            </a:r>
            <a:r>
              <a:rPr lang="hr-HR" sz="2400" dirty="0" smtClean="0">
                <a:solidFill>
                  <a:schemeClr val="accent2">
                    <a:lumMod val="50000"/>
                  </a:schemeClr>
                </a:solidFill>
              </a:rPr>
              <a:t> %) i visokoškolskim obrazovanjem </a:t>
            </a:r>
            <a:r>
              <a:rPr lang="hr-HR" sz="2400" b="1" dirty="0" smtClean="0">
                <a:solidFill>
                  <a:schemeClr val="accent2">
                    <a:lumMod val="50000"/>
                  </a:schemeClr>
                </a:solidFill>
              </a:rPr>
              <a:t>13</a:t>
            </a:r>
            <a:r>
              <a:rPr lang="hr-HR" sz="2400" dirty="0" smtClean="0">
                <a:solidFill>
                  <a:schemeClr val="accent2">
                    <a:lumMod val="50000"/>
                  </a:schemeClr>
                </a:solidFill>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
            </a:r>
            <a:br>
              <a:rPr lang="hr-HR" b="1" dirty="0" smtClean="0"/>
            </a:br>
            <a:r>
              <a:rPr lang="hr-HR" b="1" dirty="0" smtClean="0"/>
              <a:t>Nezaposlene osobe prema dobi</a:t>
            </a:r>
            <a:br>
              <a:rPr lang="hr-HR" b="1" dirty="0" smtClean="0"/>
            </a:br>
            <a:endParaRPr lang="hr-HR" dirty="0"/>
          </a:p>
        </p:txBody>
      </p:sp>
      <p:sp>
        <p:nvSpPr>
          <p:cNvPr id="3" name="Rezervirano mjesto sadržaja 2"/>
          <p:cNvSpPr>
            <a:spLocks noGrp="1"/>
          </p:cNvSpPr>
          <p:nvPr>
            <p:ph idx="1"/>
          </p:nvPr>
        </p:nvSpPr>
        <p:spPr/>
        <p:txBody>
          <a:bodyPr/>
          <a:lstStyle/>
          <a:p>
            <a:r>
              <a:rPr lang="pl-PL" sz="2400" dirty="0" smtClean="0"/>
              <a:t>U aprilu 2013. bilo je: </a:t>
            </a:r>
          </a:p>
          <a:p>
            <a:pPr lvl="1"/>
            <a:r>
              <a:rPr lang="pl-PL" sz="2000" b="1" dirty="0" smtClean="0">
                <a:solidFill>
                  <a:schemeClr val="tx2">
                    <a:lumMod val="50000"/>
                  </a:schemeClr>
                </a:solidFill>
              </a:rPr>
              <a:t>4,6 % od 15 do 19 </a:t>
            </a:r>
            <a:r>
              <a:rPr lang="pl-PL" sz="2000" dirty="0" smtClean="0">
                <a:solidFill>
                  <a:schemeClr val="tx2">
                    <a:lumMod val="50000"/>
                  </a:schemeClr>
                </a:solidFill>
              </a:rPr>
              <a:t>godina, </a:t>
            </a:r>
          </a:p>
          <a:p>
            <a:pPr lvl="1"/>
            <a:r>
              <a:rPr lang="pl-PL" sz="2400" b="1" dirty="0" smtClean="0">
                <a:solidFill>
                  <a:srgbClr val="C00000"/>
                </a:solidFill>
              </a:rPr>
              <a:t>14,4 </a:t>
            </a:r>
            <a:r>
              <a:rPr lang="pl-PL" sz="2400" dirty="0" smtClean="0">
                <a:solidFill>
                  <a:srgbClr val="C00000"/>
                </a:solidFill>
              </a:rPr>
              <a:t>% od </a:t>
            </a:r>
            <a:r>
              <a:rPr lang="pl-PL" sz="2400" b="1" dirty="0" smtClean="0">
                <a:solidFill>
                  <a:srgbClr val="C00000"/>
                </a:solidFill>
              </a:rPr>
              <a:t>20 do 24 </a:t>
            </a:r>
            <a:r>
              <a:rPr lang="pl-PL" sz="2400" dirty="0" smtClean="0">
                <a:solidFill>
                  <a:srgbClr val="C00000"/>
                </a:solidFill>
              </a:rPr>
              <a:t>godine, </a:t>
            </a:r>
          </a:p>
          <a:p>
            <a:pPr lvl="1"/>
            <a:r>
              <a:rPr lang="pl-PL" sz="2400" b="1" dirty="0" smtClean="0">
                <a:solidFill>
                  <a:srgbClr val="C00000"/>
                </a:solidFill>
              </a:rPr>
              <a:t>14,1</a:t>
            </a:r>
            <a:r>
              <a:rPr lang="pl-PL" sz="2400" dirty="0" smtClean="0">
                <a:solidFill>
                  <a:srgbClr val="C00000"/>
                </a:solidFill>
              </a:rPr>
              <a:t> % od </a:t>
            </a:r>
            <a:r>
              <a:rPr lang="pl-PL" sz="2400" b="1" dirty="0" smtClean="0">
                <a:solidFill>
                  <a:srgbClr val="C00000"/>
                </a:solidFill>
              </a:rPr>
              <a:t>25 do 29 </a:t>
            </a:r>
            <a:r>
              <a:rPr lang="pl-PL" sz="2400" dirty="0" smtClean="0">
                <a:solidFill>
                  <a:srgbClr val="C00000"/>
                </a:solidFill>
              </a:rPr>
              <a:t>godina, </a:t>
            </a:r>
          </a:p>
          <a:p>
            <a:pPr lvl="1"/>
            <a:r>
              <a:rPr lang="pl-PL" sz="2000" b="1" dirty="0" smtClean="0"/>
              <a:t>11,6 </a:t>
            </a:r>
            <a:r>
              <a:rPr lang="pl-PL" sz="2000" dirty="0" smtClean="0"/>
              <a:t>% od </a:t>
            </a:r>
            <a:r>
              <a:rPr lang="pl-PL" sz="2000" b="1" dirty="0" smtClean="0"/>
              <a:t>30 do 34 </a:t>
            </a:r>
            <a:r>
              <a:rPr lang="pl-PL" sz="2000" dirty="0" smtClean="0"/>
              <a:t>godine,</a:t>
            </a:r>
          </a:p>
          <a:p>
            <a:pPr lvl="1"/>
            <a:r>
              <a:rPr lang="pl-PL" sz="2000" b="1" dirty="0" smtClean="0"/>
              <a:t>10,2 %</a:t>
            </a:r>
            <a:r>
              <a:rPr lang="pl-PL" sz="2000" dirty="0" smtClean="0"/>
              <a:t> od </a:t>
            </a:r>
            <a:r>
              <a:rPr lang="pl-PL" sz="2000" b="1" dirty="0" smtClean="0"/>
              <a:t>35 do 39 </a:t>
            </a:r>
            <a:r>
              <a:rPr lang="pl-PL" sz="2000" dirty="0" smtClean="0"/>
              <a:t>godina, </a:t>
            </a:r>
          </a:p>
          <a:p>
            <a:pPr lvl="1"/>
            <a:r>
              <a:rPr lang="pl-PL" sz="2000" b="1" dirty="0" smtClean="0">
                <a:solidFill>
                  <a:srgbClr val="BF9261"/>
                </a:solidFill>
              </a:rPr>
              <a:t>9,6 %</a:t>
            </a:r>
            <a:r>
              <a:rPr lang="pl-PL" sz="2000" dirty="0" smtClean="0">
                <a:solidFill>
                  <a:srgbClr val="BF9261"/>
                </a:solidFill>
              </a:rPr>
              <a:t> od </a:t>
            </a:r>
            <a:r>
              <a:rPr lang="pl-PL" sz="2000" b="1" dirty="0" smtClean="0">
                <a:solidFill>
                  <a:srgbClr val="BF9261"/>
                </a:solidFill>
              </a:rPr>
              <a:t>40 do 44 </a:t>
            </a:r>
            <a:r>
              <a:rPr lang="pl-PL" sz="2000" dirty="0" smtClean="0">
                <a:solidFill>
                  <a:srgbClr val="BF9261"/>
                </a:solidFill>
              </a:rPr>
              <a:t>godine, </a:t>
            </a:r>
          </a:p>
          <a:p>
            <a:pPr lvl="1"/>
            <a:r>
              <a:rPr lang="pl-PL" sz="2000" b="1" dirty="0" smtClean="0"/>
              <a:t>10,3 %</a:t>
            </a:r>
            <a:r>
              <a:rPr lang="pl-PL" sz="2000" dirty="0" smtClean="0"/>
              <a:t>  od </a:t>
            </a:r>
            <a:r>
              <a:rPr lang="pl-PL" sz="2000" b="1" dirty="0" smtClean="0"/>
              <a:t>45 do 49 </a:t>
            </a:r>
            <a:r>
              <a:rPr lang="pl-PL" sz="2000" dirty="0" smtClean="0"/>
              <a:t>godina</a:t>
            </a:r>
          </a:p>
          <a:p>
            <a:pPr lvl="1"/>
            <a:r>
              <a:rPr lang="pl-PL" sz="2000" b="1" dirty="0" smtClean="0"/>
              <a:t>10,9 %</a:t>
            </a:r>
            <a:r>
              <a:rPr lang="pl-PL" sz="2000" dirty="0" smtClean="0"/>
              <a:t> od </a:t>
            </a:r>
            <a:r>
              <a:rPr lang="pl-PL" sz="2000" b="1" dirty="0" smtClean="0"/>
              <a:t>50 do 54 godine, </a:t>
            </a:r>
          </a:p>
          <a:p>
            <a:pPr lvl="1"/>
            <a:r>
              <a:rPr lang="pl-PL" sz="2000" b="1" dirty="0" smtClean="0"/>
              <a:t>10,7 % </a:t>
            </a:r>
            <a:r>
              <a:rPr lang="pl-PL" sz="2000" dirty="0" smtClean="0"/>
              <a:t>od </a:t>
            </a:r>
            <a:r>
              <a:rPr lang="pl-PL" sz="2000" b="1" dirty="0" smtClean="0"/>
              <a:t>55 do 59 </a:t>
            </a:r>
            <a:r>
              <a:rPr lang="pl-PL" sz="2000" dirty="0" smtClean="0"/>
              <a:t>godina </a:t>
            </a:r>
          </a:p>
          <a:p>
            <a:pPr lvl="1"/>
            <a:r>
              <a:rPr lang="pl-PL" sz="2000" b="1" dirty="0" smtClean="0">
                <a:solidFill>
                  <a:schemeClr val="tx2">
                    <a:lumMod val="50000"/>
                  </a:schemeClr>
                </a:solidFill>
              </a:rPr>
              <a:t>3,8</a:t>
            </a:r>
            <a:r>
              <a:rPr lang="pl-PL" sz="2000" dirty="0" smtClean="0">
                <a:solidFill>
                  <a:schemeClr val="tx2">
                    <a:lumMod val="50000"/>
                  </a:schemeClr>
                </a:solidFill>
              </a:rPr>
              <a:t> % u dobi od </a:t>
            </a:r>
            <a:r>
              <a:rPr lang="pl-PL" sz="2000" b="1" dirty="0" smtClean="0">
                <a:solidFill>
                  <a:schemeClr val="tx2">
                    <a:lumMod val="50000"/>
                  </a:schemeClr>
                </a:solidFill>
              </a:rPr>
              <a:t>60 </a:t>
            </a:r>
            <a:r>
              <a:rPr lang="pl-PL" sz="2000" dirty="0" smtClean="0">
                <a:solidFill>
                  <a:schemeClr val="tx2">
                    <a:lumMod val="50000"/>
                  </a:schemeClr>
                </a:solidFill>
              </a:rPr>
              <a:t>i više godina.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Ponuda i potražnja na tržištu rada</a:t>
            </a:r>
            <a:endParaRPr lang="hr-HR" b="1" dirty="0"/>
          </a:p>
        </p:txBody>
      </p:sp>
      <p:graphicFrame>
        <p:nvGraphicFramePr>
          <p:cNvPr id="5" name="Rezervirano mjesto sadržaja 4"/>
          <p:cNvGraphicFramePr>
            <a:graphicFrameLocks noGrp="1"/>
          </p:cNvGraphicFramePr>
          <p:nvPr>
            <p:ph idx="1"/>
          </p:nvPr>
        </p:nvGraphicFramePr>
        <p:xfrm>
          <a:off x="609600" y="1600200"/>
          <a:ext cx="7924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Mjere aktivne politike zapošljavanja</a:t>
            </a:r>
            <a:endParaRPr lang="hr-HR" b="1" dirty="0"/>
          </a:p>
        </p:txBody>
      </p:sp>
      <p:sp>
        <p:nvSpPr>
          <p:cNvPr id="3" name="Rezervirano mjesto sadržaja 2"/>
          <p:cNvSpPr>
            <a:spLocks noGrp="1"/>
          </p:cNvSpPr>
          <p:nvPr>
            <p:ph idx="1"/>
          </p:nvPr>
        </p:nvSpPr>
        <p:spPr>
          <a:xfrm>
            <a:off x="0" y="1484784"/>
            <a:ext cx="8964488" cy="4535016"/>
          </a:xfrm>
        </p:spPr>
        <p:txBody>
          <a:bodyPr/>
          <a:lstStyle/>
          <a:p>
            <a:r>
              <a:rPr lang="hr-HR" sz="2400" b="1" dirty="0" smtClean="0"/>
              <a:t>Mjere koje će se provoditi u 2013. godini su: </a:t>
            </a:r>
          </a:p>
          <a:p>
            <a:pPr lvl="1"/>
            <a:r>
              <a:rPr lang="hr-HR" sz="2400" b="1" dirty="0" smtClean="0">
                <a:hlinkClick r:id="rId2" action="ppaction://hlinkfile"/>
              </a:rPr>
              <a:t>paket mjera za mlade „Mladi i kreativni“</a:t>
            </a:r>
            <a:endParaRPr lang="hr-HR" sz="2400" dirty="0" smtClean="0"/>
          </a:p>
          <a:p>
            <a:pPr lvl="1"/>
            <a:r>
              <a:rPr lang="hr-HR" sz="2400" b="1" dirty="0" smtClean="0">
                <a:hlinkClick r:id="rId3" action="ppaction://hlinkfile"/>
              </a:rPr>
              <a:t>paket mjera za posebne skupine „I posebnost je prednost“</a:t>
            </a:r>
            <a:endParaRPr lang="hr-HR" sz="2400" dirty="0" smtClean="0"/>
          </a:p>
          <a:p>
            <a:pPr lvl="1"/>
            <a:r>
              <a:rPr lang="hr-HR" sz="2400" b="1" dirty="0" smtClean="0">
                <a:hlinkClick r:id="rId4" action="ppaction://hlinkfile"/>
              </a:rPr>
              <a:t>paket mjera za osobe s invaliditetom „Uključeni“</a:t>
            </a:r>
            <a:endParaRPr lang="hr-HR" sz="2400" dirty="0" smtClean="0"/>
          </a:p>
          <a:p>
            <a:pPr lvl="1"/>
            <a:r>
              <a:rPr lang="hr-HR" sz="2400" b="1" dirty="0" smtClean="0">
                <a:hlinkClick r:id="rId5" action="ppaction://hlinkfile"/>
              </a:rPr>
              <a:t>paket mjera za starije osobe „Važno je iskustvo“</a:t>
            </a:r>
            <a:endParaRPr lang="hr-HR" sz="2400" dirty="0" smtClean="0"/>
          </a:p>
          <a:p>
            <a:pPr lvl="1"/>
            <a:r>
              <a:rPr lang="hr-HR" sz="2400" b="1" dirty="0" smtClean="0">
                <a:hlinkClick r:id="rId6" action="ppaction://hlinkfile"/>
              </a:rPr>
              <a:t>paket mjera za dugotrajno nezaposlene „I mi smo za novi posao i učenje“</a:t>
            </a:r>
            <a:endParaRPr lang="hr-HR" sz="2400" dirty="0" smtClean="0"/>
          </a:p>
          <a:p>
            <a:pPr lvl="1"/>
            <a:r>
              <a:rPr lang="hr-HR" sz="2400" b="1" dirty="0" smtClean="0">
                <a:hlinkClick r:id="rId7" action="ppaction://hlinkfile"/>
              </a:rPr>
              <a:t>paket mjera za nezaposlene osobe romske nacionalne manjine</a:t>
            </a:r>
            <a:endParaRPr lang="hr-HR" sz="2400" dirty="0" smtClean="0"/>
          </a:p>
          <a:p>
            <a:pPr lvl="1"/>
            <a:r>
              <a:rPr lang="hr-HR" sz="2400" b="1" dirty="0" smtClean="0">
                <a:hlinkClick r:id="rId8" action="ppaction://hlinkfile"/>
              </a:rPr>
              <a:t>paket mjera za poslodavce u teškoćama „Važno je očuvati radno mjesto“</a:t>
            </a:r>
            <a:r>
              <a:rPr lang="hr-HR" sz="2000" dirty="0" smtClean="0"/>
              <a:t/>
            </a:r>
            <a:br>
              <a:rPr lang="hr-HR" sz="2000" dirty="0" smtClean="0"/>
            </a:br>
            <a:r>
              <a:rPr lang="hr-HR" sz="2000" dirty="0" smtClean="0"/>
              <a:t/>
            </a:r>
            <a:br>
              <a:rPr lang="hr-HR" sz="2000" dirty="0" smtClean="0"/>
            </a:br>
            <a:endParaRPr lang="hr-HR" sz="2000" dirty="0" smtClean="0"/>
          </a:p>
          <a:p>
            <a:endParaRPr lang="hr-HR"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4400" b="1" dirty="0" smtClean="0"/>
              <a:t>POTPORE ZA ZAPOŠLJAVANJE</a:t>
            </a:r>
            <a:endParaRPr lang="hr-HR" dirty="0"/>
          </a:p>
        </p:txBody>
      </p:sp>
      <p:sp>
        <p:nvSpPr>
          <p:cNvPr id="3" name="Rezervirano mjesto sadržaja 2"/>
          <p:cNvSpPr>
            <a:spLocks noGrp="1"/>
          </p:cNvSpPr>
          <p:nvPr>
            <p:ph idx="1"/>
          </p:nvPr>
        </p:nvSpPr>
        <p:spPr>
          <a:xfrm>
            <a:off x="0" y="1600200"/>
            <a:ext cx="9144000" cy="4419600"/>
          </a:xfrm>
        </p:spPr>
        <p:txBody>
          <a:bodyPr/>
          <a:lstStyle/>
          <a:p>
            <a:pPr>
              <a:buNone/>
            </a:pPr>
            <a:r>
              <a:rPr lang="hr-HR" sz="2800" b="1" dirty="0" smtClean="0"/>
              <a:t>	</a:t>
            </a:r>
            <a:r>
              <a:rPr lang="hr-HR" sz="2400" dirty="0" smtClean="0"/>
              <a:t>Potpore za zapošljavanje - oblik </a:t>
            </a:r>
            <a:r>
              <a:rPr lang="hr-HR" sz="2400" b="1" dirty="0" smtClean="0"/>
              <a:t>subvencija za plaće i iznose 50% godišnjeg troška bruto plaće za malog i srednjeg poslodavaca, a 30% za velikog poslodavaca za sve skupine osoba koje se zapošljavaju uz potporu. </a:t>
            </a:r>
            <a:r>
              <a:rPr lang="hr-HR" sz="2400" dirty="0" smtClean="0"/>
              <a:t>Za osobe s </a:t>
            </a:r>
            <a:r>
              <a:rPr lang="hr-HR" sz="2400" b="1" dirty="0" smtClean="0"/>
              <a:t>invaliditetom</a:t>
            </a:r>
            <a:r>
              <a:rPr lang="hr-HR" sz="2400" dirty="0" smtClean="0"/>
              <a:t> i osobe koje se zapošljavaju </a:t>
            </a:r>
            <a:r>
              <a:rPr lang="hr-HR" sz="2400" b="1" dirty="0" smtClean="0"/>
              <a:t>na dijeljenom radnom mjestu </a:t>
            </a:r>
            <a:r>
              <a:rPr lang="hr-HR" sz="2400" dirty="0" smtClean="0"/>
              <a:t>iznos subvencije je </a:t>
            </a:r>
            <a:r>
              <a:rPr lang="hr-HR" sz="2400" b="1" dirty="0" smtClean="0"/>
              <a:t>75% godišnjeg troška bruto plaće</a:t>
            </a:r>
            <a:r>
              <a:rPr lang="hr-HR" sz="2400" dirty="0" smtClean="0"/>
              <a:t>. </a:t>
            </a:r>
          </a:p>
          <a:p>
            <a:r>
              <a:rPr lang="pl-PL" sz="2400" b="1" i="1" dirty="0" smtClean="0"/>
              <a:t>Stručno osposobljavanje za rad bez zasnivanja radnog odnosa </a:t>
            </a:r>
            <a:r>
              <a:rPr lang="pl-PL" sz="2400" b="1" dirty="0" smtClean="0"/>
              <a:t>Trajanje osposobljavanja: u najdužem trajanju do 36 mjeseci</a:t>
            </a:r>
            <a:endParaRPr lang="hr-HR" sz="2400" dirty="0" smtClean="0"/>
          </a:p>
          <a:p>
            <a:r>
              <a:rPr lang="hr-HR" sz="2400" dirty="0" smtClean="0"/>
              <a:t>Uvjeti su da je osoba prijavljena u evidenciju nezaposlenih najmanje 30 dana i da ima manje od godinu dana radnog iskustva u zvanju za koje se obrazovala. </a:t>
            </a:r>
          </a:p>
          <a:p>
            <a:pPr>
              <a:buNone/>
            </a:pP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Ekonomski aspekt</a:t>
            </a:r>
            <a:endParaRPr lang="hr-HR" b="1" dirty="0"/>
          </a:p>
        </p:txBody>
      </p:sp>
      <p:sp>
        <p:nvSpPr>
          <p:cNvPr id="3" name="Rezervirano mjesto sadržaja 2"/>
          <p:cNvSpPr>
            <a:spLocks noGrp="1"/>
          </p:cNvSpPr>
          <p:nvPr>
            <p:ph idx="1"/>
          </p:nvPr>
        </p:nvSpPr>
        <p:spPr>
          <a:xfrm>
            <a:off x="609600" y="1600200"/>
            <a:ext cx="8534400" cy="4997152"/>
          </a:xfrm>
        </p:spPr>
        <p:txBody>
          <a:bodyPr/>
          <a:lstStyle/>
          <a:p>
            <a:r>
              <a:rPr lang="hr-HR" dirty="0" smtClean="0"/>
              <a:t>Temelj aktivnosti koje imaju najznačajniju posljedicu na tržište rada su </a:t>
            </a:r>
            <a:r>
              <a:rPr lang="hr-HR" b="1" dirty="0" smtClean="0">
                <a:solidFill>
                  <a:srgbClr val="C00000"/>
                </a:solidFill>
              </a:rPr>
              <a:t>ekonomske</a:t>
            </a:r>
          </a:p>
          <a:p>
            <a:r>
              <a:rPr lang="hr-HR" b="1" dirty="0" smtClean="0"/>
              <a:t>Teza: Tržište rada je </a:t>
            </a:r>
            <a:r>
              <a:rPr lang="hr-HR" b="1" dirty="0" smtClean="0">
                <a:solidFill>
                  <a:srgbClr val="C00000"/>
                </a:solidFill>
              </a:rPr>
              <a:t>posljedica</a:t>
            </a:r>
            <a:r>
              <a:rPr lang="hr-HR" b="1" dirty="0" smtClean="0"/>
              <a:t> dobrih ili loših investicija, dobrog ili lošeg razvoja, dobre ili loše ekonomske aktivnosti u cjelini</a:t>
            </a:r>
          </a:p>
          <a:p>
            <a:r>
              <a:rPr lang="hr-HR" b="1" dirty="0" smtClean="0"/>
              <a:t>Između ta dva pola stoje mjere ekonomske i razvojne politike, zakonodavstvo, obrazovanje i socijalne naknade u najširem smislu te riječi</a:t>
            </a:r>
            <a:endParaRPr lang="hr-HR"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4000" b="1" dirty="0" smtClean="0"/>
              <a:t>POTPORE   ZA ZAPOŠLJAVANJE</a:t>
            </a:r>
            <a:endParaRPr lang="hr-HR" dirty="0"/>
          </a:p>
        </p:txBody>
      </p:sp>
      <p:sp>
        <p:nvSpPr>
          <p:cNvPr id="3" name="Rezervirano mjesto sadržaja 2"/>
          <p:cNvSpPr>
            <a:spLocks noGrp="1"/>
          </p:cNvSpPr>
          <p:nvPr>
            <p:ph idx="1"/>
          </p:nvPr>
        </p:nvSpPr>
        <p:spPr/>
        <p:txBody>
          <a:bodyPr/>
          <a:lstStyle/>
          <a:p>
            <a:r>
              <a:rPr lang="hr-HR" dirty="0" smtClean="0"/>
              <a:t>Troškovi koje refundira HZZ: </a:t>
            </a:r>
          </a:p>
          <a:p>
            <a:r>
              <a:rPr lang="hr-HR" b="1" dirty="0" smtClean="0"/>
              <a:t>uplata obveznih doprinosa HZMO </a:t>
            </a:r>
            <a:r>
              <a:rPr lang="hr-HR" dirty="0" smtClean="0"/>
              <a:t>(550,69 kn za 2013. godinu) što za 12 mjeseci iznosi 6.608,28 kn, za 24 mjeseca 13.216,56 kn te za 36 mjeseci 19.824,84 kn. </a:t>
            </a:r>
          </a:p>
          <a:p>
            <a:r>
              <a:rPr lang="hr-HR" b="1" dirty="0" smtClean="0"/>
              <a:t>uplata obveznih doprinosa HZZO </a:t>
            </a:r>
            <a:r>
              <a:rPr lang="hr-HR" dirty="0" smtClean="0"/>
              <a:t>(371,71 kn za 2013. godinu) što za 12 mjeseci iznosi 4.460,52 kn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4400" b="1" dirty="0" smtClean="0"/>
              <a:t>POTPORE ZA ZAPOŠLJAVANJE</a:t>
            </a:r>
            <a:endParaRPr lang="hr-HR" dirty="0"/>
          </a:p>
        </p:txBody>
      </p:sp>
      <p:sp>
        <p:nvSpPr>
          <p:cNvPr id="3" name="Rezervirano mjesto sadržaja 2"/>
          <p:cNvSpPr>
            <a:spLocks noGrp="1"/>
          </p:cNvSpPr>
          <p:nvPr>
            <p:ph idx="1"/>
          </p:nvPr>
        </p:nvSpPr>
        <p:spPr>
          <a:xfrm>
            <a:off x="609600" y="1600200"/>
            <a:ext cx="8066856" cy="4709120"/>
          </a:xfrm>
        </p:spPr>
        <p:txBody>
          <a:bodyPr/>
          <a:lstStyle/>
          <a:p>
            <a:pPr>
              <a:buFont typeface="Wingdings" pitchFamily="2" charset="2"/>
              <a:buChar char="Ø"/>
            </a:pPr>
            <a:r>
              <a:rPr lang="pl-PL" sz="2200" b="1" i="1" dirty="0" smtClean="0"/>
              <a:t>Uz pola-pola do prvog posla” - potpora za zapošljavanje mladih osoba bez radnog staža - </a:t>
            </a:r>
            <a:r>
              <a:rPr lang="hr-HR" sz="2200" dirty="0" smtClean="0"/>
              <a:t>sufinanciranje 12 mjeseci</a:t>
            </a:r>
          </a:p>
          <a:p>
            <a:pPr>
              <a:buFont typeface="Wingdings" pitchFamily="2" charset="2"/>
              <a:buChar char="Ø"/>
            </a:pPr>
            <a:r>
              <a:rPr lang="hr-HR" sz="2200" b="1" dirty="0" smtClean="0"/>
              <a:t>“</a:t>
            </a:r>
            <a:r>
              <a:rPr lang="hr-HR" sz="2200" b="1" i="1" dirty="0" smtClean="0"/>
              <a:t>Pola pola za uključivanje </a:t>
            </a:r>
            <a:r>
              <a:rPr lang="hr-HR" sz="2200" b="1" dirty="0" smtClean="0"/>
              <a:t>“ </a:t>
            </a:r>
            <a:r>
              <a:rPr lang="hr-HR" sz="2200" dirty="0" smtClean="0"/>
              <a:t>zapošljavanje osoba s invaliditetom  subvencija: 75% bruto plaće – 12 mjeseci</a:t>
            </a:r>
          </a:p>
          <a:p>
            <a:pPr>
              <a:buFont typeface="Wingdings" pitchFamily="2" charset="2"/>
              <a:buChar char="Ø"/>
            </a:pPr>
            <a:r>
              <a:rPr lang="hr-HR" sz="2200" b="1" i="1" dirty="0" smtClean="0"/>
              <a:t>“Zamjenski radnik” </a:t>
            </a:r>
            <a:r>
              <a:rPr lang="hr-HR" sz="2200" dirty="0" smtClean="0"/>
              <a:t>potpora za vrijeme kad je prethodni na obrazovanju</a:t>
            </a:r>
          </a:p>
          <a:p>
            <a:pPr>
              <a:buFont typeface="Wingdings" pitchFamily="2" charset="2"/>
              <a:buChar char="Ø"/>
            </a:pPr>
            <a:r>
              <a:rPr lang="hr-HR" sz="2200" b="1" i="1" dirty="0" smtClean="0"/>
              <a:t>“Pola - pola za osobe romske nacionalne manjine” </a:t>
            </a:r>
            <a:r>
              <a:rPr lang="hr-HR" sz="2200" dirty="0" smtClean="0"/>
              <a:t>-24 mjeseca</a:t>
            </a:r>
          </a:p>
          <a:p>
            <a:pPr>
              <a:buFont typeface="Wingdings" pitchFamily="2" charset="2"/>
              <a:buChar char="Ø"/>
            </a:pPr>
            <a:r>
              <a:rPr lang="hr-HR" sz="2200" b="1" i="1" dirty="0" smtClean="0"/>
              <a:t>“Zajedno smo jači” </a:t>
            </a:r>
            <a:r>
              <a:rPr lang="hr-HR" sz="2200" dirty="0" smtClean="0"/>
              <a:t>potpora za zapošljavanje upravitelja zadruge – 12 mjeseci</a:t>
            </a:r>
          </a:p>
          <a:p>
            <a:pPr>
              <a:buFont typeface="Wingdings" pitchFamily="2" charset="2"/>
              <a:buChar char="Ø"/>
            </a:pPr>
            <a:r>
              <a:rPr lang="hr-HR" sz="2200" b="1" i="1" dirty="0" smtClean="0"/>
              <a:t>“Dijeljeno radno mjesto” </a:t>
            </a:r>
            <a:r>
              <a:rPr lang="hr-HR" sz="2200" dirty="0" smtClean="0"/>
              <a:t>sufinanciranje dviju osoba na istom radnom mjestu 75% puno radno vrijeme jedne osobe-12 </a:t>
            </a:r>
            <a:r>
              <a:rPr lang="hr-HR" sz="2200" dirty="0" err="1" smtClean="0"/>
              <a:t>mj</a:t>
            </a:r>
            <a:r>
              <a:rPr lang="hr-HR" sz="2200" dirty="0" smtClean="0"/>
              <a:t>.</a:t>
            </a:r>
          </a:p>
          <a:p>
            <a:endParaRPr lang="hr-H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Potpore za očuvanje radnih mjesta  </a:t>
            </a:r>
            <a:r>
              <a:rPr lang="hr-HR" sz="4400" b="1" i="1" dirty="0" smtClean="0"/>
              <a:t>“Stalni sezonac“ </a:t>
            </a:r>
            <a:endParaRPr lang="hr-HR" b="1" dirty="0"/>
          </a:p>
        </p:txBody>
      </p:sp>
      <p:sp>
        <p:nvSpPr>
          <p:cNvPr id="3" name="Rezervirano mjesto sadržaja 2"/>
          <p:cNvSpPr>
            <a:spLocks noGrp="1"/>
          </p:cNvSpPr>
          <p:nvPr>
            <p:ph idx="1"/>
          </p:nvPr>
        </p:nvSpPr>
        <p:spPr/>
        <p:txBody>
          <a:bodyPr/>
          <a:lstStyle/>
          <a:p>
            <a:pPr>
              <a:buNone/>
            </a:pPr>
            <a:r>
              <a:rPr lang="hr-HR" dirty="0" smtClean="0"/>
              <a:t>	</a:t>
            </a:r>
            <a:r>
              <a:rPr lang="pt-BR" sz="2200" b="1" i="1" dirty="0" smtClean="0"/>
              <a:t>Sufinanciranje doprinosa za produženo mirovinsko osiguranje stalnim sezonskim radnicima </a:t>
            </a:r>
          </a:p>
          <a:p>
            <a:r>
              <a:rPr lang="hr-HR" sz="2200" dirty="0" smtClean="0"/>
              <a:t>Djelatnosti </a:t>
            </a:r>
            <a:r>
              <a:rPr lang="hr-HR" sz="2200" b="1" dirty="0" smtClean="0"/>
              <a:t>turizma i ugostiteljstva </a:t>
            </a:r>
            <a:r>
              <a:rPr lang="hr-HR" sz="2200" dirty="0" smtClean="0"/>
              <a:t>sufinancira se trošak doprinosa za produženo mirovinsko osiguranje stalnim sezonskim radnicima u vremenu kada ne obavljaju poslove kod poslodavca“ </a:t>
            </a:r>
            <a:r>
              <a:rPr lang="hr-HR" sz="2200" dirty="0" err="1" smtClean="0"/>
              <a:t>tj</a:t>
            </a:r>
            <a:r>
              <a:rPr lang="hr-HR" sz="2200" dirty="0" smtClean="0"/>
              <a:t>. izvan sezone“. </a:t>
            </a:r>
          </a:p>
          <a:p>
            <a:r>
              <a:rPr lang="vi-VN" sz="2200" dirty="0" smtClean="0"/>
              <a:t>Uvjet za poslodavaca je da uz zadržavanje broja stalno zaposlenih u radni odnos na neodređeno vrijeme primi </a:t>
            </a:r>
            <a:r>
              <a:rPr lang="vi-VN" sz="2200" b="1" dirty="0" smtClean="0"/>
              <a:t>20% od ukupnog broja stalnih sezonaca</a:t>
            </a:r>
            <a:r>
              <a:rPr lang="hr-HR" sz="2200" b="1" dirty="0" smtClean="0"/>
              <a:t>.</a:t>
            </a:r>
            <a:endParaRPr lang="pl-PL" sz="2200" b="1" dirty="0" smtClean="0"/>
          </a:p>
          <a:p>
            <a:r>
              <a:rPr lang="hr-HR" sz="2200" b="1" dirty="0" smtClean="0"/>
              <a:t>Trajanje sufinanciranja: u najdužem trajanju do 6 mjeseci </a:t>
            </a:r>
          </a:p>
          <a:p>
            <a:r>
              <a:rPr lang="hr-HR" sz="2200" b="1" dirty="0" smtClean="0"/>
              <a:t>Troškovi HZZ-a: </a:t>
            </a:r>
          </a:p>
          <a:p>
            <a:r>
              <a:rPr lang="hr-HR" sz="2200" dirty="0" smtClean="0"/>
              <a:t> uplata </a:t>
            </a:r>
            <a:r>
              <a:rPr lang="hr-HR" sz="2200" b="1" dirty="0" smtClean="0"/>
              <a:t>obveznih doprinosa </a:t>
            </a:r>
            <a:r>
              <a:rPr lang="hr-HR" sz="2200" dirty="0" smtClean="0"/>
              <a:t>HZMO 550,69 kn za 2013. godinu </a:t>
            </a:r>
          </a:p>
          <a:p>
            <a:r>
              <a:rPr lang="hr-HR" sz="2200" dirty="0" smtClean="0"/>
              <a:t>uplata </a:t>
            </a:r>
            <a:r>
              <a:rPr lang="hr-HR" sz="2200" b="1" dirty="0" smtClean="0"/>
              <a:t>obveznih doprinosa </a:t>
            </a:r>
            <a:r>
              <a:rPr lang="hr-HR" sz="2200" dirty="0" smtClean="0"/>
              <a:t>HZZO 371,71 kn za 2013. godinu </a:t>
            </a:r>
            <a:endParaRPr lang="hr-HR" sz="2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Potpore za očuvanje radnih mjesta “ </a:t>
            </a:r>
            <a:r>
              <a:rPr lang="hr-HR" b="1" i="1" dirty="0" smtClean="0"/>
              <a:t>Rad i nakon ljeta“ </a:t>
            </a:r>
            <a:endParaRPr lang="hr-HR" dirty="0"/>
          </a:p>
        </p:txBody>
      </p:sp>
      <p:sp>
        <p:nvSpPr>
          <p:cNvPr id="3" name="Rezervirano mjesto sadržaja 2"/>
          <p:cNvSpPr>
            <a:spLocks noGrp="1"/>
          </p:cNvSpPr>
          <p:nvPr>
            <p:ph idx="1"/>
          </p:nvPr>
        </p:nvSpPr>
        <p:spPr>
          <a:xfrm>
            <a:off x="179512" y="1600200"/>
            <a:ext cx="8784976" cy="4419600"/>
          </a:xfrm>
        </p:spPr>
        <p:txBody>
          <a:bodyPr/>
          <a:lstStyle/>
          <a:p>
            <a:pPr>
              <a:buNone/>
            </a:pPr>
            <a:r>
              <a:rPr lang="hr-HR" b="1" i="1" dirty="0" smtClean="0"/>
              <a:t> </a:t>
            </a:r>
            <a:r>
              <a:rPr lang="hr-HR" sz="2200" dirty="0" smtClean="0"/>
              <a:t>Poslodavci iz djelatnosti </a:t>
            </a:r>
            <a:r>
              <a:rPr lang="hr-HR" sz="2200" b="1" dirty="0" smtClean="0"/>
              <a:t>turizma </a:t>
            </a:r>
            <a:r>
              <a:rPr lang="hr-HR" sz="2200" dirty="0" smtClean="0"/>
              <a:t>za sve osobe za koje se dodjeljuju potpore uz uvjet da će zapošljavanje uz potporu dovesti do neto povećanja broja zaposlenih u odnosu na prosječan broj stalno zaposlenih unazad 12 mjeseci. </a:t>
            </a:r>
          </a:p>
          <a:p>
            <a:r>
              <a:rPr lang="hr-HR" sz="2200" dirty="0" smtClean="0"/>
              <a:t>Mjera usmjerena na: </a:t>
            </a:r>
          </a:p>
          <a:p>
            <a:r>
              <a:rPr lang="hr-HR" sz="2200" dirty="0" smtClean="0"/>
              <a:t>- Nezaposlene osobe koje rade na sezonskim poslovima, </a:t>
            </a:r>
          </a:p>
          <a:p>
            <a:r>
              <a:rPr lang="hr-HR" sz="2200" dirty="0" smtClean="0"/>
              <a:t>- sve ostale ciljane skupine nezaposlenih. </a:t>
            </a:r>
          </a:p>
          <a:p>
            <a:r>
              <a:rPr lang="hr-HR" sz="2200" dirty="0" smtClean="0"/>
              <a:t>Potpore za zapošljavanje dodjeljuju se u obliku </a:t>
            </a:r>
            <a:r>
              <a:rPr lang="hr-HR" sz="2200" b="1" dirty="0" smtClean="0"/>
              <a:t>subvencija za plaće i iznose 50% godišnjeg troška bruto plaće za malog i srednjeg poslodavaca, a 30% za velikog poslodavaca za sve skupine osoba koje se zapošljavaju uz potporu. </a:t>
            </a:r>
          </a:p>
          <a:p>
            <a:r>
              <a:rPr lang="hr-HR" sz="2200" b="1" dirty="0" smtClean="0"/>
              <a:t>Trajanje sufinanciranja: u najdužem trajanju do 12 mjeseci </a:t>
            </a:r>
          </a:p>
          <a:p>
            <a:endParaRPr lang="hr-HR" sz="2200" dirty="0" smtClean="0"/>
          </a:p>
          <a:p>
            <a:r>
              <a:rPr lang="hr-HR" sz="2200" dirty="0" smtClean="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Potpore za očuvanje radnih mjesta “Neradni petak”</a:t>
            </a:r>
            <a:endParaRPr lang="hr-HR" dirty="0"/>
          </a:p>
        </p:txBody>
      </p:sp>
      <p:sp>
        <p:nvSpPr>
          <p:cNvPr id="3" name="Rezervirano mjesto sadržaja 2"/>
          <p:cNvSpPr>
            <a:spLocks noGrp="1"/>
          </p:cNvSpPr>
          <p:nvPr>
            <p:ph idx="1"/>
          </p:nvPr>
        </p:nvSpPr>
        <p:spPr>
          <a:xfrm>
            <a:off x="0" y="1600200"/>
            <a:ext cx="9144000" cy="4853136"/>
          </a:xfrm>
        </p:spPr>
        <p:txBody>
          <a:bodyPr/>
          <a:lstStyle/>
          <a:p>
            <a:r>
              <a:rPr lang="hr-HR" sz="2200" b="1" dirty="0" smtClean="0"/>
              <a:t>Cilj mjere je zadržati u radnom odnosu radnike za koje poslodavac može osigurati rad u punom radnom vremenu kraćem od 40 sati tjedno, ali im ne može zbog poslovnih poteškoća osigurati plaću za puno radno vrijeme. </a:t>
            </a:r>
          </a:p>
          <a:p>
            <a:r>
              <a:rPr lang="vi-VN" sz="2200" dirty="0" smtClean="0"/>
              <a:t>Mjera je usmjerena prema radniku i sufinancira se razlika neto plaće radnika prije i nakon uvođenja Programa rada u punom radnom vremenu kraćem od 40 sati tjedno, a najviše </a:t>
            </a:r>
            <a:r>
              <a:rPr lang="vi-VN" sz="2200" b="1" dirty="0" smtClean="0"/>
              <a:t>do iznosa minimalne plaće u neto iznosu. </a:t>
            </a:r>
          </a:p>
          <a:p>
            <a:r>
              <a:rPr lang="hr-HR" sz="2200" dirty="0" smtClean="0"/>
              <a:t>Poslodavac je u obvezi </a:t>
            </a:r>
            <a:r>
              <a:rPr lang="hr-HR" sz="2200" b="1" dirty="0" smtClean="0"/>
              <a:t>obračunati i uplatiti doprinose prema plaći prije Programa </a:t>
            </a:r>
          </a:p>
          <a:p>
            <a:r>
              <a:rPr lang="hr-HR" sz="2200" b="1" dirty="0" smtClean="0"/>
              <a:t>Trajanje sufinanciranja: u najdužem trajanju 6 mjeseci </a:t>
            </a:r>
          </a:p>
          <a:p>
            <a:r>
              <a:rPr lang="vi-VN" sz="2200" b="1" dirty="0" smtClean="0"/>
              <a:t>Visina potpore: razlika neto plaće radnika prije uvođenja Programa rada u punom radnom vremenu kraćem od 40 sati tjedno i nakon uvođenja Programa rada u punom rad-nom vremenu kraćem od 40 sati tjedno, a najviše do neto iznosa minimalne plaće (2.244,00 kn)</a:t>
            </a:r>
            <a:endParaRPr lang="hr-HR" sz="2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Potpore za očuvanje radnih mjesta “Ostanak u zaposlenosti”</a:t>
            </a:r>
            <a:endParaRPr lang="hr-HR" dirty="0"/>
          </a:p>
        </p:txBody>
      </p:sp>
      <p:sp>
        <p:nvSpPr>
          <p:cNvPr id="3" name="Rezervirano mjesto sadržaja 2"/>
          <p:cNvSpPr>
            <a:spLocks noGrp="1"/>
          </p:cNvSpPr>
          <p:nvPr>
            <p:ph idx="1"/>
          </p:nvPr>
        </p:nvSpPr>
        <p:spPr/>
        <p:txBody>
          <a:bodyPr/>
          <a:lstStyle/>
          <a:p>
            <a:pPr>
              <a:buNone/>
            </a:pPr>
            <a:r>
              <a:rPr lang="hr-HR" sz="2200" b="1" i="1" dirty="0" smtClean="0"/>
              <a:t>Sufinanciranje zapošljavanja kod drugog poslodavca </a:t>
            </a:r>
          </a:p>
          <a:p>
            <a:r>
              <a:rPr lang="hr-HR" sz="2200" b="1" dirty="0" smtClean="0"/>
              <a:t>Cilj mjere: </a:t>
            </a:r>
            <a:r>
              <a:rPr lang="hr-HR" sz="2200" dirty="0" smtClean="0"/>
              <a:t>osigurati ostanak u zaposlenosti osoba kojima prijeti dugotrajna nezaposlenost zbog godina života, dugotrajnog iskustva na istim poslovima, ograničenosti stručnih znanja i vještina, zdravstvenih i te drugih objektivnih faktora koje bi utjecali na njihovu </a:t>
            </a:r>
            <a:r>
              <a:rPr lang="hr-HR" sz="2200" dirty="0" err="1" smtClean="0"/>
              <a:t>zapošljivost</a:t>
            </a:r>
            <a:r>
              <a:rPr lang="hr-HR" sz="2200" dirty="0" smtClean="0"/>
              <a:t>. To su:</a:t>
            </a:r>
          </a:p>
          <a:p>
            <a:r>
              <a:rPr lang="vi-VN" sz="2200" dirty="0" smtClean="0"/>
              <a:t> Zaposlene osobe iznad 50 godina starosti kojima prijeti gubitak radnog mjesta zbog poslovno uvjetovanog otkaza ili viška radnika, a prethodno su bile zaposlene kod poslodavca najmanje </a:t>
            </a:r>
            <a:r>
              <a:rPr lang="vi-VN" sz="2200" b="1" dirty="0" smtClean="0"/>
              <a:t>5 godina na neodređeno</a:t>
            </a:r>
            <a:r>
              <a:rPr lang="vi-VN" sz="2200" dirty="0" smtClean="0"/>
              <a:t>. </a:t>
            </a:r>
          </a:p>
          <a:p>
            <a:r>
              <a:rPr lang="vi-VN" sz="2200" dirty="0" smtClean="0"/>
              <a:t> Zaposlene osobe s invaliditetom kojima prijeti gubitak radnog mjesta zbog poslovno uvjetovanog otkaza ili viška radnika, a prethodno su bile zaposlene kod poslodavca najmanje </a:t>
            </a:r>
            <a:r>
              <a:rPr lang="vi-VN" sz="2200" b="1" dirty="0" smtClean="0"/>
              <a:t>12 mjeseci na neodređeno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Potpore za očuvanje radnih mjesta “Ostanak u zaposlenosti”</a:t>
            </a:r>
            <a:endParaRPr lang="hr-HR" dirty="0"/>
          </a:p>
        </p:txBody>
      </p:sp>
      <p:sp>
        <p:nvSpPr>
          <p:cNvPr id="3" name="Rezervirano mjesto sadržaja 2"/>
          <p:cNvSpPr>
            <a:spLocks noGrp="1"/>
          </p:cNvSpPr>
          <p:nvPr>
            <p:ph idx="1"/>
          </p:nvPr>
        </p:nvSpPr>
        <p:spPr/>
        <p:txBody>
          <a:bodyPr/>
          <a:lstStyle/>
          <a:p>
            <a:r>
              <a:rPr lang="vi-VN" dirty="0" smtClean="0"/>
              <a:t> </a:t>
            </a:r>
            <a:r>
              <a:rPr lang="vi-VN" sz="2200" dirty="0" smtClean="0"/>
              <a:t>Zaposlene osobe - liječeni ovisnici, žrtve trgovanja ljudima, žrtve obiteljskog nasilja, azilanti, mlade osobe koje su izašle iz sustava skrbi domova za djecu kojima prijeti gubitak radnog mjesta zbog poslovno uvjetovanog otkaza ili viška radnika, a prethodno su bile zaposlene kod poslodavca najmanje </a:t>
            </a:r>
            <a:r>
              <a:rPr lang="vi-VN" sz="2200" b="1" dirty="0" smtClean="0"/>
              <a:t>12 mjeseci na neodređeno. </a:t>
            </a:r>
          </a:p>
          <a:p>
            <a:r>
              <a:rPr lang="hr-HR" sz="2200" dirty="0" smtClean="0"/>
              <a:t>Potpore za zapošljavanje dodjeljuju se u obliku subvencija za plaće i </a:t>
            </a:r>
            <a:r>
              <a:rPr lang="hr-HR" sz="2200" b="1" dirty="0" smtClean="0"/>
              <a:t>iznose 75% godišnjeg troška bruto plaće osobe koja se zapošljava uz potporu za sve skupine poslodavca</a:t>
            </a:r>
          </a:p>
          <a:p>
            <a:r>
              <a:rPr lang="hr-HR" sz="2200" b="1" dirty="0" smtClean="0"/>
              <a:t>Trajanje: 12 mjeseci</a:t>
            </a:r>
          </a:p>
          <a:p>
            <a:endParaRPr lang="hr-H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Izmjene Zakona o radu u II faze</a:t>
            </a:r>
            <a:endParaRPr lang="hr-HR" b="1" dirty="0"/>
          </a:p>
        </p:txBody>
      </p:sp>
      <p:sp>
        <p:nvSpPr>
          <p:cNvPr id="3" name="Rezervirano mjesto sadržaja 2"/>
          <p:cNvSpPr>
            <a:spLocks noGrp="1"/>
          </p:cNvSpPr>
          <p:nvPr>
            <p:ph idx="1"/>
          </p:nvPr>
        </p:nvSpPr>
        <p:spPr>
          <a:xfrm>
            <a:off x="-180528" y="1600200"/>
            <a:ext cx="9324528" cy="5069160"/>
          </a:xfrm>
        </p:spPr>
        <p:txBody>
          <a:bodyPr/>
          <a:lstStyle/>
          <a:p>
            <a:r>
              <a:rPr lang="hr-HR" sz="2400" b="1" dirty="0" smtClean="0"/>
              <a:t>I. faza:</a:t>
            </a:r>
          </a:p>
          <a:p>
            <a:pPr lvl="2"/>
            <a:r>
              <a:rPr lang="hr-HR" sz="2000" b="1" dirty="0" smtClean="0"/>
              <a:t>Daljnje usklađenje s Direktivom o EWC;</a:t>
            </a:r>
          </a:p>
          <a:p>
            <a:pPr lvl="2"/>
            <a:r>
              <a:rPr lang="hr-HR" sz="2000" b="1" dirty="0" smtClean="0"/>
              <a:t>Korištenje godišnjeg odmora a ne plaćanje;</a:t>
            </a:r>
          </a:p>
          <a:p>
            <a:r>
              <a:rPr lang="hr-HR" sz="2200" dirty="0" smtClean="0"/>
              <a:t>Ukupno trajanje sklopljenih </a:t>
            </a:r>
            <a:r>
              <a:rPr lang="hr-HR" sz="2200" b="1" dirty="0" smtClean="0"/>
              <a:t>ugovora o radu na određeno vrijeme </a:t>
            </a:r>
            <a:r>
              <a:rPr lang="hr-HR" sz="2200" dirty="0" smtClean="0"/>
              <a:t>ne može biti </a:t>
            </a:r>
            <a:r>
              <a:rPr lang="hr-HR" sz="2200" b="1" dirty="0" smtClean="0"/>
              <a:t>neprekinuto duže od tri godine</a:t>
            </a:r>
            <a:r>
              <a:rPr lang="hr-HR" sz="2200" dirty="0" smtClean="0"/>
              <a:t>, osim ako je to potrebno zbog zamjene privremeno nenazočnog radnika ili je zbog nekih drugih objektivnih razloga dopušteno zakonom ili kolektivnim ugovorom. </a:t>
            </a:r>
            <a:r>
              <a:rPr lang="hr-HR" sz="2200" b="1" dirty="0" smtClean="0"/>
              <a:t>Svaka izmjena</a:t>
            </a:r>
            <a:r>
              <a:rPr lang="hr-HR" sz="2200" dirty="0" smtClean="0"/>
              <a:t>, odnosno dopuna ugovora o radu koja bi utjecala na produljenje ugovorenog trajanja toga ugovora, </a:t>
            </a:r>
            <a:r>
              <a:rPr lang="hr-HR" sz="2200" b="1" dirty="0" smtClean="0"/>
              <a:t>smatra se svakim sljedećim uzastopnim ugovorom o radu na određeno vrijeme. </a:t>
            </a:r>
          </a:p>
          <a:p>
            <a:pPr lvl="2"/>
            <a:r>
              <a:rPr lang="hr-HR" sz="2000" b="1" dirty="0" smtClean="0"/>
              <a:t>Kolektivni višak radnika </a:t>
            </a:r>
          </a:p>
          <a:p>
            <a:pPr lvl="2"/>
            <a:r>
              <a:rPr lang="hr-HR" dirty="0" smtClean="0"/>
              <a:t> </a:t>
            </a:r>
            <a:r>
              <a:rPr lang="hr-HR" sz="2000" b="1" dirty="0" smtClean="0"/>
              <a:t>Stroži propis vezan za agencije o povremenom zapošljavanju</a:t>
            </a:r>
          </a:p>
          <a:p>
            <a:pPr lvl="2"/>
            <a:r>
              <a:rPr lang="hr-HR" sz="2000" b="1" dirty="0" smtClean="0"/>
              <a:t>Prekovremeni rad 180 sati godišnje </a:t>
            </a:r>
            <a:r>
              <a:rPr lang="hr-HR" sz="2000" b="1" dirty="0" err="1" smtClean="0"/>
              <a:t>max</a:t>
            </a:r>
            <a:endParaRPr lang="hr-HR" sz="2000" b="1" dirty="0" smtClean="0"/>
          </a:p>
          <a:p>
            <a:pPr lvl="2"/>
            <a:r>
              <a:rPr lang="hr-HR" dirty="0" smtClean="0">
                <a:solidFill>
                  <a:srgbClr val="C00000"/>
                </a:solidFill>
              </a:rPr>
              <a:t>Izmjene nisu toliko značajne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Izmjene Zakona o radu</a:t>
            </a:r>
            <a:endParaRPr lang="hr-HR" dirty="0"/>
          </a:p>
        </p:txBody>
      </p:sp>
      <p:sp>
        <p:nvSpPr>
          <p:cNvPr id="3" name="Rezervirano mjesto sadržaja 2"/>
          <p:cNvSpPr>
            <a:spLocks noGrp="1"/>
          </p:cNvSpPr>
          <p:nvPr>
            <p:ph idx="1"/>
          </p:nvPr>
        </p:nvSpPr>
        <p:spPr/>
        <p:txBody>
          <a:bodyPr/>
          <a:lstStyle/>
          <a:p>
            <a:r>
              <a:rPr lang="hr-HR" b="1" dirty="0" smtClean="0"/>
              <a:t>II. faza</a:t>
            </a:r>
            <a:r>
              <a:rPr lang="hr-HR" dirty="0" smtClean="0"/>
              <a:t>: Izmjene ZOR-a i Specijalizirani zakoni uz izdvajanje tih dijelova iz ZOR-a kao:</a:t>
            </a:r>
          </a:p>
          <a:p>
            <a:pPr lvl="1"/>
            <a:r>
              <a:rPr lang="hr-HR" b="1" dirty="0" smtClean="0"/>
              <a:t>Zakona o potpori za očuvanje radnih mjesta veza: skraćivanje radnog vremena/"neradni petak“</a:t>
            </a:r>
          </a:p>
          <a:p>
            <a:pPr lvl="1"/>
            <a:r>
              <a:rPr lang="hr-HR" b="1" dirty="0" smtClean="0"/>
              <a:t>Zakon o otpremninama-austrijski model;</a:t>
            </a:r>
          </a:p>
          <a:p>
            <a:pPr lvl="1"/>
            <a:r>
              <a:rPr lang="hr-HR" b="1" dirty="0" smtClean="0"/>
              <a:t>Oprez, definicija plaće: Gdje? Kakva?</a:t>
            </a:r>
          </a:p>
          <a:p>
            <a:pPr lvl="1"/>
            <a:r>
              <a:rPr lang="hr-HR" b="1" dirty="0" smtClean="0"/>
              <a:t>Zakon o suodlučivanju RV, EWC i </a:t>
            </a:r>
            <a:r>
              <a:rPr lang="hr-HR" b="1" dirty="0" err="1" smtClean="0"/>
              <a:t>dr</a:t>
            </a:r>
            <a:r>
              <a:rPr lang="hr-HR" b="1" dirty="0" smtClean="0"/>
              <a:t>.</a:t>
            </a:r>
          </a:p>
          <a:p>
            <a:pPr lvl="1"/>
            <a:r>
              <a:rPr lang="hr-HR" b="1" dirty="0" smtClean="0"/>
              <a:t>Opasnosti, ali i prednosti!!!!</a:t>
            </a:r>
          </a:p>
          <a:p>
            <a:endParaRPr lang="hr-H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Ostalo zakonodavstvo - usvojeno </a:t>
            </a:r>
            <a:endParaRPr lang="hr-HR" b="1" dirty="0"/>
          </a:p>
        </p:txBody>
      </p:sp>
      <p:sp>
        <p:nvSpPr>
          <p:cNvPr id="3" name="Rezervirano mjesto sadržaja 2"/>
          <p:cNvSpPr>
            <a:spLocks noGrp="1"/>
          </p:cNvSpPr>
          <p:nvPr>
            <p:ph idx="1"/>
          </p:nvPr>
        </p:nvSpPr>
        <p:spPr/>
        <p:txBody>
          <a:bodyPr/>
          <a:lstStyle/>
          <a:p>
            <a:r>
              <a:rPr lang="hr-HR" dirty="0" smtClean="0"/>
              <a:t>Zakon o kriterijima za sudjelovanje u tripartitnim tijelima i reprezentativnosti za kolektivno pregovaranje;</a:t>
            </a:r>
          </a:p>
          <a:p>
            <a:r>
              <a:rPr lang="hr-HR" dirty="0" smtClean="0"/>
              <a:t>Zakon o procjeni učinka propisa;</a:t>
            </a:r>
          </a:p>
          <a:p>
            <a:pPr lvl="1"/>
            <a:r>
              <a:rPr lang="hr-HR" dirty="0" smtClean="0"/>
              <a:t>Strategija procjene učinka propisa 2013-15</a:t>
            </a:r>
          </a:p>
          <a:p>
            <a:pPr lvl="1"/>
            <a:r>
              <a:rPr lang="hr-HR" dirty="0" smtClean="0"/>
              <a:t>Uredba o procjeni učinka propisa</a:t>
            </a:r>
          </a:p>
          <a:p>
            <a:pPr lvl="1"/>
            <a:r>
              <a:rPr lang="hr-HR" dirty="0" smtClean="0"/>
              <a:t>Izvršavanje zadaća o procjeni učinka propisa </a:t>
            </a: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Međupovezanosti</a:t>
            </a:r>
            <a:endParaRPr lang="hr-HR" b="1" dirty="0"/>
          </a:p>
        </p:txBody>
      </p:sp>
      <p:graphicFrame>
        <p:nvGraphicFramePr>
          <p:cNvPr id="4" name="Rezervirano mjesto sadržaja 3"/>
          <p:cNvGraphicFramePr>
            <a:graphicFrameLocks noGrp="1"/>
          </p:cNvGraphicFramePr>
          <p:nvPr>
            <p:ph idx="1"/>
          </p:nvPr>
        </p:nvGraphicFramePr>
        <p:xfrm>
          <a:off x="179512" y="1600200"/>
          <a:ext cx="864096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Zaključak:</a:t>
            </a:r>
            <a:endParaRPr lang="hr-HR" b="1" dirty="0"/>
          </a:p>
        </p:txBody>
      </p:sp>
      <p:sp>
        <p:nvSpPr>
          <p:cNvPr id="3" name="Rezervirano mjesto sadržaja 2"/>
          <p:cNvSpPr>
            <a:spLocks noGrp="1"/>
          </p:cNvSpPr>
          <p:nvPr>
            <p:ph idx="1"/>
          </p:nvPr>
        </p:nvSpPr>
        <p:spPr>
          <a:xfrm>
            <a:off x="179512" y="1600200"/>
            <a:ext cx="8568952" cy="4419600"/>
          </a:xfrm>
        </p:spPr>
        <p:txBody>
          <a:bodyPr/>
          <a:lstStyle/>
          <a:p>
            <a:r>
              <a:rPr lang="hr-HR" sz="2800" b="1" dirty="0" smtClean="0"/>
              <a:t>U uvjetima gospodarskog rasta sigurno ne bi bilo potrebno mijenjati zakonodavstvo ni donositi prethodne mjere u politici zapošljavanja jer bi se snage usmjerile na posao, na gospodarsku djelatnost, a eventualna veća prava o kojima se raspravlja bi se iz te gospodarske djelatnosti financirala </a:t>
            </a:r>
          </a:p>
          <a:p>
            <a:r>
              <a:rPr lang="hr-HR" sz="2800" b="1" dirty="0" smtClean="0"/>
              <a:t>To sad na relaciji RAD-KAPITAL </a:t>
            </a:r>
            <a:r>
              <a:rPr lang="hr-HR" sz="2800" b="1" dirty="0" smtClean="0">
                <a:solidFill>
                  <a:srgbClr val="C00000"/>
                </a:solidFill>
              </a:rPr>
              <a:t>nije moguća</a:t>
            </a:r>
            <a:r>
              <a:rPr lang="hr-HR" sz="2800" b="1" dirty="0" smtClean="0"/>
              <a:t>, pa država donosi </a:t>
            </a:r>
            <a:r>
              <a:rPr lang="hr-HR" sz="2800" b="1" dirty="0" smtClean="0">
                <a:solidFill>
                  <a:srgbClr val="C00000"/>
                </a:solidFill>
              </a:rPr>
              <a:t>niz propisa radi umjetnog balansa na tržištu rada</a:t>
            </a:r>
            <a:endParaRPr lang="hr-HR" sz="2800" b="1" dirty="0">
              <a:solidFill>
                <a:srgbClr val="C0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Mirovine i HZMO </a:t>
            </a:r>
            <a:endParaRPr lang="hr-HR" b="1" dirty="0"/>
          </a:p>
        </p:txBody>
      </p:sp>
      <p:sp>
        <p:nvSpPr>
          <p:cNvPr id="3" name="Rezervirano mjesto sadržaja 2"/>
          <p:cNvSpPr>
            <a:spLocks noGrp="1"/>
          </p:cNvSpPr>
          <p:nvPr>
            <p:ph idx="1"/>
          </p:nvPr>
        </p:nvSpPr>
        <p:spPr>
          <a:xfrm>
            <a:off x="609600" y="1600200"/>
            <a:ext cx="8534400" cy="4419600"/>
          </a:xfrm>
        </p:spPr>
        <p:txBody>
          <a:bodyPr/>
          <a:lstStyle/>
          <a:p>
            <a:pPr>
              <a:buNone/>
            </a:pPr>
            <a:r>
              <a:rPr lang="hr-HR" b="1" dirty="0" smtClean="0"/>
              <a:t> </a:t>
            </a:r>
            <a:r>
              <a:rPr lang="hr-HR" sz="2400" b="1" dirty="0" smtClean="0"/>
              <a:t>Za veljaču 2013. (u ožujku 2013.):</a:t>
            </a:r>
          </a:p>
          <a:p>
            <a:r>
              <a:rPr lang="hr-HR" sz="2400" dirty="0" smtClean="0"/>
              <a:t>U HZMO-u je bilo:</a:t>
            </a:r>
          </a:p>
          <a:p>
            <a:r>
              <a:rPr lang="hr-HR" sz="2400" b="1" dirty="0" smtClean="0"/>
              <a:t>1 424 402 osiguranika,</a:t>
            </a:r>
          </a:p>
          <a:p>
            <a:r>
              <a:rPr lang="hr-HR" sz="2400" b="1" dirty="0" smtClean="0"/>
              <a:t>1 211 448 korisnika </a:t>
            </a:r>
            <a:r>
              <a:rPr lang="hr-HR" sz="2400" dirty="0" smtClean="0"/>
              <a:t>mirovine.</a:t>
            </a:r>
          </a:p>
          <a:p>
            <a:r>
              <a:rPr lang="hr-HR" sz="2400" dirty="0" smtClean="0"/>
              <a:t>Odnos broja korisnika mirovina i osiguranika </a:t>
            </a:r>
            <a:r>
              <a:rPr lang="hr-HR" sz="2400" b="1" dirty="0" smtClean="0"/>
              <a:t> 1 : </a:t>
            </a:r>
            <a:r>
              <a:rPr lang="hr-HR" sz="2400" b="1" dirty="0" err="1" smtClean="0"/>
              <a:t>1</a:t>
            </a:r>
            <a:r>
              <a:rPr lang="hr-HR" sz="2400" b="1" dirty="0" smtClean="0"/>
              <a:t>,18.</a:t>
            </a:r>
          </a:p>
          <a:p>
            <a:r>
              <a:rPr lang="hr-HR" sz="2400" dirty="0" smtClean="0"/>
              <a:t>Prosječna mirovina iznosi </a:t>
            </a:r>
            <a:r>
              <a:rPr lang="hr-HR" sz="2400" b="1" dirty="0" smtClean="0"/>
              <a:t>2.177,98 kn = manje od 300€.</a:t>
            </a:r>
          </a:p>
          <a:p>
            <a:r>
              <a:rPr lang="hr-HR" sz="2400" dirty="0" smtClean="0"/>
              <a:t>Udio prosječne mirovine prosječnoj neto plaći za iznosi </a:t>
            </a:r>
            <a:r>
              <a:rPr lang="hr-HR" sz="2400" b="1" dirty="0" smtClean="0"/>
              <a:t>39,</a:t>
            </a:r>
            <a:r>
              <a:rPr lang="hr-HR" sz="2400" b="1" dirty="0" err="1" smtClean="0"/>
              <a:t>39</a:t>
            </a:r>
            <a:r>
              <a:rPr lang="hr-HR" sz="2400" b="1" dirty="0" smtClean="0"/>
              <a:t>%.</a:t>
            </a:r>
          </a:p>
          <a:p>
            <a:r>
              <a:rPr lang="hr-HR" sz="2400" dirty="0" smtClean="0"/>
              <a:t>Procjena potrebnih sredstava za isplatu mirovina i mirovinskih</a:t>
            </a:r>
          </a:p>
          <a:p>
            <a:r>
              <a:rPr lang="hr-HR" sz="2400" dirty="0" smtClean="0"/>
              <a:t>primanja iznosi </a:t>
            </a:r>
            <a:r>
              <a:rPr lang="hr-HR" sz="2400" b="1" dirty="0" smtClean="0"/>
              <a:t>2.964.000.000 kn</a:t>
            </a:r>
            <a:endParaRPr lang="hr-H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Struktura osiguranika, ne i korisnika mirovine</a:t>
            </a:r>
            <a:endParaRPr lang="hr-HR" b="1" dirty="0"/>
          </a:p>
        </p:txBody>
      </p:sp>
      <p:sp>
        <p:nvSpPr>
          <p:cNvPr id="3" name="Rezervirano mjesto sadržaja 2"/>
          <p:cNvSpPr>
            <a:spLocks noGrp="1"/>
          </p:cNvSpPr>
          <p:nvPr>
            <p:ph idx="1"/>
          </p:nvPr>
        </p:nvSpPr>
        <p:spPr/>
        <p:txBody>
          <a:bodyPr/>
          <a:lstStyle/>
          <a:p>
            <a:pPr>
              <a:buNone/>
            </a:pPr>
            <a:endParaRPr lang="hr-HR" sz="2200" dirty="0" smtClean="0"/>
          </a:p>
          <a:p>
            <a:r>
              <a:rPr lang="hr-HR" sz="2800" b="1" dirty="0" smtClean="0"/>
              <a:t>Osiguranici </a:t>
            </a:r>
            <a:r>
              <a:rPr lang="vi-VN" sz="2800" b="1" dirty="0" smtClean="0"/>
              <a:t>mlađi</a:t>
            </a:r>
            <a:r>
              <a:rPr lang="hr-HR" sz="2800" b="1" dirty="0" smtClean="0"/>
              <a:t> od 40 godina              671 390    </a:t>
            </a:r>
          </a:p>
          <a:p>
            <a:r>
              <a:rPr lang="hr-HR" sz="2800" b="1" dirty="0" smtClean="0"/>
              <a:t>Osiguranici koji imaju 40 godina ili više, a manje od 50 godina                                  379 337</a:t>
            </a:r>
          </a:p>
          <a:p>
            <a:r>
              <a:rPr lang="hr-HR" sz="2800" b="1" dirty="0" smtClean="0"/>
              <a:t>Osiguranici koji imaju 50 godina ili više, a manje od 60 godina                                  315 733</a:t>
            </a:r>
          </a:p>
          <a:p>
            <a:r>
              <a:rPr lang="hr-HR" sz="2800" b="1" dirty="0" smtClean="0"/>
              <a:t>Osiguranici koji imaju 60 godina i više   65 479</a:t>
            </a:r>
          </a:p>
          <a:p>
            <a:r>
              <a:rPr lang="hr-HR" sz="2800" b="1" dirty="0" smtClean="0"/>
              <a:t>Ukupno                                                  1,431.939</a:t>
            </a:r>
            <a:endParaRPr lang="hr-HR" sz="28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Dobna struktura korisnika mirovine</a:t>
            </a:r>
            <a:endParaRPr lang="hr-HR" b="1" dirty="0"/>
          </a:p>
        </p:txBody>
      </p:sp>
      <p:sp>
        <p:nvSpPr>
          <p:cNvPr id="3" name="Rezervirano mjesto sadržaja 2"/>
          <p:cNvSpPr>
            <a:spLocks noGrp="1"/>
          </p:cNvSpPr>
          <p:nvPr>
            <p:ph sz="half" idx="1"/>
          </p:nvPr>
        </p:nvSpPr>
        <p:spPr/>
        <p:txBody>
          <a:bodyPr/>
          <a:lstStyle/>
          <a:p>
            <a:r>
              <a:rPr lang="hr-HR" sz="2200" b="1" dirty="0" smtClean="0"/>
              <a:t>do 24        10701          0,95</a:t>
            </a:r>
          </a:p>
          <a:p>
            <a:r>
              <a:rPr lang="hr-HR" sz="2200" b="1" dirty="0" smtClean="0"/>
              <a:t> 25-29         1669           0,15</a:t>
            </a:r>
          </a:p>
          <a:p>
            <a:r>
              <a:rPr lang="hr-HR" sz="2200" b="1" dirty="0" smtClean="0"/>
              <a:t> 30-34         1448           0,13</a:t>
            </a:r>
          </a:p>
          <a:p>
            <a:r>
              <a:rPr lang="hr-HR" sz="2200" b="1" dirty="0" smtClean="0"/>
              <a:t>35-39          3492           0,31</a:t>
            </a:r>
          </a:p>
          <a:p>
            <a:r>
              <a:rPr lang="hr-HR" sz="2200" b="1" dirty="0" smtClean="0"/>
              <a:t>40-44          7725           0,68</a:t>
            </a:r>
          </a:p>
          <a:p>
            <a:r>
              <a:rPr lang="hr-HR" sz="2200" b="1" dirty="0" smtClean="0"/>
              <a:t>45-49         15901          1,41</a:t>
            </a:r>
          </a:p>
          <a:p>
            <a:pPr>
              <a:buNone/>
            </a:pPr>
            <a:r>
              <a:rPr lang="hr-HR" sz="2200" b="1" dirty="0" smtClean="0"/>
              <a:t>	 50-54        33792          2,99</a:t>
            </a:r>
          </a:p>
          <a:p>
            <a:r>
              <a:rPr lang="hr-HR" sz="2200" b="1" dirty="0" smtClean="0">
                <a:solidFill>
                  <a:srgbClr val="C00000"/>
                </a:solidFill>
              </a:rPr>
              <a:t>55-59          86520         7,66</a:t>
            </a:r>
          </a:p>
          <a:p>
            <a:r>
              <a:rPr lang="hr-HR" sz="2200" b="1" dirty="0" smtClean="0">
                <a:solidFill>
                  <a:srgbClr val="C00000"/>
                </a:solidFill>
              </a:rPr>
              <a:t>60-64        177 200 	   15,68</a:t>
            </a:r>
          </a:p>
        </p:txBody>
      </p:sp>
      <p:sp>
        <p:nvSpPr>
          <p:cNvPr id="4" name="Rezervirano mjesto sadržaja 3"/>
          <p:cNvSpPr>
            <a:spLocks noGrp="1"/>
          </p:cNvSpPr>
          <p:nvPr>
            <p:ph sz="half" idx="2"/>
          </p:nvPr>
        </p:nvSpPr>
        <p:spPr/>
        <p:txBody>
          <a:bodyPr/>
          <a:lstStyle/>
          <a:p>
            <a:r>
              <a:rPr lang="hr-HR" sz="2400" b="1" dirty="0" smtClean="0">
                <a:solidFill>
                  <a:srgbClr val="C00000"/>
                </a:solidFill>
              </a:rPr>
              <a:t>65-69    209 456        18,54</a:t>
            </a:r>
          </a:p>
          <a:p>
            <a:r>
              <a:rPr lang="hr-HR" sz="2400" b="1" dirty="0" smtClean="0">
                <a:solidFill>
                  <a:srgbClr val="C00000"/>
                </a:solidFill>
              </a:rPr>
              <a:t>70-74      207 928      18,40</a:t>
            </a:r>
          </a:p>
          <a:p>
            <a:r>
              <a:rPr lang="hr-HR" sz="2400" b="1" dirty="0" smtClean="0">
                <a:solidFill>
                  <a:srgbClr val="C00000"/>
                </a:solidFill>
              </a:rPr>
              <a:t> 75-79     180637       15,99</a:t>
            </a:r>
          </a:p>
          <a:p>
            <a:r>
              <a:rPr lang="hr-HR" sz="2400" b="1" dirty="0" smtClean="0">
                <a:solidFill>
                  <a:srgbClr val="C00000"/>
                </a:solidFill>
              </a:rPr>
              <a:t> 80-84     121680       10,77</a:t>
            </a:r>
          </a:p>
          <a:p>
            <a:r>
              <a:rPr lang="nn-NO" sz="2400" b="1" dirty="0" smtClean="0"/>
              <a:t> 85 i više </a:t>
            </a:r>
            <a:r>
              <a:rPr lang="hr-HR" sz="2400" b="1" dirty="0" smtClean="0"/>
              <a:t>  </a:t>
            </a:r>
            <a:r>
              <a:rPr lang="nn-NO" sz="2400" b="1" dirty="0" smtClean="0"/>
              <a:t>71654</a:t>
            </a:r>
            <a:r>
              <a:rPr lang="hr-HR" sz="2400" b="1" dirty="0" smtClean="0"/>
              <a:t>        </a:t>
            </a:r>
            <a:r>
              <a:rPr lang="nn-NO" sz="2400" b="1" dirty="0" smtClean="0"/>
              <a:t> 6,34</a:t>
            </a:r>
            <a:endParaRPr lang="hr-HR" sz="2400" b="1" dirty="0" smtClean="0"/>
          </a:p>
          <a:p>
            <a:r>
              <a:rPr lang="hr-HR" sz="2400" b="1" dirty="0" smtClean="0"/>
              <a:t>Nisu uključeni: </a:t>
            </a:r>
            <a:r>
              <a:rPr lang="hr-HR" sz="2400" dirty="0" smtClean="0"/>
              <a:t>DVO, PS i OSO te ZOPHBDR i HVO – ukupno: </a:t>
            </a:r>
            <a:r>
              <a:rPr lang="hr-HR" sz="2400" b="1" dirty="0" smtClean="0"/>
              <a:t>1129830 korisnika </a:t>
            </a:r>
            <a:endParaRPr lang="nn-NO" sz="2400" b="1"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Mirovinska reforma</a:t>
            </a:r>
            <a:endParaRPr lang="hr-HR" b="1" dirty="0"/>
          </a:p>
        </p:txBody>
      </p:sp>
      <p:sp>
        <p:nvSpPr>
          <p:cNvPr id="3" name="Rezervirano mjesto sadržaja 2"/>
          <p:cNvSpPr>
            <a:spLocks noGrp="1"/>
          </p:cNvSpPr>
          <p:nvPr>
            <p:ph idx="1"/>
          </p:nvPr>
        </p:nvSpPr>
        <p:spPr/>
        <p:txBody>
          <a:bodyPr/>
          <a:lstStyle/>
          <a:p>
            <a:r>
              <a:rPr lang="hr-HR" b="1" dirty="0" smtClean="0"/>
              <a:t>Najavio ministar izmjene Zakona o mirovinskom osiguranju;</a:t>
            </a:r>
          </a:p>
          <a:p>
            <a:r>
              <a:rPr lang="hr-HR" b="1" dirty="0" smtClean="0"/>
              <a:t>Do danas nema izmjena kao prijedlog Zakona;</a:t>
            </a:r>
          </a:p>
          <a:p>
            <a:r>
              <a:rPr lang="hr-HR" b="1" dirty="0" smtClean="0"/>
              <a:t>Ideja- uvjeti prema zanimanjima;</a:t>
            </a:r>
          </a:p>
          <a:p>
            <a:r>
              <a:rPr lang="hr-HR" b="1" dirty="0" smtClean="0"/>
              <a:t>Produženje godina života sa 65 na 67 i mogući staž osiguranja 40/42 godine</a:t>
            </a:r>
          </a:p>
          <a:p>
            <a:endParaRPr lang="hr-H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Sociološki aspekt tržišta rada </a:t>
            </a:r>
            <a:endParaRPr lang="hr-HR" dirty="0"/>
          </a:p>
        </p:txBody>
      </p:sp>
      <p:sp>
        <p:nvSpPr>
          <p:cNvPr id="3" name="Rezervirano mjesto sadržaja 2"/>
          <p:cNvSpPr>
            <a:spLocks noGrp="1"/>
          </p:cNvSpPr>
          <p:nvPr>
            <p:ph idx="1"/>
          </p:nvPr>
        </p:nvSpPr>
        <p:spPr/>
        <p:txBody>
          <a:bodyPr/>
          <a:lstStyle/>
          <a:p>
            <a:r>
              <a:rPr lang="hr-HR" dirty="0" smtClean="0"/>
              <a:t>Uključuje:</a:t>
            </a:r>
          </a:p>
          <a:p>
            <a:pPr lvl="3"/>
            <a:r>
              <a:rPr lang="hr-HR" sz="2400" b="1" dirty="0" smtClean="0"/>
              <a:t>Detaljnu analizu </a:t>
            </a:r>
            <a:r>
              <a:rPr lang="hr-HR" sz="2400" b="1" dirty="0" smtClean="0">
                <a:solidFill>
                  <a:srgbClr val="C00000"/>
                </a:solidFill>
              </a:rPr>
              <a:t>strukture</a:t>
            </a:r>
            <a:r>
              <a:rPr lang="hr-HR" sz="2400" b="1" dirty="0" smtClean="0"/>
              <a:t> nezaposlenih;</a:t>
            </a:r>
          </a:p>
          <a:p>
            <a:pPr lvl="3"/>
            <a:r>
              <a:rPr lang="hr-HR" sz="2400" b="1" dirty="0" smtClean="0"/>
              <a:t>Detaljnu analizu </a:t>
            </a:r>
            <a:r>
              <a:rPr lang="hr-HR" sz="2400" b="1" dirty="0" smtClean="0">
                <a:solidFill>
                  <a:srgbClr val="C00000"/>
                </a:solidFill>
              </a:rPr>
              <a:t>naknade za vrijeme nezaposlenosti i vrijeme dobivanja te naknade</a:t>
            </a:r>
            <a:r>
              <a:rPr lang="hr-HR" sz="2400" b="1" dirty="0" smtClean="0"/>
              <a:t>;</a:t>
            </a:r>
          </a:p>
          <a:p>
            <a:pPr lvl="3"/>
            <a:r>
              <a:rPr lang="hr-HR" sz="2400" b="1" dirty="0" smtClean="0"/>
              <a:t>Detaljnu analizu </a:t>
            </a:r>
            <a:r>
              <a:rPr lang="hr-HR" sz="2400" b="1" dirty="0" smtClean="0">
                <a:solidFill>
                  <a:srgbClr val="C00000"/>
                </a:solidFill>
              </a:rPr>
              <a:t>socijalnih pomoći</a:t>
            </a:r>
            <a:r>
              <a:rPr lang="hr-HR" sz="2400" b="1" dirty="0" smtClean="0"/>
              <a:t>;</a:t>
            </a:r>
          </a:p>
          <a:p>
            <a:pPr lvl="3"/>
            <a:r>
              <a:rPr lang="hr-HR" sz="2400" b="1" dirty="0" smtClean="0"/>
              <a:t>Detaljnu analizu prihoda (naknada, financijske podrške i </a:t>
            </a:r>
            <a:r>
              <a:rPr lang="hr-HR" sz="2400" b="1" dirty="0" err="1" smtClean="0"/>
              <a:t>dr</a:t>
            </a:r>
            <a:r>
              <a:rPr lang="hr-HR" sz="2400" b="1" dirty="0" smtClean="0"/>
              <a:t>) vezano uz </a:t>
            </a:r>
            <a:r>
              <a:rPr lang="hr-HR" sz="2400" b="1" dirty="0" smtClean="0">
                <a:solidFill>
                  <a:srgbClr val="C00000"/>
                </a:solidFill>
              </a:rPr>
              <a:t>demografsku politiku</a:t>
            </a:r>
          </a:p>
          <a:p>
            <a:pPr lvl="3"/>
            <a:r>
              <a:rPr lang="hr-HR" sz="2400" b="1" dirty="0" smtClean="0"/>
              <a:t>Demografsku </a:t>
            </a:r>
            <a:r>
              <a:rPr lang="hr-HR" sz="2400" b="1" dirty="0" smtClean="0">
                <a:solidFill>
                  <a:srgbClr val="C00000"/>
                </a:solidFill>
              </a:rPr>
              <a:t>strukturu</a:t>
            </a:r>
            <a:r>
              <a:rPr lang="hr-HR" sz="2400" b="1" dirty="0" smtClean="0"/>
              <a:t> stanovništva </a:t>
            </a:r>
          </a:p>
          <a:p>
            <a:pPr lvl="3"/>
            <a:r>
              <a:rPr lang="hr-HR" sz="2400" b="1" dirty="0" smtClean="0"/>
              <a:t>Visinu i iznos </a:t>
            </a:r>
            <a:r>
              <a:rPr lang="hr-HR" sz="2400" b="1" dirty="0" smtClean="0">
                <a:solidFill>
                  <a:srgbClr val="C00000"/>
                </a:solidFill>
              </a:rPr>
              <a:t>mirovina</a:t>
            </a:r>
            <a:r>
              <a:rPr lang="hr-HR" sz="2400" b="1" dirty="0" smtClean="0"/>
              <a:t> u mirovinskom sustavu;</a:t>
            </a:r>
          </a:p>
          <a:p>
            <a:pPr lvl="3"/>
            <a:r>
              <a:rPr lang="hr-HR" sz="2400" b="1" dirty="0" smtClean="0"/>
              <a:t>Mogućnost i kontrolu zapošljavanja </a:t>
            </a:r>
            <a:r>
              <a:rPr lang="hr-HR" sz="2400" b="1" dirty="0" smtClean="0">
                <a:solidFill>
                  <a:srgbClr val="C00000"/>
                </a:solidFill>
              </a:rPr>
              <a:t>“na crno”</a:t>
            </a:r>
            <a:endParaRPr lang="hr-HR" sz="2400" b="1" dirty="0">
              <a:solidFill>
                <a:srgbClr val="C0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Druge potpore demografskoj politici</a:t>
            </a:r>
            <a:endParaRPr lang="hr-HR" dirty="0"/>
          </a:p>
        </p:txBody>
      </p:sp>
      <p:sp>
        <p:nvSpPr>
          <p:cNvPr id="3" name="Rezervirano mjesto sadržaja 2"/>
          <p:cNvSpPr>
            <a:spLocks noGrp="1"/>
          </p:cNvSpPr>
          <p:nvPr>
            <p:ph idx="1"/>
          </p:nvPr>
        </p:nvSpPr>
        <p:spPr/>
        <p:txBody>
          <a:bodyPr/>
          <a:lstStyle/>
          <a:p>
            <a:r>
              <a:rPr lang="hr-HR" sz="2800" b="1" dirty="0" smtClean="0"/>
              <a:t>Za mart 2013. (u aprilu 2013.)</a:t>
            </a:r>
          </a:p>
          <a:p>
            <a:r>
              <a:rPr lang="hr-HR" sz="2800" dirty="0" smtClean="0"/>
              <a:t>U Zavodu je bilo: </a:t>
            </a:r>
            <a:br>
              <a:rPr lang="hr-HR" sz="2800" dirty="0" smtClean="0"/>
            </a:br>
            <a:r>
              <a:rPr lang="hr-HR" sz="2800" b="1" dirty="0" smtClean="0"/>
              <a:t>167 063 </a:t>
            </a:r>
            <a:r>
              <a:rPr lang="hr-HR" sz="2800" dirty="0" smtClean="0"/>
              <a:t>korisnika doplatka za djecu za </a:t>
            </a:r>
          </a:p>
          <a:p>
            <a:pPr>
              <a:buNone/>
            </a:pPr>
            <a:r>
              <a:rPr lang="hr-HR" sz="2800" b="1" dirty="0" smtClean="0"/>
              <a:t>							316 676 </a:t>
            </a:r>
            <a:r>
              <a:rPr lang="hr-HR" sz="2800" dirty="0" smtClean="0"/>
              <a:t>djece.</a:t>
            </a:r>
            <a:br>
              <a:rPr lang="hr-HR" sz="2800" dirty="0" smtClean="0"/>
            </a:br>
            <a:r>
              <a:rPr lang="hr-HR" sz="2800" dirty="0" smtClean="0"/>
              <a:t>Prosječna svota doplatka za djecu ( </a:t>
            </a:r>
            <a:r>
              <a:rPr lang="hr-HR" sz="2800" b="1" dirty="0" smtClean="0"/>
              <a:t>bez</a:t>
            </a:r>
            <a:r>
              <a:rPr lang="hr-HR" sz="2800" dirty="0" smtClean="0"/>
              <a:t> razlika za prethodne mjesece) iznosi</a:t>
            </a:r>
            <a:r>
              <a:rPr lang="hr-HR" sz="2800" b="1" dirty="0" smtClean="0"/>
              <a:t> 356,80</a:t>
            </a:r>
            <a:r>
              <a:rPr lang="hr-HR" sz="2800" dirty="0" smtClean="0"/>
              <a:t>kn.</a:t>
            </a:r>
            <a:br>
              <a:rPr lang="hr-HR" sz="2800" dirty="0" smtClean="0"/>
            </a:br>
            <a:r>
              <a:rPr lang="hr-HR" sz="2800" dirty="0" smtClean="0"/>
              <a:t>Prosječna svota doplatka za djecu ( </a:t>
            </a:r>
            <a:r>
              <a:rPr lang="hr-HR" sz="2800" b="1" dirty="0" smtClean="0"/>
              <a:t>sa</a:t>
            </a:r>
            <a:r>
              <a:rPr lang="hr-HR" sz="2800" dirty="0" smtClean="0"/>
              <a:t> razlikama za prethodne mjesece) iznosi</a:t>
            </a:r>
            <a:r>
              <a:rPr lang="hr-HR" sz="2800" b="1" dirty="0" smtClean="0"/>
              <a:t> 364,51</a:t>
            </a:r>
            <a:r>
              <a:rPr lang="hr-HR" sz="2800" dirty="0" smtClean="0"/>
              <a:t>kn</a:t>
            </a:r>
            <a:r>
              <a:rPr lang="hr-HR" sz="2800" b="1" dirty="0" smtClean="0"/>
              <a:t>. </a:t>
            </a:r>
            <a:r>
              <a:rPr lang="hr-HR" sz="2800" dirty="0" smtClean="0"/>
              <a:t/>
            </a:r>
            <a:br>
              <a:rPr lang="hr-HR" sz="2800" dirty="0" smtClean="0"/>
            </a:br>
            <a:r>
              <a:rPr lang="hr-HR" sz="2800" dirty="0" smtClean="0"/>
              <a:t>Procjena potrebnih sredstva za isplatu doplatka za djecu iznose</a:t>
            </a:r>
            <a:r>
              <a:rPr lang="hr-HR" sz="2800" b="1" dirty="0" smtClean="0"/>
              <a:t> 115.432.700 </a:t>
            </a:r>
            <a:r>
              <a:rPr lang="hr-HR" sz="2800" dirty="0" smtClean="0"/>
              <a:t>kn</a:t>
            </a:r>
            <a:r>
              <a:rPr lang="hr-HR" sz="2800" b="1" dirty="0" smtClean="0"/>
              <a:t>.</a:t>
            </a:r>
            <a:r>
              <a:rPr lang="hr-HR" sz="2800" dirty="0" smtClean="0"/>
              <a:t/>
            </a:r>
            <a:br>
              <a:rPr lang="hr-HR" sz="2800" dirty="0" smtClean="0"/>
            </a:br>
            <a:endParaRPr lang="hr-HR" sz="2800"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Naknade za vrijeme bolovanja</a:t>
            </a:r>
            <a:br>
              <a:rPr lang="hr-HR" b="1" dirty="0" smtClean="0"/>
            </a:br>
            <a:r>
              <a:rPr lang="hr-HR" b="1" dirty="0" smtClean="0"/>
              <a:t> – </a:t>
            </a:r>
            <a:r>
              <a:rPr lang="hr-HR" sz="2800" b="1" dirty="0" smtClean="0"/>
              <a:t>podaci HZZO </a:t>
            </a:r>
            <a:r>
              <a:rPr lang="hr-HR" sz="2800" dirty="0" smtClean="0"/>
              <a:t>-. </a:t>
            </a:r>
            <a:endParaRPr lang="hr-HR" sz="2800" dirty="0"/>
          </a:p>
        </p:txBody>
      </p:sp>
      <p:sp>
        <p:nvSpPr>
          <p:cNvPr id="3" name="Rezervirano mjesto sadržaja 2"/>
          <p:cNvSpPr>
            <a:spLocks noGrp="1"/>
          </p:cNvSpPr>
          <p:nvPr>
            <p:ph idx="1"/>
          </p:nvPr>
        </p:nvSpPr>
        <p:spPr>
          <a:xfrm>
            <a:off x="609600" y="1600200"/>
            <a:ext cx="7924800" cy="4565104"/>
          </a:xfrm>
        </p:spPr>
        <p:txBody>
          <a:bodyPr/>
          <a:lstStyle/>
          <a:p>
            <a:r>
              <a:rPr lang="hr-HR" sz="2200" b="1" dirty="0" smtClean="0"/>
              <a:t>Do 42 dana na teret poslodavca</a:t>
            </a:r>
          </a:p>
          <a:p>
            <a:r>
              <a:rPr lang="hr-HR" sz="2200" b="1" dirty="0" smtClean="0"/>
              <a:t>Nakon 42 dana na teret HZZO</a:t>
            </a:r>
          </a:p>
          <a:p>
            <a:pPr lvl="1"/>
            <a:r>
              <a:rPr lang="hr-HR" sz="2200" b="1" dirty="0" smtClean="0"/>
              <a:t>Osnovica je prosjek plaće radnika u 6 mjeseci prije nastanka slučaja;</a:t>
            </a:r>
          </a:p>
          <a:p>
            <a:pPr lvl="1"/>
            <a:r>
              <a:rPr lang="hr-HR" sz="2200" b="1" dirty="0" smtClean="0"/>
              <a:t>Do 42 dana je prema KU</a:t>
            </a:r>
          </a:p>
          <a:p>
            <a:pPr lvl="1"/>
            <a:r>
              <a:rPr lang="hr-HR" sz="2200" b="1" dirty="0" smtClean="0"/>
              <a:t>Nakon 42 dana je 70% od osnovice po Zakonu; </a:t>
            </a:r>
          </a:p>
          <a:p>
            <a:r>
              <a:rPr lang="hr-HR" sz="2200" b="1" dirty="0" smtClean="0"/>
              <a:t>Stopa bolovanja na teret poslodavca </a:t>
            </a:r>
            <a:r>
              <a:rPr lang="hr-HR" sz="2200" dirty="0" smtClean="0"/>
              <a:t>u razdoblju siječanj-prosinac 2012. godine iznosila je 1,40%, </a:t>
            </a:r>
            <a:r>
              <a:rPr lang="pl-PL" sz="2200" dirty="0" smtClean="0"/>
              <a:t>manja je za 8,50% od stope bolovanja iskazane u prethodnoj godini kada je iznosila 1,53%. </a:t>
            </a:r>
            <a:r>
              <a:rPr lang="pl-PL" sz="2200" b="1" dirty="0" smtClean="0"/>
              <a:t>Stopa bolovanja na teret Zavoda iznosi 1,71%, </a:t>
            </a:r>
            <a:r>
              <a:rPr lang="pl-PL" sz="2200" dirty="0" smtClean="0"/>
              <a:t>a u istom razdoblju prethodne godine iznosila je 1,70%, odnosno veća je za </a:t>
            </a:r>
            <a:r>
              <a:rPr lang="hr-HR" sz="2200" dirty="0" smtClean="0"/>
              <a:t>0,59%. </a:t>
            </a:r>
            <a:r>
              <a:rPr lang="hr-HR" sz="2200" b="1" dirty="0" smtClean="0"/>
              <a:t>Ukupna stopa bolovanja je 3,23% </a:t>
            </a:r>
            <a:endParaRPr lang="hr-HR" sz="22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Bolovanja</a:t>
            </a:r>
            <a:endParaRPr lang="hr-HR" b="1" dirty="0"/>
          </a:p>
        </p:txBody>
      </p:sp>
      <p:sp>
        <p:nvSpPr>
          <p:cNvPr id="3" name="Rezervirano mjesto sadržaja 2"/>
          <p:cNvSpPr>
            <a:spLocks noGrp="1"/>
          </p:cNvSpPr>
          <p:nvPr>
            <p:ph idx="1"/>
          </p:nvPr>
        </p:nvSpPr>
        <p:spPr>
          <a:xfrm>
            <a:off x="251520" y="1600200"/>
            <a:ext cx="8496944" cy="4925144"/>
          </a:xfrm>
        </p:spPr>
        <p:txBody>
          <a:bodyPr/>
          <a:lstStyle/>
          <a:p>
            <a:r>
              <a:rPr lang="hr-HR" sz="2200" dirty="0" smtClean="0"/>
              <a:t>Bolovanja preko 42 dana - naknadu isplaćuje Zavod, proizlazi da je za ukupno </a:t>
            </a:r>
            <a:r>
              <a:rPr lang="hr-HR" sz="2200" b="1" dirty="0" smtClean="0"/>
              <a:t>177.546 slučajeva</a:t>
            </a:r>
            <a:r>
              <a:rPr lang="hr-HR" sz="2200" dirty="0" smtClean="0"/>
              <a:t>, te za </a:t>
            </a:r>
            <a:r>
              <a:rPr lang="hr-HR" sz="2200" b="1" dirty="0" smtClean="0"/>
              <a:t>7.876.288 dana bolovanja</a:t>
            </a:r>
            <a:r>
              <a:rPr lang="hr-HR" sz="2200" dirty="0" smtClean="0"/>
              <a:t>, </a:t>
            </a:r>
          </a:p>
          <a:p>
            <a:r>
              <a:rPr lang="hr-HR" sz="2200" b="1" dirty="0" smtClean="0"/>
              <a:t>Prosječno trajanje bolovanja </a:t>
            </a:r>
            <a:r>
              <a:rPr lang="hr-HR" sz="2200" dirty="0" smtClean="0"/>
              <a:t>iznosilo </a:t>
            </a:r>
            <a:r>
              <a:rPr lang="hr-HR" sz="2200" b="1" dirty="0" smtClean="0"/>
              <a:t>44,36 dana</a:t>
            </a:r>
            <a:r>
              <a:rPr lang="hr-HR" sz="2200" dirty="0" smtClean="0"/>
              <a:t>, </a:t>
            </a:r>
          </a:p>
          <a:p>
            <a:r>
              <a:rPr lang="hr-HR" sz="2200" dirty="0" smtClean="0"/>
              <a:t>Prosječno trajanje bolovanja u danima </a:t>
            </a:r>
            <a:r>
              <a:rPr lang="hr-HR" sz="2200" b="1" dirty="0" smtClean="0"/>
              <a:t>na teret poslodavaca </a:t>
            </a:r>
            <a:r>
              <a:rPr lang="hr-HR" sz="2200" dirty="0" smtClean="0"/>
              <a:t>je smanjeno, tako da u 2012. godini </a:t>
            </a:r>
            <a:r>
              <a:rPr lang="pl-PL" sz="2200" dirty="0" smtClean="0"/>
              <a:t>iznosi </a:t>
            </a:r>
            <a:r>
              <a:rPr lang="pl-PL" sz="2200" b="1" dirty="0" smtClean="0"/>
              <a:t>7,83</a:t>
            </a:r>
            <a:r>
              <a:rPr lang="pl-PL" sz="2200" dirty="0" smtClean="0"/>
              <a:t> dana, </a:t>
            </a:r>
          </a:p>
          <a:p>
            <a:r>
              <a:rPr lang="pl-PL" sz="2200" dirty="0" smtClean="0"/>
              <a:t>Od </a:t>
            </a:r>
            <a:r>
              <a:rPr lang="pl-PL" sz="2200" b="1" dirty="0" smtClean="0"/>
              <a:t>25.163 dnevno bolesnih osoba </a:t>
            </a:r>
            <a:r>
              <a:rPr lang="pl-PL" sz="2200" dirty="0" smtClean="0"/>
              <a:t>na teret Zavoda, zbog bolesti izostaje 17.744 osoba, u 2012. godini broj slučajeva </a:t>
            </a:r>
            <a:r>
              <a:rPr lang="pl-PL" sz="2200" b="1" dirty="0" smtClean="0"/>
              <a:t>komplikacija u trudnoći </a:t>
            </a:r>
            <a:r>
              <a:rPr lang="pl-PL" sz="2200" dirty="0" smtClean="0"/>
              <a:t>iznosio je </a:t>
            </a:r>
            <a:r>
              <a:rPr lang="pl-PL" sz="2200" b="1" dirty="0" smtClean="0"/>
              <a:t>27.485</a:t>
            </a:r>
            <a:r>
              <a:rPr lang="pl-PL" sz="2200" dirty="0" smtClean="0"/>
              <a:t>, a prosjek trajanja bolovanja iznosio je </a:t>
            </a:r>
            <a:r>
              <a:rPr lang="pl-PL" sz="2200" b="1" dirty="0" smtClean="0"/>
              <a:t>83,35 </a:t>
            </a:r>
            <a:r>
              <a:rPr lang="pl-PL" sz="2200" dirty="0" smtClean="0"/>
              <a:t>dana.</a:t>
            </a:r>
          </a:p>
          <a:p>
            <a:r>
              <a:rPr lang="pl-PL" sz="2200" dirty="0" smtClean="0"/>
              <a:t>Na teret poslodavca zbog bolesti </a:t>
            </a:r>
            <a:r>
              <a:rPr lang="pl-PL" sz="2200" b="1" dirty="0" smtClean="0"/>
              <a:t>dnevno izostaje s posla 20.572 osoba</a:t>
            </a:r>
            <a:r>
              <a:rPr lang="pl-PL" sz="2200" dirty="0" smtClean="0"/>
              <a:t>, </a:t>
            </a:r>
            <a:r>
              <a:rPr lang="hr-HR" sz="2200" dirty="0" smtClean="0"/>
              <a:t>Dnevno zbog bolovanja prosječno ukupno </a:t>
            </a:r>
            <a:r>
              <a:rPr lang="hr-HR" sz="2200" b="1" dirty="0" smtClean="0"/>
              <a:t>izostaje </a:t>
            </a:r>
            <a:r>
              <a:rPr lang="hr-HR" sz="2200" b="1" dirty="0" smtClean="0">
                <a:solidFill>
                  <a:srgbClr val="C00000"/>
                </a:solidFill>
              </a:rPr>
              <a:t>45.735 </a:t>
            </a:r>
            <a:r>
              <a:rPr lang="hr-HR" sz="2200" b="1" dirty="0" smtClean="0"/>
              <a:t>zaposlenika, što je 3,11% ukupno aktivnih osiguranika.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Zapošljavanje “na crno”</a:t>
            </a:r>
            <a:endParaRPr lang="hr-HR" dirty="0"/>
          </a:p>
        </p:txBody>
      </p:sp>
      <p:sp>
        <p:nvSpPr>
          <p:cNvPr id="3" name="Rezervirano mjesto sadržaja 2"/>
          <p:cNvSpPr>
            <a:spLocks noGrp="1"/>
          </p:cNvSpPr>
          <p:nvPr>
            <p:ph idx="1"/>
          </p:nvPr>
        </p:nvSpPr>
        <p:spPr>
          <a:xfrm>
            <a:off x="609600" y="1484784"/>
            <a:ext cx="7924800" cy="4824536"/>
          </a:xfrm>
        </p:spPr>
        <p:txBody>
          <a:bodyPr/>
          <a:lstStyle/>
          <a:p>
            <a:r>
              <a:rPr lang="hr-HR" dirty="0" smtClean="0"/>
              <a:t>Nema valjanih podataka – moguća procjena</a:t>
            </a:r>
          </a:p>
          <a:p>
            <a:r>
              <a:rPr lang="hr-HR" dirty="0" smtClean="0"/>
              <a:t>SSSH – kampanja-sporazumi- “Stop radu na crno”</a:t>
            </a:r>
          </a:p>
          <a:p>
            <a:r>
              <a:rPr lang="hr-HR" dirty="0" smtClean="0"/>
              <a:t>Procjena seže sigurno do 30% i više jer:</a:t>
            </a:r>
          </a:p>
          <a:p>
            <a:pPr lvl="2"/>
            <a:r>
              <a:rPr lang="hr-HR" b="1" dirty="0" smtClean="0"/>
              <a:t>Plaće ne mogu pokriti ni 75% troškova života;</a:t>
            </a:r>
          </a:p>
          <a:p>
            <a:pPr lvl="2"/>
            <a:r>
              <a:rPr lang="hr-HR" b="1" dirty="0" smtClean="0"/>
              <a:t>Nema pritiska na aktivnosti za povećanje plaća ni preko KU ni u odnosu na poreznu represiju netom usvojenim propisima</a:t>
            </a:r>
          </a:p>
          <a:p>
            <a:pPr lvl="1"/>
            <a:endParaRPr lang="hr-H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Tržište rada kao posljedica ekonomskih rezultata BDP</a:t>
            </a:r>
            <a:endParaRPr lang="hr-HR" b="1" dirty="0"/>
          </a:p>
        </p:txBody>
      </p:sp>
      <p:pic>
        <p:nvPicPr>
          <p:cNvPr id="1026" name="Picture 2" descr="F:\Zreče 2013\2013-Gospodarska kretanja-grafovi\gospodarska_kretanja_BDP.png"/>
          <p:cNvPicPr>
            <a:picLocks noGrp="1" noChangeAspect="1" noChangeArrowheads="1"/>
          </p:cNvPicPr>
          <p:nvPr>
            <p:ph sz="half" idx="1"/>
          </p:nvPr>
        </p:nvPicPr>
        <p:blipFill>
          <a:blip r:embed="rId2" cstate="print"/>
          <a:srcRect/>
          <a:stretch>
            <a:fillRect/>
          </a:stretch>
        </p:blipFill>
        <p:spPr bwMode="auto">
          <a:xfrm>
            <a:off x="-252536" y="1772816"/>
            <a:ext cx="4896544" cy="4176464"/>
          </a:xfrm>
          <a:prstGeom prst="rect">
            <a:avLst/>
          </a:prstGeom>
          <a:noFill/>
        </p:spPr>
      </p:pic>
      <p:pic>
        <p:nvPicPr>
          <p:cNvPr id="1027" name="Picture 3" descr="F:\Zreče 2013\2013-Gospodarska kretanja-grafovi\gospodarska_kretanja_2.png"/>
          <p:cNvPicPr>
            <a:picLocks noGrp="1" noChangeAspect="1" noChangeArrowheads="1"/>
          </p:cNvPicPr>
          <p:nvPr>
            <p:ph sz="half" idx="2"/>
          </p:nvPr>
        </p:nvPicPr>
        <p:blipFill>
          <a:blip r:embed="rId3" cstate="print"/>
          <a:srcRect/>
          <a:stretch>
            <a:fillRect/>
          </a:stretch>
        </p:blipFill>
        <p:spPr bwMode="auto">
          <a:xfrm>
            <a:off x="4648200" y="1772816"/>
            <a:ext cx="4495800" cy="4104456"/>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Zaključak</a:t>
            </a:r>
            <a:endParaRPr lang="hr-HR" dirty="0"/>
          </a:p>
        </p:txBody>
      </p:sp>
      <p:sp>
        <p:nvSpPr>
          <p:cNvPr id="3" name="Rezervirano mjesto sadržaja 2"/>
          <p:cNvSpPr>
            <a:spLocks noGrp="1"/>
          </p:cNvSpPr>
          <p:nvPr>
            <p:ph idx="1"/>
          </p:nvPr>
        </p:nvSpPr>
        <p:spPr/>
        <p:txBody>
          <a:bodyPr/>
          <a:lstStyle/>
          <a:p>
            <a:r>
              <a:rPr lang="hr-HR" b="1" dirty="0" smtClean="0"/>
              <a:t>Revizija svih socijalnih naknada radi postizanja pravednosti!!!</a:t>
            </a:r>
          </a:p>
          <a:p>
            <a:pPr lvl="2"/>
            <a:r>
              <a:rPr lang="hr-HR" b="1" dirty="0" smtClean="0"/>
              <a:t>Jer ako se socijalne naknade kumuliraju po korisnicima mogu se ostvariti viša primanja od minimalne i prosječne plaće za puno radno vrijeme, ako se ne kumuliraju sve više korisnika “odlazi” u zonu siromaštva</a:t>
            </a:r>
            <a:endParaRPr lang="hr-HR"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79388" y="0"/>
            <a:ext cx="8785225" cy="1570038"/>
          </a:xfrm>
        </p:spPr>
        <p:txBody>
          <a:bodyPr/>
          <a:lstStyle/>
          <a:p>
            <a:pPr algn="ctr" eaLnBrk="1" hangingPunct="1"/>
            <a:r>
              <a:rPr lang="hr-HR" sz="3200" b="1" dirty="0" smtClean="0">
                <a:solidFill>
                  <a:schemeClr val="bg1"/>
                </a:solidFill>
              </a:rPr>
              <a:t>Obrazovanje </a:t>
            </a:r>
            <a:r>
              <a:rPr lang="hr-HR" sz="2000" b="1" dirty="0" smtClean="0">
                <a:solidFill>
                  <a:schemeClr val="bg1"/>
                </a:solidFill>
              </a:rPr>
              <a:t/>
            </a:r>
            <a:br>
              <a:rPr lang="hr-HR" sz="2000" b="1" dirty="0" smtClean="0">
                <a:solidFill>
                  <a:schemeClr val="bg1"/>
                </a:solidFill>
              </a:rPr>
            </a:br>
            <a:r>
              <a:rPr lang="hr-HR" sz="2000" b="1" dirty="0" smtClean="0">
                <a:solidFill>
                  <a:schemeClr val="bg1"/>
                </a:solidFill>
              </a:rPr>
              <a:t>Problemi intervencije u obrazovnu politiku na osnovu trenutnih kretanja na tržištu rada</a:t>
            </a:r>
          </a:p>
        </p:txBody>
      </p:sp>
      <p:sp>
        <p:nvSpPr>
          <p:cNvPr id="3" name="Content Placeholder 2"/>
          <p:cNvSpPr>
            <a:spLocks noGrp="1"/>
          </p:cNvSpPr>
          <p:nvPr>
            <p:ph idx="1"/>
          </p:nvPr>
        </p:nvSpPr>
        <p:spPr>
          <a:xfrm>
            <a:off x="323850" y="1412875"/>
            <a:ext cx="8374063" cy="5445125"/>
          </a:xfrm>
        </p:spPr>
        <p:txBody>
          <a:bodyPr rtlCol="0">
            <a:normAutofit fontScale="77500" lnSpcReduction="20000"/>
          </a:bodyPr>
          <a:lstStyle/>
          <a:p>
            <a:pPr eaLnBrk="1" fontAlgn="auto" hangingPunct="1">
              <a:spcAft>
                <a:spcPts val="0"/>
              </a:spcAft>
              <a:buFont typeface="Arial" pitchFamily="34" charset="0"/>
              <a:buChar char="•"/>
              <a:defRPr/>
            </a:pPr>
            <a:r>
              <a:rPr lang="hr-HR" b="1" dirty="0" smtClean="0"/>
              <a:t>Dugi rok </a:t>
            </a:r>
            <a:r>
              <a:rPr lang="hr-HR" sz="2600" dirty="0" smtClean="0"/>
              <a:t>(nepoznata budućnost)</a:t>
            </a:r>
            <a:endParaRPr lang="hr-HR" dirty="0" smtClean="0"/>
          </a:p>
          <a:p>
            <a:pPr lvl="1" eaLnBrk="1" fontAlgn="auto" hangingPunct="1">
              <a:spcAft>
                <a:spcPts val="0"/>
              </a:spcAft>
              <a:buFont typeface="Arial" pitchFamily="34" charset="0"/>
              <a:buChar char="–"/>
              <a:defRPr/>
            </a:pPr>
            <a:r>
              <a:rPr lang="hr-HR" dirty="0" smtClean="0"/>
              <a:t>od upisa do diplome najmanje 5-6 godina</a:t>
            </a:r>
          </a:p>
          <a:p>
            <a:pPr lvl="1" eaLnBrk="1" fontAlgn="auto" hangingPunct="1">
              <a:spcAft>
                <a:spcPts val="0"/>
              </a:spcAft>
              <a:buFont typeface="Arial" pitchFamily="34" charset="0"/>
              <a:buChar char="–"/>
              <a:defRPr/>
            </a:pPr>
            <a:r>
              <a:rPr lang="hr-HR" dirty="0" smtClean="0"/>
              <a:t>radni vijek od 40 godina </a:t>
            </a:r>
          </a:p>
          <a:p>
            <a:pPr lvl="2" eaLnBrk="1" fontAlgn="auto" hangingPunct="1">
              <a:spcAft>
                <a:spcPts val="0"/>
              </a:spcAft>
              <a:buFont typeface="Arial" pitchFamily="34" charset="0"/>
              <a:buChar char="•"/>
              <a:defRPr/>
            </a:pPr>
            <a:r>
              <a:rPr lang="hr-HR" dirty="0" smtClean="0"/>
              <a:t>cjeloživotna zapošljivost i cjeloživotno učenje</a:t>
            </a:r>
          </a:p>
          <a:p>
            <a:pPr eaLnBrk="1" fontAlgn="auto" hangingPunct="1">
              <a:spcAft>
                <a:spcPts val="0"/>
              </a:spcAft>
              <a:buFont typeface="Arial" pitchFamily="34" charset="0"/>
              <a:buChar char="•"/>
              <a:defRPr/>
            </a:pPr>
            <a:r>
              <a:rPr lang="hr-HR" b="1" dirty="0" smtClean="0"/>
              <a:t>Tržišna sloboda</a:t>
            </a:r>
          </a:p>
          <a:p>
            <a:pPr lvl="1" eaLnBrk="1" fontAlgn="auto" hangingPunct="1">
              <a:spcAft>
                <a:spcPts val="0"/>
              </a:spcAft>
              <a:buFont typeface="Arial" pitchFamily="34" charset="0"/>
              <a:buChar char="–"/>
              <a:defRPr/>
            </a:pPr>
            <a:r>
              <a:rPr lang="hr-HR" dirty="0" smtClean="0"/>
              <a:t>Pravo odabira karijere </a:t>
            </a:r>
          </a:p>
          <a:p>
            <a:pPr lvl="2" eaLnBrk="1" fontAlgn="auto" hangingPunct="1">
              <a:spcAft>
                <a:spcPts val="0"/>
              </a:spcAft>
              <a:buFont typeface="Arial" pitchFamily="34" charset="0"/>
              <a:buChar char="•"/>
              <a:defRPr/>
            </a:pPr>
            <a:r>
              <a:rPr lang="hr-HR" dirty="0" smtClean="0"/>
              <a:t>Sloboda pristupa obrazovanju</a:t>
            </a:r>
          </a:p>
          <a:p>
            <a:pPr lvl="1" eaLnBrk="1" fontAlgn="auto" hangingPunct="1">
              <a:spcAft>
                <a:spcPts val="0"/>
              </a:spcAft>
              <a:buFont typeface="Arial" pitchFamily="34" charset="0"/>
              <a:buChar char="–"/>
              <a:defRPr/>
            </a:pPr>
            <a:r>
              <a:rPr lang="hr-HR" dirty="0" smtClean="0"/>
              <a:t>Pravo mobilnosti</a:t>
            </a:r>
          </a:p>
          <a:p>
            <a:pPr lvl="2" eaLnBrk="1" fontAlgn="auto" hangingPunct="1">
              <a:spcAft>
                <a:spcPts val="0"/>
              </a:spcAft>
              <a:buFont typeface="Arial" pitchFamily="34" charset="0"/>
              <a:buChar char="•"/>
              <a:defRPr/>
            </a:pPr>
            <a:r>
              <a:rPr lang="hr-HR" dirty="0" smtClean="0"/>
              <a:t>Prostorna regionalna i međunarodna mobilnost</a:t>
            </a:r>
          </a:p>
          <a:p>
            <a:pPr lvl="2" eaLnBrk="1" fontAlgn="auto" hangingPunct="1">
              <a:spcAft>
                <a:spcPts val="0"/>
              </a:spcAft>
              <a:buFont typeface="Arial" pitchFamily="34" charset="0"/>
              <a:buChar char="•"/>
              <a:defRPr/>
            </a:pPr>
            <a:r>
              <a:rPr lang="hr-HR" dirty="0" smtClean="0"/>
              <a:t>Horizontalna i vertikalna mobilnost tijekom karijere </a:t>
            </a:r>
          </a:p>
          <a:p>
            <a:pPr lvl="2" eaLnBrk="1" fontAlgn="auto" hangingPunct="1">
              <a:spcAft>
                <a:spcPts val="0"/>
              </a:spcAft>
              <a:buFont typeface="Arial" pitchFamily="34" charset="0"/>
              <a:buNone/>
              <a:defRPr/>
            </a:pPr>
            <a:r>
              <a:rPr lang="hr-HR" dirty="0" smtClean="0"/>
              <a:t>     (nakon diplome medicine mnogi se požele baviti trgovinom)</a:t>
            </a:r>
          </a:p>
          <a:p>
            <a:pPr eaLnBrk="1" fontAlgn="auto" hangingPunct="1">
              <a:spcAft>
                <a:spcPts val="0"/>
              </a:spcAft>
              <a:buFont typeface="Arial" pitchFamily="34" charset="0"/>
              <a:buChar char="•"/>
              <a:defRPr/>
            </a:pPr>
            <a:r>
              <a:rPr lang="hr-HR" b="1" dirty="0" smtClean="0"/>
              <a:t>Globalizacija</a:t>
            </a:r>
          </a:p>
          <a:p>
            <a:pPr lvl="1" eaLnBrk="1" fontAlgn="auto" hangingPunct="1">
              <a:spcAft>
                <a:spcPts val="0"/>
              </a:spcAft>
              <a:buFont typeface="Arial" pitchFamily="34" charset="0"/>
              <a:buChar char="–"/>
              <a:defRPr/>
            </a:pPr>
            <a:r>
              <a:rPr lang="hr-HR" dirty="0" smtClean="0"/>
              <a:t>Integracija europskog (i svjetskog) tržišta rada</a:t>
            </a:r>
          </a:p>
          <a:p>
            <a:pPr lvl="1" eaLnBrk="1" fontAlgn="auto" hangingPunct="1">
              <a:spcAft>
                <a:spcPts val="0"/>
              </a:spcAft>
              <a:buFont typeface="Arial" pitchFamily="34" charset="0"/>
              <a:buChar char="–"/>
              <a:defRPr/>
            </a:pPr>
            <a:r>
              <a:rPr lang="hr-HR" dirty="0" smtClean="0"/>
              <a:t>Globalizacija radnih procesa </a:t>
            </a:r>
          </a:p>
          <a:p>
            <a:pPr lvl="2" eaLnBrk="1" fontAlgn="auto" hangingPunct="1">
              <a:spcAft>
                <a:spcPts val="0"/>
              </a:spcAft>
              <a:buFont typeface="Arial" pitchFamily="34" charset="0"/>
              <a:buChar char="•"/>
              <a:defRPr/>
            </a:pPr>
            <a:r>
              <a:rPr lang="hr-HR" dirty="0" smtClean="0"/>
              <a:t>Gobalna međunarodna razmjena</a:t>
            </a:r>
          </a:p>
          <a:p>
            <a:pPr lvl="2" eaLnBrk="1" fontAlgn="auto" hangingPunct="1">
              <a:spcAft>
                <a:spcPts val="0"/>
              </a:spcAft>
              <a:buFont typeface="Arial" pitchFamily="34" charset="0"/>
              <a:buChar char="•"/>
              <a:defRPr/>
            </a:pPr>
            <a:r>
              <a:rPr lang="hr-HR" dirty="0" smtClean="0"/>
              <a:t>Eksternalizacija, podugovaranje i globalizacija proizvodnih procesa</a:t>
            </a:r>
          </a:p>
          <a:p>
            <a:pPr lvl="2" eaLnBrk="1" fontAlgn="auto" hangingPunct="1">
              <a:spcAft>
                <a:spcPts val="0"/>
              </a:spcAft>
              <a:buFont typeface="Arial" pitchFamily="34" charset="0"/>
              <a:buNone/>
              <a:defRPr/>
            </a:pPr>
            <a:endParaRPr lang="hr-HR"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3600" b="1" dirty="0" smtClean="0"/>
              <a:t>Neusklađenost kvota i raznolikost poslova</a:t>
            </a:r>
            <a:endParaRPr lang="hr-HR" sz="3600" b="1" dirty="0"/>
          </a:p>
        </p:txBody>
      </p:sp>
      <p:sp>
        <p:nvSpPr>
          <p:cNvPr id="3" name="Rezervirano mjesto sadržaja 2"/>
          <p:cNvSpPr>
            <a:spLocks noGrp="1"/>
          </p:cNvSpPr>
          <p:nvPr>
            <p:ph idx="1"/>
          </p:nvPr>
        </p:nvSpPr>
        <p:spPr/>
        <p:txBody>
          <a:bodyPr/>
          <a:lstStyle/>
          <a:p>
            <a:pPr>
              <a:lnSpc>
                <a:spcPct val="80000"/>
              </a:lnSpc>
            </a:pPr>
            <a:r>
              <a:rPr lang="hr-HR" sz="2000" b="1" dirty="0" smtClean="0"/>
              <a:t>T</a:t>
            </a:r>
            <a:r>
              <a:rPr lang="vi-VN" sz="2000" b="1" dirty="0" smtClean="0"/>
              <a:t>alijani</a:t>
            </a:r>
            <a:r>
              <a:rPr lang="hr-HR" sz="2000" b="1" dirty="0" smtClean="0"/>
              <a:t> su</a:t>
            </a:r>
            <a:r>
              <a:rPr lang="vi-VN" sz="2000" b="1" dirty="0" smtClean="0"/>
              <a:t> proveli istraživanje na diplomiranima nakon 10 godina (redovito rade nakon 1 i 3 godine) i uočili da se tijekom godina karijere smanjuje broj onih koji rade poslove ispod razine svog obrazovanja, ali se </a:t>
            </a:r>
            <a:r>
              <a:rPr lang="vi-VN" sz="2000" b="1" dirty="0" smtClean="0">
                <a:solidFill>
                  <a:srgbClr val="C00000"/>
                </a:solidFill>
              </a:rPr>
              <a:t>povećava broj onih koji rade poslove </a:t>
            </a:r>
            <a:r>
              <a:rPr lang="hr-HR" sz="2000" b="1" dirty="0" smtClean="0">
                <a:solidFill>
                  <a:srgbClr val="C00000"/>
                </a:solidFill>
              </a:rPr>
              <a:t>izvan </a:t>
            </a:r>
            <a:r>
              <a:rPr lang="vi-VN" sz="2000" b="1" dirty="0" smtClean="0">
                <a:solidFill>
                  <a:srgbClr val="C00000"/>
                </a:solidFill>
              </a:rPr>
              <a:t>osnovne struke</a:t>
            </a:r>
            <a:r>
              <a:rPr lang="vi-VN" sz="2000" b="1" dirty="0" smtClean="0"/>
              <a:t> za koju su se školovali. </a:t>
            </a:r>
            <a:endParaRPr lang="hr-HR" sz="2000" b="1" dirty="0" smtClean="0">
              <a:latin typeface="Arial" charset="0"/>
            </a:endParaRPr>
          </a:p>
          <a:p>
            <a:pPr>
              <a:lnSpc>
                <a:spcPct val="80000"/>
              </a:lnSpc>
            </a:pPr>
            <a:endParaRPr lang="hr-HR" sz="2000" b="1" dirty="0" smtClean="0">
              <a:latin typeface="Arial" charset="0"/>
            </a:endParaRPr>
          </a:p>
          <a:p>
            <a:pPr>
              <a:lnSpc>
                <a:spcPct val="80000"/>
              </a:lnSpc>
            </a:pPr>
            <a:r>
              <a:rPr lang="vi-VN" sz="2000" b="1" dirty="0" smtClean="0">
                <a:solidFill>
                  <a:srgbClr val="FF0000"/>
                </a:solidFill>
              </a:rPr>
              <a:t>Poslovi su danas sve raznovrsniji i često interdisciplinarni, važnija je rasprava kako osigurati model studiranja koji daje kompetencije koje se nadograđuju i omogućavaju cjeloživotnu zapošljivost u dinamičnim promjenama, nego rasprava o redukciji uspisnih kvota</a:t>
            </a:r>
            <a:endParaRPr lang="hr-HR" sz="2000" b="1" dirty="0" smtClean="0">
              <a:solidFill>
                <a:srgbClr val="FF0000"/>
              </a:solidFill>
            </a:endParaRPr>
          </a:p>
          <a:p>
            <a:pPr>
              <a:lnSpc>
                <a:spcPct val="80000"/>
              </a:lnSpc>
            </a:pPr>
            <a:endParaRPr lang="hr-HR" sz="2000" b="1" dirty="0" smtClean="0"/>
          </a:p>
          <a:p>
            <a:pPr>
              <a:lnSpc>
                <a:spcPct val="80000"/>
              </a:lnSpc>
            </a:pPr>
            <a:r>
              <a:rPr lang="hr-HR" sz="2000" b="1" dirty="0" smtClean="0"/>
              <a:t>N</a:t>
            </a:r>
            <a:r>
              <a:rPr lang="vi-VN" sz="2000" b="1" dirty="0" smtClean="0"/>
              <a:t>a  sveučilišt</a:t>
            </a:r>
            <a:r>
              <a:rPr lang="hr-HR" sz="2000" b="1" dirty="0" smtClean="0"/>
              <a:t>ima</a:t>
            </a:r>
            <a:r>
              <a:rPr lang="vi-VN" sz="2000" b="1" dirty="0" smtClean="0"/>
              <a:t> imamo čitav niz studija koji su godinama imali problem popunjavanja i onako malih kvota, jer su studenti procjenjivali da im nisu atraktivne, neki su u međuvremenu postali privlačni, a neki još uvijek nisu</a:t>
            </a:r>
            <a:r>
              <a:rPr lang="hr-HR" sz="2000" b="1" dirty="0" smtClean="0"/>
              <a:t>.</a:t>
            </a:r>
            <a:r>
              <a:rPr lang="vi-VN" sz="2000" b="1" dirty="0" smtClean="0"/>
              <a:t/>
            </a:r>
            <a:br>
              <a:rPr lang="vi-VN" sz="2000" b="1" dirty="0" smtClean="0"/>
            </a:br>
            <a:endParaRPr lang="hr-HR" sz="2000" b="1" dirty="0" smtClean="0">
              <a:latin typeface="Arial" charset="0"/>
            </a:endParaRPr>
          </a:p>
          <a:p>
            <a:endParaRPr lang="hr-HR" sz="2000"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Obrazovne kvote i tržište rada</a:t>
            </a:r>
            <a:endParaRPr lang="hr-HR" dirty="0"/>
          </a:p>
        </p:txBody>
      </p:sp>
      <p:sp>
        <p:nvSpPr>
          <p:cNvPr id="3" name="Rezervirano mjesto sadržaja 2"/>
          <p:cNvSpPr>
            <a:spLocks noGrp="1"/>
          </p:cNvSpPr>
          <p:nvPr>
            <p:ph idx="1"/>
          </p:nvPr>
        </p:nvSpPr>
        <p:spPr/>
        <p:txBody>
          <a:bodyPr/>
          <a:lstStyle/>
          <a:p>
            <a:pPr>
              <a:lnSpc>
                <a:spcPct val="80000"/>
              </a:lnSpc>
            </a:pPr>
            <a:r>
              <a:rPr lang="hr-HR" sz="2000" b="1" dirty="0" smtClean="0"/>
              <a:t>S</a:t>
            </a:r>
            <a:r>
              <a:rPr lang="vi-VN" sz="2000" b="1" dirty="0" smtClean="0"/>
              <a:t>vaki građanin naše zemlje može se školovati na bilo kojem sveučilištu i poslije toga zaposliti u bilo kojoj županiji ili inozemstvu (EU će dapaće postati unutarnje tržište rada),</a:t>
            </a:r>
            <a:r>
              <a:rPr lang="hr-HR" sz="2000" b="1" dirty="0" smtClean="0">
                <a:latin typeface="Arial" charset="0"/>
              </a:rPr>
              <a:t> to znači da se </a:t>
            </a:r>
            <a:r>
              <a:rPr lang="vi-VN" sz="2000" b="1" dirty="0" smtClean="0"/>
              <a:t>lokalni deficiti i suficiti mogu </a:t>
            </a:r>
            <a:r>
              <a:rPr lang="hr-HR" sz="2000" b="1" dirty="0" smtClean="0"/>
              <a:t>eventualno </a:t>
            </a:r>
            <a:r>
              <a:rPr lang="vi-VN" sz="2000" b="1" dirty="0" smtClean="0"/>
              <a:t>rješavati </a:t>
            </a:r>
            <a:r>
              <a:rPr lang="hr-HR" sz="2000" b="1" dirty="0" smtClean="0"/>
              <a:t> drugim mjerama možda i </a:t>
            </a:r>
            <a:r>
              <a:rPr lang="vi-VN" sz="2000" b="1" dirty="0" smtClean="0"/>
              <a:t>stipendijama, a nikako kvotama</a:t>
            </a:r>
            <a:r>
              <a:rPr lang="hr-HR" sz="2000" b="1" dirty="0" smtClean="0"/>
              <a:t>. (stopa emigracije visoko obrazovanih je vjerojatno oko 25%)</a:t>
            </a:r>
            <a:endParaRPr lang="hr-HR" sz="2000" b="1" dirty="0" smtClean="0">
              <a:latin typeface="Arial" charset="0"/>
            </a:endParaRPr>
          </a:p>
          <a:p>
            <a:pPr>
              <a:lnSpc>
                <a:spcPct val="80000"/>
              </a:lnSpc>
            </a:pPr>
            <a:r>
              <a:rPr lang="hr-HR" sz="2000" b="1" dirty="0" smtClean="0"/>
              <a:t>I</a:t>
            </a:r>
            <a:r>
              <a:rPr lang="vi-VN" sz="2000" b="1" dirty="0" smtClean="0"/>
              <a:t>mamo tržišno društvo i tržišne zakone ne možemo ignorirati, svaka mlada osoba mora preuzeti odgovornost za svoje </a:t>
            </a:r>
            <a:r>
              <a:rPr lang="hr-HR" sz="2000" b="1" dirty="0" smtClean="0"/>
              <a:t>izbore</a:t>
            </a:r>
            <a:r>
              <a:rPr lang="vi-VN" sz="2000" b="1" dirty="0" smtClean="0"/>
              <a:t>, a </a:t>
            </a:r>
            <a:r>
              <a:rPr lang="vi-VN" sz="2000" b="1" dirty="0" smtClean="0">
                <a:solidFill>
                  <a:srgbClr val="C00000"/>
                </a:solidFill>
              </a:rPr>
              <a:t>država treba dati što bolje informacije umjesto prisile</a:t>
            </a:r>
            <a:r>
              <a:rPr lang="vi-VN" sz="2000" b="1" dirty="0" smtClean="0"/>
              <a:t/>
            </a:r>
            <a:br>
              <a:rPr lang="vi-VN" sz="2000" b="1" dirty="0" smtClean="0"/>
            </a:br>
            <a:endParaRPr lang="hr-HR" sz="2000" b="1" dirty="0" smtClean="0"/>
          </a:p>
          <a:p>
            <a:pPr>
              <a:lnSpc>
                <a:spcPct val="80000"/>
              </a:lnSpc>
            </a:pPr>
            <a:r>
              <a:rPr lang="hr-HR" sz="2000" b="1" dirty="0" smtClean="0">
                <a:solidFill>
                  <a:srgbClr val="FF0000"/>
                </a:solidFill>
                <a:latin typeface="Arial" charset="0"/>
              </a:rPr>
              <a:t>Ne postoji “spasonosna” </a:t>
            </a:r>
            <a:r>
              <a:rPr lang="hr-HR" sz="2000" b="1" dirty="0" smtClean="0">
                <a:solidFill>
                  <a:schemeClr val="accent2">
                    <a:lumMod val="75000"/>
                  </a:schemeClr>
                </a:solidFill>
                <a:latin typeface="+mj-lt"/>
              </a:rPr>
              <a:t>kombinacija upisnih kvota, jer je </a:t>
            </a:r>
            <a:r>
              <a:rPr lang="vi-VN" sz="2000" b="1" dirty="0" smtClean="0">
                <a:solidFill>
                  <a:schemeClr val="accent2">
                    <a:lumMod val="75000"/>
                  </a:schemeClr>
                </a:solidFill>
                <a:latin typeface="+mj-lt"/>
              </a:rPr>
              <a:t>posljedica </a:t>
            </a:r>
            <a:r>
              <a:rPr lang="hr-HR" sz="2000" b="1" dirty="0" smtClean="0">
                <a:solidFill>
                  <a:schemeClr val="accent2">
                    <a:lumMod val="75000"/>
                  </a:schemeClr>
                </a:solidFill>
                <a:latin typeface="+mj-lt"/>
              </a:rPr>
              <a:t>pro</a:t>
            </a:r>
            <a:r>
              <a:rPr lang="vi-VN" sz="2000" b="1" dirty="0" smtClean="0">
                <a:solidFill>
                  <a:schemeClr val="accent2">
                    <a:lumMod val="75000"/>
                  </a:schemeClr>
                </a:solidFill>
                <a:latin typeface="+mj-lt"/>
              </a:rPr>
              <a:t>zvana uzrokom i potpuno skrenula raspravu na progon vještica</a:t>
            </a:r>
            <a:r>
              <a:rPr lang="hr-HR" sz="2000" b="1" dirty="0" smtClean="0">
                <a:solidFill>
                  <a:schemeClr val="accent2">
                    <a:lumMod val="75000"/>
                  </a:schemeClr>
                </a:solidFill>
                <a:latin typeface="+mj-lt"/>
              </a:rPr>
              <a:t>. </a:t>
            </a:r>
            <a:endParaRPr lang="hr-HR" sz="2000" b="1" dirty="0" smtClean="0">
              <a:latin typeface="Arial" charset="0"/>
            </a:endParaRPr>
          </a:p>
          <a:p>
            <a:pPr>
              <a:lnSpc>
                <a:spcPct val="80000"/>
              </a:lnSpc>
            </a:pPr>
            <a:r>
              <a:rPr lang="hr-HR" sz="2000" b="1" dirty="0" smtClean="0">
                <a:latin typeface="Arial" charset="0"/>
              </a:rPr>
              <a:t>M</a:t>
            </a:r>
            <a:r>
              <a:rPr lang="vi-VN" sz="2000" b="1" dirty="0" smtClean="0"/>
              <a:t>anipuliranje kvotama upisa je otprilike kao da pokušavamo riješiti problem nejednakog položaja žena na tržištu rada operacijama promjene spola</a:t>
            </a:r>
            <a:endParaRPr lang="hr-HR" sz="2000"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hr-HR" sz="3200" b="1" dirty="0" smtClean="0"/>
              <a:t>Kako razviti sustav usklađivanja ponude i potražnje?</a:t>
            </a:r>
          </a:p>
        </p:txBody>
      </p:sp>
      <p:graphicFrame>
        <p:nvGraphicFramePr>
          <p:cNvPr id="4" name="Content Placeholder 3"/>
          <p:cNvGraphicFramePr>
            <a:graphicFrameLocks noGrp="1"/>
          </p:cNvGraphicFramePr>
          <p:nvPr>
            <p:ph idx="1"/>
          </p:nvPr>
        </p:nvGraphicFramePr>
        <p:xfrm>
          <a:off x="899592" y="1447800"/>
          <a:ext cx="7939608"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a:xfrm>
            <a:off x="971550" y="138113"/>
            <a:ext cx="8112125" cy="1295400"/>
          </a:xfrm>
        </p:spPr>
        <p:txBody>
          <a:bodyPr/>
          <a:lstStyle/>
          <a:p>
            <a:pPr algn="ctr" eaLnBrk="1" hangingPunct="1">
              <a:defRPr/>
            </a:pPr>
            <a:r>
              <a:rPr lang="hr-HR" sz="2800" b="1" dirty="0" smtClean="0">
                <a:solidFill>
                  <a:schemeClr val="tx1"/>
                </a:solidFill>
                <a:latin typeface="Calibri" pitchFamily="34" charset="0"/>
              </a:rPr>
              <a:t>KORACI PREMA PLANIRANJU OBRAZOVANJA ZA POTREBE GOSPODARSTVA </a:t>
            </a:r>
          </a:p>
        </p:txBody>
      </p:sp>
      <p:sp>
        <p:nvSpPr>
          <p:cNvPr id="27651" name="Content Placeholder 3"/>
          <p:cNvSpPr>
            <a:spLocks noGrp="1"/>
          </p:cNvSpPr>
          <p:nvPr>
            <p:ph idx="1"/>
          </p:nvPr>
        </p:nvSpPr>
        <p:spPr>
          <a:xfrm>
            <a:off x="827088" y="1557338"/>
            <a:ext cx="7870825" cy="5184775"/>
          </a:xfrm>
        </p:spPr>
        <p:txBody>
          <a:bodyPr/>
          <a:lstStyle/>
          <a:p>
            <a:pPr eaLnBrk="1" hangingPunct="1"/>
            <a:r>
              <a:rPr lang="hr-HR" sz="2400" b="1" dirty="0" smtClean="0">
                <a:latin typeface="Calibri" pitchFamily="34" charset="0"/>
              </a:rPr>
              <a:t>Potrebe tržišta rada za znanjima i vještinama neće se spontano rješavati bez </a:t>
            </a:r>
            <a:r>
              <a:rPr lang="hr-HR" sz="2400" b="1" dirty="0" smtClean="0">
                <a:solidFill>
                  <a:srgbClr val="FF0000"/>
                </a:solidFill>
                <a:latin typeface="Calibri" pitchFamily="34" charset="0"/>
              </a:rPr>
              <a:t>planiranja kvalifikacija </a:t>
            </a:r>
            <a:r>
              <a:rPr lang="hr-HR" sz="2400" b="1" dirty="0" smtClean="0">
                <a:latin typeface="Calibri" pitchFamily="34" charset="0"/>
              </a:rPr>
              <a:t>na vrijeme</a:t>
            </a:r>
          </a:p>
          <a:p>
            <a:pPr eaLnBrk="1" hangingPunct="1"/>
            <a:r>
              <a:rPr lang="hr-HR" sz="2400" b="1" dirty="0" smtClean="0">
                <a:latin typeface="Calibri" pitchFamily="34" charset="0"/>
              </a:rPr>
              <a:t>Planiranje zahtijeva poznavanje trendova i projekcije </a:t>
            </a:r>
            <a:r>
              <a:rPr lang="hr-HR" sz="2400" b="1" dirty="0" smtClean="0">
                <a:solidFill>
                  <a:srgbClr val="FF0000"/>
                </a:solidFill>
                <a:latin typeface="Calibri" pitchFamily="34" charset="0"/>
              </a:rPr>
              <a:t>budućih potreba gospodarstva i razvojnih potencijala pojedinih djelatnosti</a:t>
            </a:r>
          </a:p>
          <a:p>
            <a:pPr eaLnBrk="1" hangingPunct="1"/>
            <a:r>
              <a:rPr lang="hr-HR" sz="2400" b="1" dirty="0" smtClean="0">
                <a:latin typeface="Calibri" pitchFamily="34" charset="0"/>
              </a:rPr>
              <a:t>Procjene potreba trebaju se redovno utvrđivati na makro razini, po regijama i gospodarskim djelatnostima</a:t>
            </a:r>
          </a:p>
          <a:p>
            <a:pPr eaLnBrk="1" hangingPunct="1"/>
            <a:r>
              <a:rPr lang="hr-HR" sz="2400" b="1" dirty="0" smtClean="0">
                <a:latin typeface="Calibri" pitchFamily="34" charset="0"/>
              </a:rPr>
              <a:t>Potrebe djelatnosti moraju se svesti na potražnju za znanjima i vještinama na razini </a:t>
            </a:r>
            <a:r>
              <a:rPr lang="hr-HR" sz="2400" b="1" dirty="0" smtClean="0">
                <a:solidFill>
                  <a:srgbClr val="FF0000"/>
                </a:solidFill>
                <a:latin typeface="Calibri" pitchFamily="34" charset="0"/>
              </a:rPr>
              <a:t>zanimanja</a:t>
            </a:r>
            <a:r>
              <a:rPr lang="hr-HR" sz="2400" b="1" dirty="0" smtClean="0">
                <a:latin typeface="Calibri" pitchFamily="34" charset="0"/>
              </a:rPr>
              <a:t> i razini </a:t>
            </a:r>
            <a:r>
              <a:rPr lang="hr-HR" sz="2400" b="1" dirty="0" smtClean="0">
                <a:solidFill>
                  <a:srgbClr val="FF0000"/>
                </a:solidFill>
                <a:latin typeface="Calibri" pitchFamily="34" charset="0"/>
              </a:rPr>
              <a:t>kompetencija</a:t>
            </a:r>
          </a:p>
          <a:p>
            <a:pPr eaLnBrk="1" hangingPunct="1"/>
            <a:r>
              <a:rPr lang="hr-HR" sz="2400" b="1" dirty="0" smtClean="0">
                <a:latin typeface="Calibri" pitchFamily="34" charset="0"/>
              </a:rPr>
              <a:t>Sa tim saznanjima pristupa se planiranju potrebnih obrazovnih ishoda i kvalifikacija u redovnom obrazovanju i obrazovanju odraslih.</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a:xfrm>
            <a:off x="0" y="80963"/>
            <a:ext cx="8460432" cy="1331912"/>
          </a:xfrm>
        </p:spPr>
        <p:txBody>
          <a:bodyPr/>
          <a:lstStyle/>
          <a:p>
            <a:pPr algn="ctr" eaLnBrk="1" hangingPunct="1"/>
            <a:r>
              <a:rPr lang="hr-HR" sz="2800" b="1" dirty="0" smtClean="0">
                <a:solidFill>
                  <a:schemeClr val="bg1"/>
                </a:solidFill>
              </a:rPr>
              <a:t>Polazne točke analize potreba tržišta rada za znanjima i zanimanjima</a:t>
            </a:r>
          </a:p>
        </p:txBody>
      </p:sp>
      <p:graphicFrame>
        <p:nvGraphicFramePr>
          <p:cNvPr id="5" name="Content Placeholder 3"/>
          <p:cNvGraphicFramePr>
            <a:graphicFrameLocks/>
          </p:cNvGraphicFramePr>
          <p:nvPr/>
        </p:nvGraphicFramePr>
        <p:xfrm>
          <a:off x="827584" y="1772816"/>
          <a:ext cx="793122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Hvala na pozornosti</a:t>
            </a:r>
            <a:endParaRPr lang="hr-HR" dirty="0"/>
          </a:p>
        </p:txBody>
      </p:sp>
      <p:sp>
        <p:nvSpPr>
          <p:cNvPr id="1032" name="AutoShape 8" descr="data:image/jpeg;base64,/9j/4AAQSkZJRgABAQAAAQABAAD/2wBDAAkGBwgHBgkIBwgKCgkLDRYPDQwMDRsUFRAWIB0iIiAdHx8kKDQsJCYxJx8fLT0tMTU3Ojo6Iys/RD84QzQ5Ojf/2wBDAQoKCg0MDRoPDxo3JR8lNzc3Nzc3Nzc3Nzc3Nzc3Nzc3Nzc3Nzc3Nzc3Nzc3Nzc3Nzc3Nzc3Nzc3Nzc3Nzc3Nzf/wAARCAC3ARMDASIAAhEBAxEB/8QAGwAAAgMBAQEAAAAAAAAAAAAABAUAAwYCAQf/xAA6EAACAQMDAwIEBQIEBQUAAAABAgMABBEFEiETMUEiUQYUMmEVI0JxgZGxM1KhwQckU2LhQ0RygtH/xAAaAQACAwEBAAAAAAAAAAAAAAACAwABBAUG/8QAJhEAAgICAgIDAQACAwAAAAAAAAECEQMhEjEEQRMiUWEUgTJxkf/aAAwDAQACEQMRAD8AWXaG7DSAfq4pfMqmVIgCftTMX+bYI0AUsPqFKreUQzGZyDg8ZrlexTil7G0Ub2IVgQeMkUNdQRXbPc22Dj64/IqfiYuo3wo9PmhEhmsZlvI51Kv3TNURQFl05QsAMc0ToqTTTYhcK3380dq9ot9bLeWQ7fWg8ULpkLlhgFQBndRt/UpV7L9UjmhmVbkAkjuDTX4V1FLbUcuh6LxlHH2NLrtuqwVjuceTXTzRWwCYJdh48UClXRG0yv4iu4xMbez4QNkn3pK0rScY4Boi9iPVQICS3vURlwluygNu5NGqqyh5YGxgs+qzF5u2yvbORXaU425BNKLho7YF1fcTxiiLCKa7OYHxleTQy2QP0hIVmlcNv2LniuZ9RtLgNE0Txn3xXFiwtXlI4OMOKAkIlZ5WHDHC4oKXZL9B0coSbPLLj057GvJZpHixM4bnsO4qIiTJGhO3GM0daWSXM7Wsnpnx6G/ziokmV2yWFxGsQEihs+9V3IWe2mW2iKshywFLdSjuNOuWjkyCO+OxFFWkvzjJJZv054xyD+oVfGuw06LbeeFrYF+Nowc+KltPHLHKQPzNpwfepdWYAZ4By6kuvsaGsopUtnYKc5yDjtVNUVJpuzmyuOlITKMKD2xTN7tZZGt402KAGU+TQdxtu4QFUCRT6wP71RDuilVuSVOCTUdEXQX13t4miDZVm9StXjpErblJYnnGe1c6rau35iNjPOaFsl6c4RnLOfqU1KBrQbeOkIjRgTHIM4B5FAXv5lsWDHjt+1V3+Uu+oCxjVuQfFVJOvKjJjbOKLj+ESPERY7UtjORzTL4IW1/Et91ngegHsT96VwZlTpYI5plDD8spSPGO4byDRqVdhXRqPiy2tbC7S4snjMUwBZAeVNZrV7mOV1RdzTHHjNGQWsuqOItxLgf4jdhT6PQ7WyjE7tumVfqNZs3kQg2aMPjyyO2Y9LK4kl2yxyDkFTiiHhbqPbPCf+1q1sMcdwokdiqg5yKsu4LcRskciiZQGDnyDWb/ADU/RqfhL9MYNPRYt0uUUH25/gVfEixRemPDb8Dcc4+9NZJ1W3MRQGUcZYc0JCscLGQn1AdvJNW8zmh+Px44/Qzjv7QIoe3jZgOSV71KSGGRyWweealBx/o3ivw5VoZbKRFIVvAPildpbxukizEFl5HNeA9J13ZYt3yOKJOmySOGRgAe9dHRwaSPIkWWF4o12kjGaFvLCS1WJpGbpn79qcw2KwL6JwxI7Z7V78u5H/M+pAOPvVJ0C20UaYi2mZWnOwjhP81NBBE0bTxp6CM7R70u6JlGQOx4HtRNtdtBgA8fqWqsq7BYIDPcudoTnjPig9VtzaSli4c+SD2pxcrG8XzCybQx5AoKW06oY4whHmquuywGwKzqJHH0ng0JIomvHIBKjk4plb2wtVChs8/3oW6iaG6kEPo2j1feiT2WkLLt98iog9I8U90KOS3eTJ4EeQDSdYjBI08oyB2B8mndtGViF1K5UsOxpjekiM5uHKxhz6ZXPag43eJWeQAgckV3az/NSyrL3+pc+KrueZ+mASGGCKX7opBMLK+JoTuUnBA8U3kRri13K5WWP6GHekpaPT4l+XGW/VnsaZR3AeAzRPjj1J5qmn2iPR3Day6yjrJJi+jHZu0gpRZpJaX5jZGik7FWp9BeQadpjO7A3BbKE9xVMt5DrciG4Cx3iDhxxvpmpILVHUty1nJvKhonHIPg0xRYxpxkTsy7jxWctJXgmkW6VpEZsAEdjRf4hJb2b7GzCW2upHKil7SKSFs5mhuS6ZJJyMeRRHUDqScKG+r7GiXaO6jBtnAOOxry7sWSwS724YnDJ3oXL9LUb2VXtwDGF3ZUoKFjjG4TNlZFHBHkVRcRnbkN6XXIBoiXrGzRkGBtx980z/opo7tJBc9cSqMA+fNBXMAaEmPsrYrrSnldptzd+CMea9Sdt3yttEXOSSe5oqp6LSdndlKLWIv0WkY8LkcCm+kaZLdjqXR6aFsgecUz0nQIZNMjup2laUjcYx/aqLqchzBIrQoOc45xWHJ5HJuMToYfF9yHMTW9lbGOAD059eM7TSVtTYIzzMzE8Y96rfUEEM8NupMT4OW75pbMGcrn2zSYYbdyOhGNaQcl/M8OBkRpzx5rqPUJYiLmbLEcrnxRVhaB9NmRlO93UKMd6O1v4ekkggNsmGUYKE+AOTRRjFvotyrQgt3kuZ/Tlnc5z71dcxfLyhHdWfGWA8fajtCsT07pmmEKxxkscZJ+woHToIpRcy3DEKi7gfc+KLTJZ78w1SgWlbJxwKlVxRCqzubiRmhlVHjPYsvI/mrbzqQQho247bTXEE6NMAZFAHGQOKM1NLY24VpCD544rZVs843sAtZChLSIdrD+lMLt3t7KAwKXBbueaquoI7eBI5JsLIPTInNdwfMwwKWHVQH0nHBq3aLOhfbkKpGA575FUXh+Xt1lHMj96OuBahICRsmbkrQ2qxiO1STvk8CqTRFF2LEF8k8dysYaIHOw9qZ6t/zNiLi3coR9SDxQUM89u6xSPjIyA1WGVZpOlwrvx6T3q7IwiFV/DjIxBcjCmkqSPLOzNuZi39QKZxSJFA0MmQ0WeDU0ONiSWgJ3n0kjiqurLRTeRBtk0gG1TwnvRE0TXKW4lYIrDOz7V1qNu9rORIm98cJ4Fe3RHXs5nXhYwNufNWuimqFU9hcw3G6BPSeM1LpXtI0lkHJGBTWQzPIJIWPPBT2rjr292THcoPQcZx2quTZBNFMioscxz1O2aOgtZo7hJY5Btxj7Vff2KXARoAjhRgLQ8bmymUyozoV5Q/pNFafROwjWInu0QxJhlOGUUA0Hy0kRLEt2OO4NH2971pED+mQfQV8/ajYbcGV7toWGO4ZeP4qcq0wlFv0W6dbSXdnJ8yo/7GxzQsukS24/MywkOceK1GlSwTwAIF3ewry6gNk6teAtb545o+GrKaoxJs5bW7EiZ2k8/tWr0qe0msWtpHDNjIz3queFLtHl9KrjgUuigSHp8Hcp4I9qz5aaoOEmtnlzpcaTbsnaDwtUaoYo7MRqdrEjaB3pm8c7QySxKWYcqDSV2ZVVrsZkJ7Y5FFF0kgHFt2As0sKFI1/MfgmjNEtZLW7VwxEjekn967t7MDdL1CTnJ3e1ciaRbhWQ4AOR+9Sc9UjX42FylbWjc28LsghRjjGBtPArP3FveT3bWUsgfpAnP2rQWN69zZF4Jolk2H049WaX/DMLT3zyy5ZmBDH71zMWm2+zqVSPLfQI5lSKIkOzclvYCixoFujkrJ1F6BZf/kDzT5Y0j1KFUB2JEzMfOe1eyqBqcSRsNkQ+kDsMU2UmkUpOxfa2vzF1AD6UhQErjBz715dfM3T9Z4um0Jyhz9S57UfEWi+bl3I2RujbPbNU2kqTpGjF2aNMcfqOaWppKr7JsCnsHnnV40j+XDDqIp+r3FAzafb/ADT2UEgMTygysP0juBTSO3mgFwlqsjA8kP71Td2pmgkNjGI5Xj3OvtnimRfpFXQqnttAilaM3ZJU+BkVKIj+F4OmvUugr45GBxUptE/2JLXTbQR70UgKcDcPNeXdrGgO9gytwaNTpJCTM2FQbmH+1Dx3UN6JEWIgDux7Vo5ezhONoDi0+GUBFlcqv0j2q+7Zo0S3jYFR3+9c9RUkENuBhRljnvQ0FxHNNJNHH01U+oHsaFuTVsLpUD3+LnU4oFdty4ArzWZZPnOnG+RFxtPvVmhFTqkktwpbaCysvY1RcatH1ZFW1Vtzepm70ataREv0XXlxPMY+ofUoxV+kKE1GB5eAD3zR0a2kkoZ4C4POPanP4Vpt3bExHpyfY9jRc10U+6M7frL15mLBo2JIxTDTr+8szboiK+MMcjtQjWc8U8kDZYqeCe2KJlE7RlI8Kv6pQKlkpj671qzvpUS4tQkgIJYHvQd7Ha3Il9SJ/k5xigfwu6ZElhZZNvBPuKrm08Nj5klNv1fYVTlb2U1s5iudnUAwJFT6veh02TNkrjtnHmrr57TT7USWxM6twCR2/ehoNUCRwzdDILdgKiTe0W00NrZFhAMq7V9/Jpn8tpmoxDc7RyZ70j1bUfmnjaKMoirjGe9BxXBHYkUqcZXaZ0PHwRUPt2PLX5HTpR04eq2SCzd/4o38QMoxHgf9p5GKzgmViCe4roT4PB4pEoNuzZFRj6NTZ3dtuBEaxuP8vFF3Vu2qMqmRio/SO1ZSK6CkMefvWn0fWbCMASyhG2AA4qKU4avQGTFje6LbbSFt1wxJ3dlJ81IrLqvIEkK7GwRto+1u47nMgZWXPpI9qLWWHBKkfeqc0/YKgo+gW3sRGhD+s581VeaRa3n+LANw7Ed6uuNRjjVipDEdhnvSmXWJWYEEgEZHtQOdMLjfoqv9AMcDG3JYY+k1mDbOJGXpspU/qFaxdYlI9QyuPerkvYXXPTUnBJBHep89DIriqoQ6WtxBJmNGHHt7050o/JmaTbgt6R+5OKMtbyFnKbY047HxXUsSLGBEQQ864pTlylaDbsdxw/mvj9PT8+KBjPWnuZYtucFQT5pkiq0lyWQggD1DueKUCNVsSQ2PXwM81WeTVAQ2WJCILACdNwdsooHc/erZbeNVjGGVtuWKcYrtnYyWlsBldu417KwkmIVhgHBzRQSop2cBJA0TB8MeCSe4NB6jO9ojLAmbiVQgC++e9Fn6GR9zE8j7UNdXKWwOE3XEgx9qfFUgRM+hyyMXmux1G5bmpXcuh3EsjSS3WXY5OHIFSrLt/plQXu5Nm7CL/iHwT7V1qU7wQCOzizngYoS9uugAisqonO3y1USXoe0Zo2zOSMKK1KFu2cX+IDKXcTkzTdNnHOaZ6dYtNburTAqwySD4rmZjcCEXyKGHt3/mqrSG5t5mdclB2A9qZPaonFottpHa5e1iHThjXjHemtlo0V0WbCr9z5NDwyKI2Ij2u5wTijrV4LMlWuCsb89+xpTdbJ2XvoTImUZOPfiq7bTLl5Nqgc9mB4q6czNFuSdpV+3tUjhljG5ZWWMc9+9Lk9Wh+LApvZ7daPfiHcIjIx49JzSppTbQTRFCkuMFG81tbK4kFuJApI8fcVVqemW+sIJVVVnTkHGD+1FGQ2fjpLRjtJ1OW2lNpMDsxuUMOTRmqdKW2lljYMCvA8g0dqGml1GVC3MZG0kd6C1DTZbi+htgFjn6e+QBuKPT3Rk4SPILRraziW4hBV1zjFZ/VLlGLrFF01VwCMVrJNL1OPpPLewNbx8hSeQPakupWUV1JcTOxSLg+kdiKPSJxaasBiGYsMBke1UOm3Newo+zeHbaDwccEV3I3j/SlPTOtCSlHQODgZH9K96g7HIPvXjEMDjjFVndjtmjSsnRd1do5P8ANdRSNndk0PHvYcqR9jXSkqMEcio0RSYyg1W7tsLHKQPbxRH45dKrDeCD3GKTsQ2PfxXgLEccMPFLeGD9BchmdUmmQqJCMeK8TUHZhCwPA5INK9xDFj3HcVajgsGHep8US1Ia22ov1GU8heBTzTreO6tJZmnIlCkog+1ZONMsXU85zinmio1xIIlJyw4x4NJnBLaGI0GlokmiXQIHWXndjmiLMD5K3xkhZhmhfh/qCZopV2g5RhTG3tjDDLEeTFJnIrFkb/8ACdMZ2swM9+WfKFew8cUDMVK28IznG48eKtTdFeT4xh4s15Jkz2y5XaqZOPFBNuS2RKnoJssyXE8/cKNgB+1eIgZVOMZcs1WQDMCEd5WLHHtVcTGaMyEYy5z+wrTBdIWz0gb95GCexzVM2bXL7RLJIPQgAJz9j7UUq8hvB7ZHGK5kCB+sqbyoAjA9608dC7Ej6Pqlw5me86bPzsUcLUqXayfMydfVHikz6kRMhftUqWizMjTfhmLd15p5WPJJ71dCnwnaESJbyue+cmslZJczgzBHJXgkjij47K6vIXfpbWXgYbArY3WjmfL+I2kUmksm+LTt+exJqmbV7OJ9iaKWPvWbhvru0skgiVFYfU7ODk17Z67mfpXE6g/5scUq5Nl/KxutyLrUklXTo1EQ5iPn96Ne/lQnZo9sQfcUottVt7W7eaSQDf2+9XXHxLbyHbDHJKfZBzVJyKjkY1fVp1tTH8pAjuMBVFBQTNLaBXGHBwQa7huLecxMCUJGcSd1oyK2j6csiHdubOQKk9o0YJybdjzT4gIEAAPHFEXMTLtCxAjOSwOMVxpvKIfOKYModTk9x/SlSetGn2K9X08Xti20YkXkEd6waxPDOZpWJdSclq+h2263u3t2YspUFWPc1kfiSwI1gRodqSDIz2qY8mzP5EHVoVFnnPBIX2q6+tttnGolKoeSB3JplDpfRUESK4qm8tpJ3VVUBUHpP3o3dmOvZnNJgnmvbiJztiRTnIzmgw++SRVAJUn+lHanDqEN4ywhgrtjIoeWxSwmgMjbpmb1DPimtXsZjyvG7QMWHkYrzPFM79ot6p8qmCM7h3q/T9N029tW23Dx3Qz6cZFCtqzVHyYsRk+xxUcbT96PfR7xXK9MEZ4bNUXllcWylpUwoONwORUTQ35Iv2CtyMjxXHUwQG/rXpbHIqMoYZxRkTOvqGD9Xv71EQsCAcGpAuRgH1CjYLR5XUoDknFA5JDEc2uTu3DOOK2vwZaBL/EqkMq7lyO9K7TSDZ38cGoxbUnXbnPYnsaexu9ilpcnO+2l6Ev3XxWecrYxvVIK0yN31DUIXG2QSF1z5FX6crz9YyfU0uG/YURb861My8rJGCCPNeaQBGJQecTEGs7Sk7Bs42u15cDb6kO0Y9q8mhc3MiDkiPx447UYSWurhlUKeFPnP3quHAF1I7+du9R2pcsabLUjq1y8MZAxiIDH9a8tkKw7QACWxiu7dEFmVMgBYHBPGa7GI0Cr3VMD7k02CqmC2chscqMgnGPtXbXENpDJJM4VUG5if0/+akK5bkDanApP8VX8WnWBmZVeQt+Ujds/5iPNa4ptCmKbj4tnWZxBp0fSB9O8cke5qVhZruSeV5ZJmLsck5xUpnBg2GPr8UsPR+WKJnJ2HGaaW2o2c1sEt0ZZMYCjkms1oAtxcSC/YFGGBxnmn9zpVvZ9Ga0lPqJyvkU2VI5degWSzvJsmWyXpE87Tgmkup6dLFehI4GRDjgnOK+hJ01tgwOV4xnyaWzWkQWWZ3fe3KrQfLToJriI5NNS6kjMkm0Ku0AU+0RbLTl6TspJ/wDUOKVX9lv6LPIwUqdyg85oRrA3UkUZl6MI43Me5+1FF6tlXehr8RxQ3bK9hcI0i+EfmnmlLJFpsSSElygzmktr8O2cpEcSv1QR6t1bF7TpRogXIA71lzTTWjd4sa2W6ZMS+G7fbxTqMqV78qOaV20KWxDIM8gN/NMISDKeDjPAzWeDaWzXJWdNEkkyyMBuGQDmlHxDYNIsdwV5jbv9qbSOEU5GRu8V7KRKgjZchuOaJTSYE4tqjISSNGufBoK5uHZo9hIC8k5rR32kb1YwsOOwPvSHSdDv4buT51omg3blw2f4ps8ijFysxfBOToMSweZOqWDAjIrMa5ocxnjeNim6QAl+375r6IsEKZ2gjI7Cs05ulvJbeWDqQSnCbz2A81nxeTN7Zol4sa0Kfw1p1e3dwJFBUsvNKNLgOk600VzllK/UK1L2n4cd8KnYQcKT2PtWMvtVE99JJISkbjayjuK24nzWjE48G4s2HzFsjJvdck8BvNS5tY7iFguDG3jGcVkbLW7VoPlb+EtH2DjuKLtLm80vE0Ja5sW/kqPvTVjrsXb7QDqNg9m/1B1PYihI22t9q1his9cthJC7rzyMcikGq6Y+nSL6+pG/0tj+9XXo14st6fZVEpVxIoJAr6H8PDT3h/5chklULIHHKN71j/hm/tbecwX0SyW0vDE91+4p3d2z6Jci4tDvs5fb2pGVM1xdmovbQajY7BgXVvxnzxVAh+bjeN//AHMX9JFrlb4xi01BG3xONkp9/bNF3yLbTxzxn8qRw6fY+RWaX6GtFOlSusds75LqDE38UfZp057kZyGcMPtQiRCG5uYB+putH/vR0XMqsvZxg0KWy5MIB2/MuACRz/pQdpzYgYI6rHOPGaLiBWWVGxh04/tXYgEMO3t7Y8VHFt2UmVFFFuiEA4YYryQjk+c5xXWFNyyAkgAZGeBXiKDKuTkFi2PcVcaIy5FEcGGOABkn7V8c+Kdck1PV5XZiII22RL4xX0r4vv3sdGlMf1zflqc9s96+QXVt1RhThvBrfiroQ0+ybt3IxipSsySxEocenipT+CF8mbzR9J3wNdSQxpvH5QxyT70dBpjxK5kmd2bwewpfoepSxgW84OQMjd7V0uqXD6nMpkAiQcUq4+zDv0MLNjLaiF24iYjAqm8WaKdZI5ht7bCKGgvUTUh+Yn5owR2GfFeXF9E148TSBWXgA81VJoF8iu8nVXBnOVB5+9FxXmlaoi2UiBSw9Jxgg+KSQXFxqEktq0auQSQwGMVofgX4flXUHvbuMbU4QHnn3qpJKx+LHbNL8N6Q9hZgXD9SUnhj3C+BTG8QjBI480xVABVV0g2HcOMVjkm3bOjFUqQJbpujHPBwD+9eKWYbXOJUbBAPeulTbcSxjuyBx+4ry5HTuI5Nv+IMH96S17GJhMKBkcgkKR7126gxKS3jk0Hb3iQ2wLkA+BQk9y8indIAfGD2peVxhHZI2yq+ubmKRY4mQnPHqrm4Opfh8ptoYzIE9Pqzn9qFluEd908aZHn3oqHWbWKP1HaF/wBay7nVdDNISfDsupy3JmvLliq5V0atC0QlCtMo/wDyld9qNrO3Us2xK3BwPPiompOYw0ikKvBz702Sm3bVAJx6RfrSK1uxDcYzWLutL0+aYyOjZPfBxmtPf3SDT3kDK/DNge1Ykaxc3cuyxtlJ/qa3+JzpnO8yO00EPY6bEBiFf/s1cW1+LMzxQbFA9SjwR7VRd2GpXUZe6aNAp7dq7vtGtrGO1kdy6s22Xmt0afbMVfoPoeqzJqBXgLIxOFHANbAPbajG0MqqSfqQ/wBxWPvrK0078+1ucSryFJzmiL5pm0+K7Eqq/YFD6sUUtvQa21Rxq81nFcdKxgKCNiC5YktWk+GNUTULR9KumBDKekT4PtWAeQ5x+o96stLpraQOjEEHOc9qksVo3xfE+j/DdwEmudFvThHzsz+lqe2aNPYXGnTZ+YtjujJ8ivnT6o9zPHc9pRjJHn71udIv21ONL2AgXkC4dP8AqLWGcGmaU7VoZXBNzpsV5FxPbfUB5HkVdCxktepE2MEOv2+1S22RyyiMHbMm8xn7iqrWR7e1fCblaMBRnHNKa6LQ0XbIQx5BVv481aMOsYz+kHmh7T0wOWwTtJwPHHNWwHKRtjsoBoospnqIA7N23nuaoiBWcL32rjP80TI/oJ8gcVQGKyMewGCfvxVUuWiPoxn/ABA1CNpYrLIYoNzD2JrFMIyOAQa6+IL43mr3U5P1SHH7UKj5A5rcoNKxCmujtXhUYltY5HHdz5qVUzRqxB71KPYPOIdf3Ekt688ROAcDHgUJe3bkCVcKW4cD3phBbT3EoKKFTtnsKOuNDRJo5Cu73Qcgmh5RT2Y4xsxslxIJCAcindjC13aGTefmlI2bhV4+G7+6uJDbWTLGzcFhgfxTbSvhXWZZArNHFED9ecmjnKLWh3xt+gWwsbm21VLRSWeXHUkA+n3xX1bT7VILaONFwAopXpekR2JMjN1ZpPqdv9q0EI/KXPBIrPORoxw4ogGd2Ox4qi7TejEnxgUUo5NUzruTbnBJJpSTY2yiGDqP1M9o9oqm8hZ4sZwEcHPsB3ooLJDEGjwcDlfegLy5DgxIxXcjfvmimowjsFNt6E81yZWdlA6W444rOahqvTlPrAwfemGt3n4dYMSFy3EZB+r+K+cXTy3DlnJPNZvHwfNJzl0OlLj0aOXXEJ/NnUfsaGbXEkk6cJDcclhxWeaHcCAOa9sYikjMxHbtW+PjY1tGbLllRp9LuTBfBQeG4NOTcSNvRRgEHcD/AHpBb2U7rHctGTD7g96aXJKyKc43Rik5Um6MsJSj9hRqt29lauoYvnKAg8Z9sVlorqSCQSRMUcdiDT74ltpokSb9HdgPBPms6WDcEVs8eC4lzyc9misfiZpEeLUV6oI9LdjV+sazbzWvRjXcHUHv9JFZQLg5rppPemLDFO0JcU3o7mld33MxNXRX0ywtCDmMntXFrazXPMeAMEjce9DM+1iBTKT0HFIJ3Dv5NeF/GaHDmukbc3IqcRvIb6PdrFOvUTenkZ8Vrvh/URaakXtg5hHcEc7TWBiGGDAkVt/hS4QEkqCQpHbvWPyI0rH4Z3o3dpd9afKAfldj7oeRRF0gzhPpaNif3zS+xdFdJI8bWUAj+aZRtH8uWZsAZXJrnv7RNHTC7JDHA575/wDFFoAOw4bjFDxH8ogeTV6jIXB7HmjjpAvskgDKwC8Lml+qyi0sbq4PASEtz74o6RmUNk9yTSH4ykC/DWoE/wDSAGPfIq4JOZUuj4vcuWYt5JzVKu69mP8AWtt8M/DEV1ZreXgDFzlFJ4x96dJ8P6emQIYt/g4roPLWqOe3s+cxdIoDLC7P5PPNSt+y2sTFMA7eM4FSkfP/AAD/AGNtJ+GXkHUvW6ajtGvetDDp9pbptjQZ+/Jq+SZI0Y8cVzC29dxPPtWS0nTezoRhxX1II1kQRSYIFdwlQzRRphU8/wC1dhVGOOf7VcqgEAAffFHzpUgkv0ixD25rt+O3fsK9U9zXgO6QA+Bmii7I9HeNifc+aFdt8wbPABGPehNX1JbZ2iVWJCbiR96zY+K0jlG6NsA4ODQTycXxii4xbNJeXmw7f0ldwPbkHkUg1PW7K0G9n3sSSAO4rP8AxD8Wu0YjgULnOM9/3rILcSTTB3YsxOSTQRwZMz5TdILlGOvY11m8mvrjLqUTOUXx+9CRWbSHAXNN7dBqMOwhVeIjH7GnOmW62rq4AJHc0c8ywxpFwamjIT6fJGMlSP4ob8PuIQJmjwmTya+jXpjlRpdijkY4pJ8TQW8M8Uc11+UqbmAHqyfAqYPMc/QnyIpRFug3oDNbyf4b8LnwaJeFoLoiU7oh2/ak7yQsWazWTZ2BcjNP7eT5y1BZSJUAznyPejyri+Rzk3VC2+hKPJDMd0bjHPt4NY66t3tpmjZTgHAOO4rb3bRC1KSZBQ5Q57fakdzO3zcMaqriQ7WVhn9jWnDNropOmWXcKQfDcS9JTIwzuI5GaVnQ746e98YwIVAOSeTWqkt45tiyruVBwvjNFyrG1hJBK2yIrg48VMeZxJZitFSeeURL6Yx3ajZvhy5vrt2tOmQV3bc/6UfKsNpDHFbsSgGcjzRvw/eulwWClxtI2juaN5JXaJe9GHubaa0maKZCrrwQRVWSBxwTW/1bSYdUWad8RXIOVI5yBWGjtpZpxDDGzyE4CqMmnQyxmhqZWrnHetD8M3vQk5JIPpNWyfCyWWlyXWpXSxzgZSEf2J96W6Ow+cVU7sRj+tBklGcHQ/Hpn0nS5kmT8pvVkZB9qfW7+uWM4K5DLmsppTNBON4GD2xWkt5FMsgVgcAY5rkS06No3jk2As3Y4PFW2t0k6iQA4bweDQ6FSF4yCPNWoq4/LUKvbijVgs7updxRecHjIpR8SW8Nxoskd07LEzjcwOO1N5uVC+wpJ8WASaL0i2N7AU2Kp8mJyP6ibR5kSwEFsWaGIkKW7kVdds0UIcDMjDgdqo0W36FkGLEAjLZoSebr3TPIxx+lRRvIqOe1vYOYZWJJxz96lddR/CgVKXyK0OJfiCIQlLnIctkqtPdNu0uYhKgwOwAOa+fa8D01vIfoUqWA8e9af4MYLBMpIClgygnkZFBnwRj9kzfhzOWmauNiQTnnzRURG0kGgw8e4KGB+3ua9ublIDFGSMuwUD3pKQ8P4VlX3qiaYQwTzN2Tv/Feu/56E9gcUo126YadPHCMsZMOBTouimrEmrahJqdyj2kTtEuBJjyM0Hq+mWxUy2pCue8ddWl8LDTZIl2GVydynvmsprGsT8rvO9s9j2qRxuc/qW5qKE2ryF711J4T04q60tLlIFumjzD3780tdl5ZiWY96b2WtqdkMqbV+nOeBXSlFqNGGeSV2h5aTx7I7iEjA9L/AHFOXkKx9RTnI8Vn7W1WCUtEHKOu4gcrR9hciVXtCTlR+WT5HtXMy41LofDMk+Qxe5RtNZt3qzwPJNZDVLiZbwS3cPIAARvaiXunjuhC3ADdvvReuPayQicBSwiKlR+n2zR4Y/E1rsHPNSsTaTmfKDA3PwKbae8yXkk5f8tCUCe4rNDMSK0bEZPBHethpslh8nHBOXgnA+puQ5961ZVoxxjsr1m1t7qMSo7AHk7f7Um0+1zfFw25U8mtQtnb3GnzJD6bqDLMAf8AET3xSu0iitYHHSfMrgHaMnmlq4RolWxdFrY60yKgODhHz2q2S+mvIDClrhuPXyaa2thoY69pcRfm43s4OCD7ChJYX02USaRc9WIjJibkgU36+kW48RYlhcuMuwjQceo4xRVs1tZo35qsw7hTkmrzf2VzAUuoJBKP0b9oJ/elVw9wkgEVksC9wV9RP81NyWwBs7/NWrPPcrYW3Y55kkH+1LxrNjpSNHpEG5zwZ5O5q6W3h1S2XdHLHOF4YL59jS290OWBQGVlkxnJ7GrgodMYnSF99qFzfSb7iQufGewrzTm6d3E3bDCuGtLkKWMEgUdztovTrNmPUcHHitD48aQalWz6XoNzaXGEXYZB3xTsabDJloWMbt3INfP9DhkW8j6RKknxX0rT1ChV9++a508cU6NmLK5KymJZoGEcx3KP1j/ejkYk+kce9EwQh4mLLkE14YujkBcr9vFLUZQf8G2mDzEkgAe1I/imVFt4oW7sSQP2pzJKrsGU8Dk1gPivXYZL7pCTKx8EjkCmpcujPldI6lv5JQIk9MajGPeq41IBb6VHcmkH42FJ6UDufeiFh1TWINnFtbseQc5NT4mu9GJpll1rUK3DrGuVBwCD3qV0nwhFtGbnn7LUpvHH+lHUs6iORGfKsCGXHehbye4gnikt5yidMABeOB71KlVDbpjMeloNs7i8Vw7TsX7g7jxmnWh3NzqGqxGVzJ0jkbm7AVKlLyxSTpB45NyVs3Qlywxzzmk2uXMenrcTRktJIoYqRxUqVnibD5zcayYeqojVpJCTuI7V7pFhDdq73Nu8zse+4YA/rUqVtaUYWjJkk2M5PhGxnOY0ePI/zUVY/A1tEnWCGUjv1GGB/FSpWeOSbTVgBnUtYFEJP08YRcUg1fUoI5FWCDay+pZB3qVKDFFOYxpcTu9kjudN+ehiQSD6sr5oP8t7aMzQp8vKQHkXhgf96lStEUIW2J9X2i6IijMcSDbGpPj3oy31dzaxW0rAMpOJGGdtSpWppcS32HaHqMkevW0sS4wMPk53jzmtRrvy9pYy39lEWeVgBk4CVKlLkt0XHSPn/Vb8RR8ks0mTk0/kYqrbV9T+3ge1SpVZO0Lltg4smmXE/fuAPFXwxrap6S5A9zUqUmUndAyZ3b6rCJPUpX3IGaaLewToGaFZV+4xUqULk4vQS6BdQuYbm0MMcGw9t2ewpZFChjGwYK1KlaL0BY00TbHeIzeK3Nk4D+rsOxqVKzZH9jf4v/Aa6dIJbVSO24/3omYiOB39hmpUpkdoYxBGuS/X4ZwcEV8/ufhiJruZ5pGWJiSgB5H71KlVKTj0JW0emzs9MjxFcPkjBymc4pVNrjruSDcfZmqVKvF939hWXQK2uXbHPVP9KlSpWnhH8FWf/9k="/>
          <p:cNvSpPr>
            <a:spLocks noChangeAspect="1" noChangeArrowheads="1"/>
          </p:cNvSpPr>
          <p:nvPr/>
        </p:nvSpPr>
        <p:spPr bwMode="auto">
          <a:xfrm>
            <a:off x="63500" y="-839788"/>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1034" name="AutoShape 10" descr="data:image/jpeg;base64,/9j/4AAQSkZJRgABAQAAAQABAAD/2wBDAAkGBwgHBgkIBwgKCgkLDRYPDQwMDRsUFRAWIB0iIiAdHx8kKDQsJCYxJx8fLT0tMTU3Ojo6Iys/RD84QzQ5Ojf/2wBDAQoKCg0MDRoPDxo3JR8lNzc3Nzc3Nzc3Nzc3Nzc3Nzc3Nzc3Nzc3Nzc3Nzc3Nzc3Nzc3Nzc3Nzc3Nzc3Nzc3Nzf/wAARCAC3ARMDASIAAhEBAxEB/8QAGwAAAgMBAQEAAAAAAAAAAAAABAUAAwYCAQf/xAA6EAACAQMDAwIEBQIEBQUAAAABAgMABBEFEiETMUEiUQYUMmEVI0JxgZGxM1KhwQckU2LhQ0RygtH/xAAaAQACAwEBAAAAAAAAAAAAAAACAwABBAUG/8QAJhEAAgICAgIDAQACAwAAAAAAAAECEQMhEjEEQRMiUWEUgTJxkf/aAAwDAQACEQMRAD8AWXaG7DSAfq4pfMqmVIgCftTMX+bYI0AUsPqFKreUQzGZyDg8ZrlexTil7G0Ub2IVgQeMkUNdQRXbPc22Dj64/IqfiYuo3wo9PmhEhmsZlvI51Kv3TNURQFl05QsAMc0ToqTTTYhcK3380dq9ot9bLeWQ7fWg8ULpkLlhgFQBndRt/UpV7L9UjmhmVbkAkjuDTX4V1FLbUcuh6LxlHH2NLrtuqwVjuceTXTzRWwCYJdh48UClXRG0yv4iu4xMbez4QNkn3pK0rScY4Boi9iPVQICS3vURlwluygNu5NGqqyh5YGxgs+qzF5u2yvbORXaU425BNKLho7YF1fcTxiiLCKa7OYHxleTQy2QP0hIVmlcNv2LniuZ9RtLgNE0Txn3xXFiwtXlI4OMOKAkIlZ5WHDHC4oKXZL9B0coSbPLLj057GvJZpHixM4bnsO4qIiTJGhO3GM0daWSXM7Wsnpnx6G/ziokmV2yWFxGsQEihs+9V3IWe2mW2iKshywFLdSjuNOuWjkyCO+OxFFWkvzjJJZv054xyD+oVfGuw06LbeeFrYF+Nowc+KltPHLHKQPzNpwfepdWYAZ4By6kuvsaGsopUtnYKc5yDjtVNUVJpuzmyuOlITKMKD2xTN7tZZGt402KAGU+TQdxtu4QFUCRT6wP71RDuilVuSVOCTUdEXQX13t4miDZVm9StXjpErblJYnnGe1c6rau35iNjPOaFsl6c4RnLOfqU1KBrQbeOkIjRgTHIM4B5FAXv5lsWDHjt+1V3+Uu+oCxjVuQfFVJOvKjJjbOKLj+ESPERY7UtjORzTL4IW1/Et91ngegHsT96VwZlTpYI5plDD8spSPGO4byDRqVdhXRqPiy2tbC7S4snjMUwBZAeVNZrV7mOV1RdzTHHjNGQWsuqOItxLgf4jdhT6PQ7WyjE7tumVfqNZs3kQg2aMPjyyO2Y9LK4kl2yxyDkFTiiHhbqPbPCf+1q1sMcdwokdiqg5yKsu4LcRskciiZQGDnyDWb/ADU/RqfhL9MYNPRYt0uUUH25/gVfEixRemPDb8Dcc4+9NZJ1W3MRQGUcZYc0JCscLGQn1AdvJNW8zmh+Px44/Qzjv7QIoe3jZgOSV71KSGGRyWweealBx/o3ivw5VoZbKRFIVvAPildpbxukizEFl5HNeA9J13ZYt3yOKJOmySOGRgAe9dHRwaSPIkWWF4o12kjGaFvLCS1WJpGbpn79qcw2KwL6JwxI7Z7V78u5H/M+pAOPvVJ0C20UaYi2mZWnOwjhP81NBBE0bTxp6CM7R70u6JlGQOx4HtRNtdtBgA8fqWqsq7BYIDPcudoTnjPig9VtzaSli4c+SD2pxcrG8XzCybQx5AoKW06oY4whHmquuywGwKzqJHH0ng0JIomvHIBKjk4plb2wtVChs8/3oW6iaG6kEPo2j1feiT2WkLLt98iog9I8U90KOS3eTJ4EeQDSdYjBI08oyB2B8mndtGViF1K5UsOxpjekiM5uHKxhz6ZXPag43eJWeQAgckV3az/NSyrL3+pc+KrueZ+mASGGCKX7opBMLK+JoTuUnBA8U3kRri13K5WWP6GHekpaPT4l+XGW/VnsaZR3AeAzRPjj1J5qmn2iPR3Day6yjrJJi+jHZu0gpRZpJaX5jZGik7FWp9BeQadpjO7A3BbKE9xVMt5DrciG4Cx3iDhxxvpmpILVHUty1nJvKhonHIPg0xRYxpxkTsy7jxWctJXgmkW6VpEZsAEdjRf4hJb2b7GzCW2upHKil7SKSFs5mhuS6ZJJyMeRRHUDqScKG+r7GiXaO6jBtnAOOxry7sWSwS724YnDJ3oXL9LUb2VXtwDGF3ZUoKFjjG4TNlZFHBHkVRcRnbkN6XXIBoiXrGzRkGBtx980z/opo7tJBc9cSqMA+fNBXMAaEmPsrYrrSnldptzd+CMea9Sdt3yttEXOSSe5oqp6LSdndlKLWIv0WkY8LkcCm+kaZLdjqXR6aFsgecUz0nQIZNMjup2laUjcYx/aqLqchzBIrQoOc45xWHJ5HJuMToYfF9yHMTW9lbGOAD059eM7TSVtTYIzzMzE8Y96rfUEEM8NupMT4OW75pbMGcrn2zSYYbdyOhGNaQcl/M8OBkRpzx5rqPUJYiLmbLEcrnxRVhaB9NmRlO93UKMd6O1v4ekkggNsmGUYKE+AOTRRjFvotyrQgt3kuZ/Tlnc5z71dcxfLyhHdWfGWA8fajtCsT07pmmEKxxkscZJ+woHToIpRcy3DEKi7gfc+KLTJZ78w1SgWlbJxwKlVxRCqzubiRmhlVHjPYsvI/mrbzqQQho247bTXEE6NMAZFAHGQOKM1NLY24VpCD544rZVs843sAtZChLSIdrD+lMLt3t7KAwKXBbueaquoI7eBI5JsLIPTInNdwfMwwKWHVQH0nHBq3aLOhfbkKpGA575FUXh+Xt1lHMj96OuBahICRsmbkrQ2qxiO1STvk8CqTRFF2LEF8k8dysYaIHOw9qZ6t/zNiLi3coR9SDxQUM89u6xSPjIyA1WGVZpOlwrvx6T3q7IwiFV/DjIxBcjCmkqSPLOzNuZi39QKZxSJFA0MmQ0WeDU0ONiSWgJ3n0kjiqurLRTeRBtk0gG1TwnvRE0TXKW4lYIrDOz7V1qNu9rORIm98cJ4Fe3RHXs5nXhYwNufNWuimqFU9hcw3G6BPSeM1LpXtI0lkHJGBTWQzPIJIWPPBT2rjr292THcoPQcZx2quTZBNFMioscxz1O2aOgtZo7hJY5Btxj7Vff2KXARoAjhRgLQ8bmymUyozoV5Q/pNFafROwjWInu0QxJhlOGUUA0Hy0kRLEt2OO4NH2971pED+mQfQV8/ajYbcGV7toWGO4ZeP4qcq0wlFv0W6dbSXdnJ8yo/7GxzQsukS24/MywkOceK1GlSwTwAIF3ewry6gNk6teAtb545o+GrKaoxJs5bW7EiZ2k8/tWr0qe0msWtpHDNjIz3queFLtHl9KrjgUuigSHp8Hcp4I9qz5aaoOEmtnlzpcaTbsnaDwtUaoYo7MRqdrEjaB3pm8c7QySxKWYcqDSV2ZVVrsZkJ7Y5FFF0kgHFt2As0sKFI1/MfgmjNEtZLW7VwxEjekn967t7MDdL1CTnJ3e1ciaRbhWQ4AOR+9Sc9UjX42FylbWjc28LsghRjjGBtPArP3FveT3bWUsgfpAnP2rQWN69zZF4Jolk2H049WaX/DMLT3zyy5ZmBDH71zMWm2+zqVSPLfQI5lSKIkOzclvYCixoFujkrJ1F6BZf/kDzT5Y0j1KFUB2JEzMfOe1eyqBqcSRsNkQ+kDsMU2UmkUpOxfa2vzF1AD6UhQErjBz715dfM3T9Z4um0Jyhz9S57UfEWi+bl3I2RujbPbNU2kqTpGjF2aNMcfqOaWppKr7JsCnsHnnV40j+XDDqIp+r3FAzafb/ADT2UEgMTygysP0juBTSO3mgFwlqsjA8kP71Td2pmgkNjGI5Xj3OvtnimRfpFXQqnttAilaM3ZJU+BkVKIj+F4OmvUugr45GBxUptE/2JLXTbQR70UgKcDcPNeXdrGgO9gytwaNTpJCTM2FQbmH+1Dx3UN6JEWIgDux7Vo5ezhONoDi0+GUBFlcqv0j2q+7Zo0S3jYFR3+9c9RUkENuBhRljnvQ0FxHNNJNHH01U+oHsaFuTVsLpUD3+LnU4oFdty4ArzWZZPnOnG+RFxtPvVmhFTqkktwpbaCysvY1RcatH1ZFW1Vtzepm70ataREv0XXlxPMY+ofUoxV+kKE1GB5eAD3zR0a2kkoZ4C4POPanP4Vpt3bExHpyfY9jRc10U+6M7frL15mLBo2JIxTDTr+8szboiK+MMcjtQjWc8U8kDZYqeCe2KJlE7RlI8Kv6pQKlkpj671qzvpUS4tQkgIJYHvQd7Ha3Il9SJ/k5xigfwu6ZElhZZNvBPuKrm08Nj5klNv1fYVTlb2U1s5iudnUAwJFT6veh02TNkrjtnHmrr57TT7USWxM6twCR2/ehoNUCRwzdDILdgKiTe0W00NrZFhAMq7V9/Jpn8tpmoxDc7RyZ70j1bUfmnjaKMoirjGe9BxXBHYkUqcZXaZ0PHwRUPt2PLX5HTpR04eq2SCzd/4o38QMoxHgf9p5GKzgmViCe4roT4PB4pEoNuzZFRj6NTZ3dtuBEaxuP8vFF3Vu2qMqmRio/SO1ZSK6CkMefvWn0fWbCMASyhG2AA4qKU4avQGTFje6LbbSFt1wxJ3dlJ81IrLqvIEkK7GwRto+1u47nMgZWXPpI9qLWWHBKkfeqc0/YKgo+gW3sRGhD+s581VeaRa3n+LANw7Ed6uuNRjjVipDEdhnvSmXWJWYEEgEZHtQOdMLjfoqv9AMcDG3JYY+k1mDbOJGXpspU/qFaxdYlI9QyuPerkvYXXPTUnBJBHep89DIriqoQ6WtxBJmNGHHt7050o/JmaTbgt6R+5OKMtbyFnKbY047HxXUsSLGBEQQ864pTlylaDbsdxw/mvj9PT8+KBjPWnuZYtucFQT5pkiq0lyWQggD1DueKUCNVsSQ2PXwM81WeTVAQ2WJCILACdNwdsooHc/erZbeNVjGGVtuWKcYrtnYyWlsBldu417KwkmIVhgHBzRQSop2cBJA0TB8MeCSe4NB6jO9ojLAmbiVQgC++e9Fn6GR9zE8j7UNdXKWwOE3XEgx9qfFUgRM+hyyMXmux1G5bmpXcuh3EsjSS3WXY5OHIFSrLt/plQXu5Nm7CL/iHwT7V1qU7wQCOzizngYoS9uugAisqonO3y1USXoe0Zo2zOSMKK1KFu2cX+IDKXcTkzTdNnHOaZ6dYtNburTAqwySD4rmZjcCEXyKGHt3/mqrSG5t5mdclB2A9qZPaonFottpHa5e1iHThjXjHemtlo0V0WbCr9z5NDwyKI2Ij2u5wTijrV4LMlWuCsb89+xpTdbJ2XvoTImUZOPfiq7bTLl5Nqgc9mB4q6czNFuSdpV+3tUjhljG5ZWWMc9+9Lk9Wh+LApvZ7daPfiHcIjIx49JzSppTbQTRFCkuMFG81tbK4kFuJApI8fcVVqemW+sIJVVVnTkHGD+1FGQ2fjpLRjtJ1OW2lNpMDsxuUMOTRmqdKW2lljYMCvA8g0dqGml1GVC3MZG0kd6C1DTZbi+htgFjn6e+QBuKPT3Rk4SPILRraziW4hBV1zjFZ/VLlGLrFF01VwCMVrJNL1OPpPLewNbx8hSeQPakupWUV1JcTOxSLg+kdiKPSJxaasBiGYsMBke1UOm3Newo+zeHbaDwccEV3I3j/SlPTOtCSlHQODgZH9K96g7HIPvXjEMDjjFVndjtmjSsnRd1do5P8ANdRSNndk0PHvYcqR9jXSkqMEcio0RSYyg1W7tsLHKQPbxRH45dKrDeCD3GKTsQ2PfxXgLEccMPFLeGD9BchmdUmmQqJCMeK8TUHZhCwPA5INK9xDFj3HcVajgsGHep8US1Ia22ov1GU8heBTzTreO6tJZmnIlCkog+1ZONMsXU85zinmio1xIIlJyw4x4NJnBLaGI0GlokmiXQIHWXndjmiLMD5K3xkhZhmhfh/qCZopV2g5RhTG3tjDDLEeTFJnIrFkb/8ACdMZ2swM9+WfKFew8cUDMVK28IznG48eKtTdFeT4xh4s15Jkz2y5XaqZOPFBNuS2RKnoJssyXE8/cKNgB+1eIgZVOMZcs1WQDMCEd5WLHHtVcTGaMyEYy5z+wrTBdIWz0gb95GCexzVM2bXL7RLJIPQgAJz9j7UUq8hvB7ZHGK5kCB+sqbyoAjA9608dC7Ej6Pqlw5me86bPzsUcLUqXayfMydfVHikz6kRMhftUqWizMjTfhmLd15p5WPJJ71dCnwnaESJbyue+cmslZJczgzBHJXgkjij47K6vIXfpbWXgYbArY3WjmfL+I2kUmksm+LTt+exJqmbV7OJ9iaKWPvWbhvru0skgiVFYfU7ODk17Z67mfpXE6g/5scUq5Nl/KxutyLrUklXTo1EQ5iPn96Ne/lQnZo9sQfcUottVt7W7eaSQDf2+9XXHxLbyHbDHJKfZBzVJyKjkY1fVp1tTH8pAjuMBVFBQTNLaBXGHBwQa7huLecxMCUJGcSd1oyK2j6csiHdubOQKk9o0YJybdjzT4gIEAAPHFEXMTLtCxAjOSwOMVxpvKIfOKYModTk9x/SlSetGn2K9X08Xti20YkXkEd6waxPDOZpWJdSclq+h2263u3t2YspUFWPc1kfiSwI1gRodqSDIz2qY8mzP5EHVoVFnnPBIX2q6+tttnGolKoeSB3JplDpfRUESK4qm8tpJ3VVUBUHpP3o3dmOvZnNJgnmvbiJztiRTnIzmgw++SRVAJUn+lHanDqEN4ywhgrtjIoeWxSwmgMjbpmb1DPimtXsZjyvG7QMWHkYrzPFM79ot6p8qmCM7h3q/T9N029tW23Dx3Qz6cZFCtqzVHyYsRk+xxUcbT96PfR7xXK9MEZ4bNUXllcWylpUwoONwORUTQ35Iv2CtyMjxXHUwQG/rXpbHIqMoYZxRkTOvqGD9Xv71EQsCAcGpAuRgH1CjYLR5XUoDknFA5JDEc2uTu3DOOK2vwZaBL/EqkMq7lyO9K7TSDZ38cGoxbUnXbnPYnsaexu9ilpcnO+2l6Ev3XxWecrYxvVIK0yN31DUIXG2QSF1z5FX6crz9YyfU0uG/YURb861My8rJGCCPNeaQBGJQecTEGs7Sk7Bs42u15cDb6kO0Y9q8mhc3MiDkiPx447UYSWurhlUKeFPnP3quHAF1I7+du9R2pcsabLUjq1y8MZAxiIDH9a8tkKw7QACWxiu7dEFmVMgBYHBPGa7GI0Cr3VMD7k02CqmC2chscqMgnGPtXbXENpDJJM4VUG5if0/+akK5bkDanApP8VX8WnWBmZVeQt+Ujds/5iPNa4ptCmKbj4tnWZxBp0fSB9O8cke5qVhZruSeV5ZJmLsck5xUpnBg2GPr8UsPR+WKJnJ2HGaaW2o2c1sEt0ZZMYCjkms1oAtxcSC/YFGGBxnmn9zpVvZ9Ga0lPqJyvkU2VI5degWSzvJsmWyXpE87Tgmkup6dLFehI4GRDjgnOK+hJ01tgwOV4xnyaWzWkQWWZ3fe3KrQfLToJriI5NNS6kjMkm0Ku0AU+0RbLTl6TspJ/wDUOKVX9lv6LPIwUqdyg85oRrA3UkUZl6MI43Me5+1FF6tlXehr8RxQ3bK9hcI0i+EfmnmlLJFpsSSElygzmktr8O2cpEcSv1QR6t1bF7TpRogXIA71lzTTWjd4sa2W6ZMS+G7fbxTqMqV78qOaV20KWxDIM8gN/NMISDKeDjPAzWeDaWzXJWdNEkkyyMBuGQDmlHxDYNIsdwV5jbv9qbSOEU5GRu8V7KRKgjZchuOaJTSYE4tqjISSNGufBoK5uHZo9hIC8k5rR32kb1YwsOOwPvSHSdDv4buT51omg3blw2f4ps8ijFysxfBOToMSweZOqWDAjIrMa5ocxnjeNim6QAl+375r6IsEKZ2gjI7Cs05ulvJbeWDqQSnCbz2A81nxeTN7Zol4sa0Kfw1p1e3dwJFBUsvNKNLgOk600VzllK/UK1L2n4cd8KnYQcKT2PtWMvtVE99JJISkbjayjuK24nzWjE48G4s2HzFsjJvdck8BvNS5tY7iFguDG3jGcVkbLW7VoPlb+EtH2DjuKLtLm80vE0Ja5sW/kqPvTVjrsXb7QDqNg9m/1B1PYihI22t9q1his9cthJC7rzyMcikGq6Y+nSL6+pG/0tj+9XXo14st6fZVEpVxIoJAr6H8PDT3h/5chklULIHHKN71j/hm/tbecwX0SyW0vDE91+4p3d2z6Jci4tDvs5fb2pGVM1xdmovbQajY7BgXVvxnzxVAh+bjeN//AHMX9JFrlb4xi01BG3xONkp9/bNF3yLbTxzxn8qRw6fY+RWaX6GtFOlSusds75LqDE38UfZp057kZyGcMPtQiRCG5uYB+putH/vR0XMqsvZxg0KWy5MIB2/MuACRz/pQdpzYgYI6rHOPGaLiBWWVGxh04/tXYgEMO3t7Y8VHFt2UmVFFFuiEA4YYryQjk+c5xXWFNyyAkgAZGeBXiKDKuTkFi2PcVcaIy5FEcGGOABkn7V8c+Kdck1PV5XZiII22RL4xX0r4vv3sdGlMf1zflqc9s96+QXVt1RhThvBrfiroQ0+ybt3IxipSsySxEocenipT+CF8mbzR9J3wNdSQxpvH5QxyT70dBpjxK5kmd2bwewpfoepSxgW84OQMjd7V0uqXD6nMpkAiQcUq4+zDv0MLNjLaiF24iYjAqm8WaKdZI5ht7bCKGgvUTUh+Yn5owR2GfFeXF9E148TSBWXgA81VJoF8iu8nVXBnOVB5+9FxXmlaoi2UiBSw9Jxgg+KSQXFxqEktq0auQSQwGMVofgX4flXUHvbuMbU4QHnn3qpJKx+LHbNL8N6Q9hZgXD9SUnhj3C+BTG8QjBI480xVABVV0g2HcOMVjkm3bOjFUqQJbpujHPBwD+9eKWYbXOJUbBAPeulTbcSxjuyBx+4ry5HTuI5Nv+IMH96S17GJhMKBkcgkKR7126gxKS3jk0Hb3iQ2wLkA+BQk9y8indIAfGD2peVxhHZI2yq+ubmKRY4mQnPHqrm4Opfh8ptoYzIE9Pqzn9qFluEd908aZHn3oqHWbWKP1HaF/wBay7nVdDNISfDsupy3JmvLliq5V0atC0QlCtMo/wDyld9qNrO3Us2xK3BwPPiompOYw0ikKvBz702Sm3bVAJx6RfrSK1uxDcYzWLutL0+aYyOjZPfBxmtPf3SDT3kDK/DNge1Ykaxc3cuyxtlJ/qa3+JzpnO8yO00EPY6bEBiFf/s1cW1+LMzxQbFA9SjwR7VRd2GpXUZe6aNAp7dq7vtGtrGO1kdy6s22Xmt0afbMVfoPoeqzJqBXgLIxOFHANbAPbajG0MqqSfqQ/wBxWPvrK0078+1ucSryFJzmiL5pm0+K7Eqq/YFD6sUUtvQa21Rxq81nFcdKxgKCNiC5YktWk+GNUTULR9KumBDKekT4PtWAeQ5x+o96stLpraQOjEEHOc9qksVo3xfE+j/DdwEmudFvThHzsz+lqe2aNPYXGnTZ+YtjujJ8ivnT6o9zPHc9pRjJHn71udIv21ONL2AgXkC4dP8AqLWGcGmaU7VoZXBNzpsV5FxPbfUB5HkVdCxktepE2MEOv2+1S22RyyiMHbMm8xn7iqrWR7e1fCblaMBRnHNKa6LQ0XbIQx5BVv481aMOsYz+kHmh7T0wOWwTtJwPHHNWwHKRtjsoBoospnqIA7N23nuaoiBWcL32rjP80TI/oJ8gcVQGKyMewGCfvxVUuWiPoxn/ABA1CNpYrLIYoNzD2JrFMIyOAQa6+IL43mr3U5P1SHH7UKj5A5rcoNKxCmujtXhUYltY5HHdz5qVUzRqxB71KPYPOIdf3Ekt688ROAcDHgUJe3bkCVcKW4cD3phBbT3EoKKFTtnsKOuNDRJo5Cu73Qcgmh5RT2Y4xsxslxIJCAcindjC13aGTefmlI2bhV4+G7+6uJDbWTLGzcFhgfxTbSvhXWZZArNHFED9ecmjnKLWh3xt+gWwsbm21VLRSWeXHUkA+n3xX1bT7VILaONFwAopXpekR2JMjN1ZpPqdv9q0EI/KXPBIrPORoxw4ogGd2Ox4qi7TejEnxgUUo5NUzruTbnBJJpSTY2yiGDqP1M9o9oqm8hZ4sZwEcHPsB3ooLJDEGjwcDlfegLy5DgxIxXcjfvmimowjsFNt6E81yZWdlA6W444rOahqvTlPrAwfemGt3n4dYMSFy3EZB+r+K+cXTy3DlnJPNZvHwfNJzl0OlLj0aOXXEJ/NnUfsaGbXEkk6cJDcclhxWeaHcCAOa9sYikjMxHbtW+PjY1tGbLllRp9LuTBfBQeG4NOTcSNvRRgEHcD/AHpBb2U7rHctGTD7g96aXJKyKc43Rik5Um6MsJSj9hRqt29lauoYvnKAg8Z9sVlorqSCQSRMUcdiDT74ltpokSb9HdgPBPms6WDcEVs8eC4lzyc9misfiZpEeLUV6oI9LdjV+sazbzWvRjXcHUHv9JFZQLg5rppPemLDFO0JcU3o7mld33MxNXRX0ywtCDmMntXFrazXPMeAMEjce9DM+1iBTKT0HFIJ3Dv5NeF/GaHDmukbc3IqcRvIb6PdrFOvUTenkZ8Vrvh/URaakXtg5hHcEc7TWBiGGDAkVt/hS4QEkqCQpHbvWPyI0rH4Z3o3dpd9afKAfldj7oeRRF0gzhPpaNif3zS+xdFdJI8bWUAj+aZRtH8uWZsAZXJrnv7RNHTC7JDHA575/wDFFoAOw4bjFDxH8ogeTV6jIXB7HmjjpAvskgDKwC8Lml+qyi0sbq4PASEtz74o6RmUNk9yTSH4ykC/DWoE/wDSAGPfIq4JOZUuj4vcuWYt5JzVKu69mP8AWtt8M/DEV1ZreXgDFzlFJ4x96dJ8P6emQIYt/g4roPLWqOe3s+cxdIoDLC7P5PPNSt+y2sTFMA7eM4FSkfP/AAD/AGNtJ+GXkHUvW6ajtGvetDDp9pbptjQZ+/Jq+SZI0Y8cVzC29dxPPtWS0nTezoRhxX1II1kQRSYIFdwlQzRRphU8/wC1dhVGOOf7VcqgEAAffFHzpUgkv0ixD25rt+O3fsK9U9zXgO6QA+Bmii7I9HeNifc+aFdt8wbPABGPehNX1JbZ2iVWJCbiR96zY+K0jlG6NsA4ODQTycXxii4xbNJeXmw7f0ldwPbkHkUg1PW7K0G9n3sSSAO4rP8AxD8Wu0YjgULnOM9/3rILcSTTB3YsxOSTQRwZMz5TdILlGOvY11m8mvrjLqUTOUXx+9CRWbSHAXNN7dBqMOwhVeIjH7GnOmW62rq4AJHc0c8ywxpFwamjIT6fJGMlSP4ob8PuIQJmjwmTya+jXpjlRpdijkY4pJ8TQW8M8Uc11+UqbmAHqyfAqYPMc/QnyIpRFug3oDNbyf4b8LnwaJeFoLoiU7oh2/ak7yQsWazWTZ2BcjNP7eT5y1BZSJUAznyPejyri+Rzk3VC2+hKPJDMd0bjHPt4NY66t3tpmjZTgHAOO4rb3bRC1KSZBQ5Q57fakdzO3zcMaqriQ7WVhn9jWnDNropOmWXcKQfDcS9JTIwzuI5GaVnQ746e98YwIVAOSeTWqkt45tiyruVBwvjNFyrG1hJBK2yIrg48VMeZxJZitFSeeURL6Yx3ajZvhy5vrt2tOmQV3bc/6UfKsNpDHFbsSgGcjzRvw/eulwWClxtI2juaN5JXaJe9GHubaa0maKZCrrwQRVWSBxwTW/1bSYdUWad8RXIOVI5yBWGjtpZpxDDGzyE4CqMmnQyxmhqZWrnHetD8M3vQk5JIPpNWyfCyWWlyXWpXSxzgZSEf2J96W6Ow+cVU7sRj+tBklGcHQ/Hpn0nS5kmT8pvVkZB9qfW7+uWM4K5DLmsppTNBON4GD2xWkt5FMsgVgcAY5rkS06No3jk2As3Y4PFW2t0k6iQA4bweDQ6FSF4yCPNWoq4/LUKvbijVgs7updxRecHjIpR8SW8Nxoskd07LEzjcwOO1N5uVC+wpJ8WASaL0i2N7AU2Kp8mJyP6ibR5kSwEFsWaGIkKW7kVdds0UIcDMjDgdqo0W36FkGLEAjLZoSebr3TPIxx+lRRvIqOe1vYOYZWJJxz96lddR/CgVKXyK0OJfiCIQlLnIctkqtPdNu0uYhKgwOwAOa+fa8D01vIfoUqWA8e9af4MYLBMpIClgygnkZFBnwRj9kzfhzOWmauNiQTnnzRURG0kGgw8e4KGB+3ua9ublIDFGSMuwUD3pKQ8P4VlX3qiaYQwTzN2Tv/Feu/56E9gcUo126YadPHCMsZMOBTouimrEmrahJqdyj2kTtEuBJjyM0Hq+mWxUy2pCue8ddWl8LDTZIl2GVydynvmsprGsT8rvO9s9j2qRxuc/qW5qKE2ryF711J4T04q60tLlIFumjzD3780tdl5ZiWY96b2WtqdkMqbV+nOeBXSlFqNGGeSV2h5aTx7I7iEjA9L/AHFOXkKx9RTnI8Vn7W1WCUtEHKOu4gcrR9hciVXtCTlR+WT5HtXMy41LofDMk+Qxe5RtNZt3qzwPJNZDVLiZbwS3cPIAARvaiXunjuhC3ADdvvReuPayQicBSwiKlR+n2zR4Y/E1rsHPNSsTaTmfKDA3PwKbae8yXkk5f8tCUCe4rNDMSK0bEZPBHethpslh8nHBOXgnA+puQ5961ZVoxxjsr1m1t7qMSo7AHk7f7Um0+1zfFw25U8mtQtnb3GnzJD6bqDLMAf8AET3xSu0iitYHHSfMrgHaMnmlq4RolWxdFrY60yKgODhHz2q2S+mvIDClrhuPXyaa2thoY69pcRfm43s4OCD7ChJYX02USaRc9WIjJibkgU36+kW48RYlhcuMuwjQceo4xRVs1tZo35qsw7hTkmrzf2VzAUuoJBKP0b9oJ/elVw9wkgEVksC9wV9RP81NyWwBs7/NWrPPcrYW3Y55kkH+1LxrNjpSNHpEG5zwZ5O5q6W3h1S2XdHLHOF4YL59jS290OWBQGVlkxnJ7GrgodMYnSF99qFzfSb7iQufGewrzTm6d3E3bDCuGtLkKWMEgUdztovTrNmPUcHHitD48aQalWz6XoNzaXGEXYZB3xTsabDJloWMbt3INfP9DhkW8j6RKknxX0rT1ChV9++a508cU6NmLK5KymJZoGEcx3KP1j/ejkYk+kce9EwQh4mLLkE14YujkBcr9vFLUZQf8G2mDzEkgAe1I/imVFt4oW7sSQP2pzJKrsGU8Dk1gPivXYZL7pCTKx8EjkCmpcujPldI6lv5JQIk9MajGPeq41IBb6VHcmkH42FJ6UDufeiFh1TWINnFtbseQc5NT4mu9GJpll1rUK3DrGuVBwCD3qV0nwhFtGbnn7LUpvHH+lHUs6iORGfKsCGXHehbye4gnikt5yidMABeOB71KlVDbpjMeloNs7i8Vw7TsX7g7jxmnWh3NzqGqxGVzJ0jkbm7AVKlLyxSTpB45NyVs3Qlywxzzmk2uXMenrcTRktJIoYqRxUqVnibD5zcayYeqojVpJCTuI7V7pFhDdq73Nu8zse+4YA/rUqVtaUYWjJkk2M5PhGxnOY0ePI/zUVY/A1tEnWCGUjv1GGB/FSpWeOSbTVgBnUtYFEJP08YRcUg1fUoI5FWCDay+pZB3qVKDFFOYxpcTu9kjudN+ehiQSD6sr5oP8t7aMzQp8vKQHkXhgf96lStEUIW2J9X2i6IijMcSDbGpPj3oy31dzaxW0rAMpOJGGdtSpWppcS32HaHqMkevW0sS4wMPk53jzmtRrvy9pYy39lEWeVgBk4CVKlLkt0XHSPn/Vb8RR8ks0mTk0/kYqrbV9T+3ge1SpVZO0Lltg4smmXE/fuAPFXwxrap6S5A9zUqUmUndAyZ3b6rCJPUpX3IGaaLewToGaFZV+4xUqULk4vQS6BdQuYbm0MMcGw9t2ewpZFChjGwYK1KlaL0BY00TbHeIzeK3Nk4D+rsOxqVKzZH9jf4v/Aa6dIJbVSO24/3omYiOB39hmpUpkdoYxBGuS/X4ZwcEV8/ufhiJruZ5pGWJiSgB5H71KlVKTj0JW0emzs9MjxFcPkjBymc4pVNrjruSDcfZmqVKvF939hWXQK2uXbHPVP9KlSpWnhH8FWf/9k="/>
          <p:cNvSpPr>
            <a:spLocks noChangeAspect="1" noChangeArrowheads="1"/>
          </p:cNvSpPr>
          <p:nvPr/>
        </p:nvSpPr>
        <p:spPr bwMode="auto">
          <a:xfrm>
            <a:off x="63500" y="-839788"/>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8" name="Rezervirano mjesto sadržaja 7" descr="11689_517574708300426_256253685_n.jpg"/>
          <p:cNvPicPr>
            <a:picLocks noGrp="1" noChangeAspect="1"/>
          </p:cNvPicPr>
          <p:nvPr>
            <p:ph idx="1"/>
          </p:nvPr>
        </p:nvPicPr>
        <p:blipFill>
          <a:blip r:embed="rId2" cstate="print"/>
          <a:stretch>
            <a:fillRect/>
          </a:stretch>
        </p:blipFill>
        <p:spPr>
          <a:xfrm>
            <a:off x="323528" y="1412776"/>
            <a:ext cx="3602732" cy="4419600"/>
          </a:xfrm>
        </p:spPr>
      </p:pic>
      <p:pic>
        <p:nvPicPr>
          <p:cNvPr id="1026" name="Picture 2" descr="C:\Documents and Settings\user\My Documents\My Pictures\644403_443453709064097_1353890804_n.jpg"/>
          <p:cNvPicPr>
            <a:picLocks noChangeAspect="1" noChangeArrowheads="1"/>
          </p:cNvPicPr>
          <p:nvPr/>
        </p:nvPicPr>
        <p:blipFill>
          <a:blip r:embed="rId3" cstate="print"/>
          <a:srcRect/>
          <a:stretch>
            <a:fillRect/>
          </a:stretch>
        </p:blipFill>
        <p:spPr bwMode="auto">
          <a:xfrm>
            <a:off x="4139952" y="1484784"/>
            <a:ext cx="4824536" cy="446449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Tržište rada kao posljedica ekonomskih rezultata IP i GRAĐ</a:t>
            </a:r>
            <a:endParaRPr lang="hr-HR" dirty="0"/>
          </a:p>
        </p:txBody>
      </p:sp>
      <p:pic>
        <p:nvPicPr>
          <p:cNvPr id="2050" name="Picture 2" descr="F:\Zreče 2013\2013-Gospodarska kretanja-grafovi\gospodarska_kretanja_Industrijska proizv.png"/>
          <p:cNvPicPr>
            <a:picLocks noGrp="1" noChangeAspect="1" noChangeArrowheads="1"/>
          </p:cNvPicPr>
          <p:nvPr>
            <p:ph sz="half" idx="1"/>
          </p:nvPr>
        </p:nvPicPr>
        <p:blipFill>
          <a:blip r:embed="rId2" cstate="print"/>
          <a:srcRect/>
          <a:stretch>
            <a:fillRect/>
          </a:stretch>
        </p:blipFill>
        <p:spPr bwMode="auto">
          <a:xfrm>
            <a:off x="-612576" y="1772816"/>
            <a:ext cx="5184576" cy="3960440"/>
          </a:xfrm>
          <a:prstGeom prst="rect">
            <a:avLst/>
          </a:prstGeom>
          <a:noFill/>
        </p:spPr>
      </p:pic>
      <p:pic>
        <p:nvPicPr>
          <p:cNvPr id="2051" name="Picture 3" descr="F:\Zreče 2013\2013-Gospodarska kretanja-grafovi\gospodarska_kretanja_Građevina.png"/>
          <p:cNvPicPr>
            <a:picLocks noGrp="1" noChangeAspect="1" noChangeArrowheads="1"/>
          </p:cNvPicPr>
          <p:nvPr>
            <p:ph sz="half" idx="2"/>
          </p:nvPr>
        </p:nvPicPr>
        <p:blipFill>
          <a:blip r:embed="rId3" cstate="print"/>
          <a:srcRect/>
          <a:stretch>
            <a:fillRect/>
          </a:stretch>
        </p:blipFill>
        <p:spPr bwMode="auto">
          <a:xfrm>
            <a:off x="4572000" y="1700808"/>
            <a:ext cx="5040560" cy="403244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3200" b="1" dirty="0" smtClean="0"/>
              <a:t> Tržište rada kao posljedica ekonomskih rezultata –prijevoz / trgovina</a:t>
            </a:r>
            <a:endParaRPr lang="hr-HR" dirty="0"/>
          </a:p>
        </p:txBody>
      </p:sp>
      <p:pic>
        <p:nvPicPr>
          <p:cNvPr id="3074" name="Picture 2" descr="F:\Zreče 2013\2013-Gospodarska kretanja-grafovi\gospodarska_kretanja_prijevoz.png"/>
          <p:cNvPicPr>
            <a:picLocks noGrp="1" noChangeAspect="1" noChangeArrowheads="1"/>
          </p:cNvPicPr>
          <p:nvPr>
            <p:ph sz="half" idx="1"/>
          </p:nvPr>
        </p:nvPicPr>
        <p:blipFill>
          <a:blip r:embed="rId2" cstate="print"/>
          <a:srcRect/>
          <a:stretch>
            <a:fillRect/>
          </a:stretch>
        </p:blipFill>
        <p:spPr bwMode="auto">
          <a:xfrm>
            <a:off x="251520" y="1556792"/>
            <a:ext cx="4032448" cy="4536504"/>
          </a:xfrm>
          <a:prstGeom prst="rect">
            <a:avLst/>
          </a:prstGeom>
          <a:noFill/>
        </p:spPr>
      </p:pic>
      <p:pic>
        <p:nvPicPr>
          <p:cNvPr id="3075" name="Picture 3"/>
          <p:cNvPicPr>
            <a:picLocks noGrp="1" noChangeAspect="1" noChangeArrowheads="1"/>
          </p:cNvPicPr>
          <p:nvPr>
            <p:ph sz="half" idx="2"/>
          </p:nvPr>
        </p:nvPicPr>
        <p:blipFill>
          <a:blip r:embed="rId3" cstate="print"/>
          <a:srcRect/>
          <a:stretch>
            <a:fillRect/>
          </a:stretch>
        </p:blipFill>
        <p:spPr bwMode="auto">
          <a:xfrm>
            <a:off x="4427984" y="1556792"/>
            <a:ext cx="4896544" cy="45365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5263" y="228600"/>
            <a:ext cx="8265169" cy="1040160"/>
          </a:xfrm>
        </p:spPr>
        <p:txBody>
          <a:bodyPr/>
          <a:lstStyle/>
          <a:p>
            <a:pPr algn="ctr"/>
            <a:r>
              <a:rPr lang="hr-HR" sz="3600" b="1" dirty="0" smtClean="0"/>
              <a:t>Tržište rada kao posljedica ekonomskih rezultata e/i </a:t>
            </a:r>
            <a:r>
              <a:rPr lang="hr-HR" sz="3600" b="1" dirty="0" err="1" smtClean="0"/>
              <a:t>i</a:t>
            </a:r>
            <a:r>
              <a:rPr lang="hr-HR" sz="3600" b="1" dirty="0" smtClean="0"/>
              <a:t> inflacija</a:t>
            </a:r>
            <a:endParaRPr lang="hr-HR" sz="3600" dirty="0"/>
          </a:p>
        </p:txBody>
      </p:sp>
      <p:pic>
        <p:nvPicPr>
          <p:cNvPr id="4098" name="Picture 2" descr="F:\Zreče 2013\2013-Gospodarska kretanja-grafovi\gospodarska_kretanja_Izvoz-uvoz.png"/>
          <p:cNvPicPr>
            <a:picLocks noGrp="1" noChangeAspect="1" noChangeArrowheads="1"/>
          </p:cNvPicPr>
          <p:nvPr>
            <p:ph sz="half" idx="1"/>
          </p:nvPr>
        </p:nvPicPr>
        <p:blipFill>
          <a:blip r:embed="rId2" cstate="print"/>
          <a:srcRect/>
          <a:stretch>
            <a:fillRect/>
          </a:stretch>
        </p:blipFill>
        <p:spPr bwMode="auto">
          <a:xfrm>
            <a:off x="-540568" y="1916832"/>
            <a:ext cx="5112568" cy="4032447"/>
          </a:xfrm>
          <a:prstGeom prst="rect">
            <a:avLst/>
          </a:prstGeom>
          <a:noFill/>
        </p:spPr>
      </p:pic>
      <p:pic>
        <p:nvPicPr>
          <p:cNvPr id="4099" name="Picture 3" descr="F:\Zreče 2013\2013-Gospodarska kretanja-grafovi\gospodarska_kretanja_Inflacija.png"/>
          <p:cNvPicPr>
            <a:picLocks noGrp="1" noChangeAspect="1" noChangeArrowheads="1"/>
          </p:cNvPicPr>
          <p:nvPr>
            <p:ph sz="half" idx="2"/>
          </p:nvPr>
        </p:nvPicPr>
        <p:blipFill>
          <a:blip r:embed="rId3" cstate="print"/>
          <a:srcRect/>
          <a:stretch>
            <a:fillRect/>
          </a:stretch>
        </p:blipFill>
        <p:spPr bwMode="auto">
          <a:xfrm>
            <a:off x="4427984" y="1844824"/>
            <a:ext cx="4716016" cy="403244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4400" b="1" dirty="0" smtClean="0"/>
              <a:t>Tržište rada kao posljedica ekonomskih rezultata/ ulaganja</a:t>
            </a:r>
            <a:endParaRPr lang="hr-HR" dirty="0"/>
          </a:p>
        </p:txBody>
      </p:sp>
      <p:pic>
        <p:nvPicPr>
          <p:cNvPr id="8194" name="Picture 2" descr="F:\Zreče 2013\2013-Gospodarska kretanja-grafovi\gospodarska_kretanja_ino-izravna ulaganj.png"/>
          <p:cNvPicPr>
            <a:picLocks noGrp="1" noChangeAspect="1" noChangeArrowheads="1"/>
          </p:cNvPicPr>
          <p:nvPr>
            <p:ph idx="1"/>
          </p:nvPr>
        </p:nvPicPr>
        <p:blipFill>
          <a:blip r:embed="rId2" cstate="print"/>
          <a:srcRect/>
          <a:stretch>
            <a:fillRect/>
          </a:stretch>
        </p:blipFill>
        <p:spPr bwMode="auto">
          <a:xfrm>
            <a:off x="179512" y="1556792"/>
            <a:ext cx="8568951" cy="4968552"/>
          </a:xfrm>
          <a:prstGeom prst="rect">
            <a:avLst/>
          </a:prstGeom>
          <a:noFill/>
        </p:spPr>
      </p:pic>
    </p:spTree>
  </p:cSld>
  <p:clrMapOvr>
    <a:masterClrMapping/>
  </p:clrMapOvr>
</p:sld>
</file>

<file path=ppt/theme/theme1.xml><?xml version="1.0" encoding="utf-8"?>
<a:theme xmlns:a="http://schemas.openxmlformats.org/drawingml/2006/main" name="Radial">
  <a:themeElements>
    <a:clrScheme name="Office tema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Prilagođeno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ema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Office tema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Office tema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Office tema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Office tema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Office tema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Office tema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Office tema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Office tema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Office tema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1915</TotalTime>
  <Words>3075</Words>
  <Application>Microsoft Office PowerPoint</Application>
  <PresentationFormat>Prikaz na zaslonu (4:3)</PresentationFormat>
  <Paragraphs>358</Paragraphs>
  <Slides>57</Slides>
  <Notes>1</Notes>
  <HiddenSlides>0</HiddenSlides>
  <MMClips>0</MMClips>
  <ScaleCrop>false</ScaleCrop>
  <HeadingPairs>
    <vt:vector size="4" baseType="variant">
      <vt:variant>
        <vt:lpstr>Tema</vt:lpstr>
      </vt:variant>
      <vt:variant>
        <vt:i4>1</vt:i4>
      </vt:variant>
      <vt:variant>
        <vt:lpstr>Naslovi slajdova</vt:lpstr>
      </vt:variant>
      <vt:variant>
        <vt:i4>57</vt:i4>
      </vt:variant>
    </vt:vector>
  </HeadingPairs>
  <TitlesOfParts>
    <vt:vector size="58" baseType="lpstr">
      <vt:lpstr>Radial</vt:lpstr>
      <vt:lpstr>Tržište rada</vt:lpstr>
      <vt:lpstr>Aspekti tržišta rada</vt:lpstr>
      <vt:lpstr>Ekonomski aspekt</vt:lpstr>
      <vt:lpstr>Međupovezanosti</vt:lpstr>
      <vt:lpstr>Tržište rada kao posljedica ekonomskih rezultata BDP</vt:lpstr>
      <vt:lpstr>Tržište rada kao posljedica ekonomskih rezultata IP i GRAĐ</vt:lpstr>
      <vt:lpstr> Tržište rada kao posljedica ekonomskih rezultata –prijevoz / trgovina</vt:lpstr>
      <vt:lpstr>Tržište rada kao posljedica ekonomskih rezultata e/i i inflacija</vt:lpstr>
      <vt:lpstr>Tržište rada kao posljedica ekonomskih rezultata/ ulaganja</vt:lpstr>
      <vt:lpstr>Tržište rada kao posljedica ekonomskih rezultata /plaće – poslovanje poduzetnika</vt:lpstr>
      <vt:lpstr>Tržište rada kao posljedica ekonomskih rezultata – likvidnost/budžet </vt:lpstr>
      <vt:lpstr>Tržište rada kao posljedica ekonomskih rezultata-ino dug</vt:lpstr>
      <vt:lpstr>Slajd 13</vt:lpstr>
      <vt:lpstr>Financijska konsolidacija</vt:lpstr>
      <vt:lpstr>Investicije-tek nedavno, još nema efekata</vt:lpstr>
      <vt:lpstr>Investicije-tek nedavno, još nema efekata</vt:lpstr>
      <vt:lpstr>Zakonodavni okvir</vt:lpstr>
      <vt:lpstr>Poticajne mjere prema navedenim propisima</vt:lpstr>
      <vt:lpstr>Efekti mjera - makro razina</vt:lpstr>
      <vt:lpstr>Efekti mjera-mikro razina</vt:lpstr>
      <vt:lpstr>Aktivno stanovništvo, zaposleni i stope nezaposlenosti</vt:lpstr>
      <vt:lpstr>Efekti mjera kao pritisak na socijalne fondove i na tržište rada</vt:lpstr>
      <vt:lpstr>Efekti mjera kao pritisak na socijalne fondove i na tržište rada</vt:lpstr>
      <vt:lpstr>Efekti mjera kao pritisak na socijalne fondove i na tržište rada</vt:lpstr>
      <vt:lpstr>Razina obrazovanja nezaposlenih osoba</vt:lpstr>
      <vt:lpstr> Nezaposlene osobe prema dobi </vt:lpstr>
      <vt:lpstr>Ponuda i potražnja na tržištu rada</vt:lpstr>
      <vt:lpstr>Mjere aktivne politike zapošljavanja</vt:lpstr>
      <vt:lpstr>POTPORE ZA ZAPOŠLJAVANJE</vt:lpstr>
      <vt:lpstr>POTPORE   ZA ZAPOŠLJAVANJE</vt:lpstr>
      <vt:lpstr>POTPORE ZA ZAPOŠLJAVANJE</vt:lpstr>
      <vt:lpstr>Potpore za očuvanje radnih mjesta  “Stalni sezonac“ </vt:lpstr>
      <vt:lpstr>Potpore za očuvanje radnih mjesta “ Rad i nakon ljeta“ </vt:lpstr>
      <vt:lpstr>Potpore za očuvanje radnih mjesta “Neradni petak”</vt:lpstr>
      <vt:lpstr>Potpore za očuvanje radnih mjesta “Ostanak u zaposlenosti”</vt:lpstr>
      <vt:lpstr>Potpore za očuvanje radnih mjesta “Ostanak u zaposlenosti”</vt:lpstr>
      <vt:lpstr>Izmjene Zakona o radu u II faze</vt:lpstr>
      <vt:lpstr>Izmjene Zakona o radu</vt:lpstr>
      <vt:lpstr>Ostalo zakonodavstvo - usvojeno </vt:lpstr>
      <vt:lpstr>Zaključak:</vt:lpstr>
      <vt:lpstr>Mirovine i HZMO </vt:lpstr>
      <vt:lpstr>Struktura osiguranika, ne i korisnika mirovine</vt:lpstr>
      <vt:lpstr>Dobna struktura korisnika mirovine</vt:lpstr>
      <vt:lpstr>Mirovinska reforma</vt:lpstr>
      <vt:lpstr>Sociološki aspekt tržišta rada </vt:lpstr>
      <vt:lpstr>Druge potpore demografskoj politici</vt:lpstr>
      <vt:lpstr>Naknade za vrijeme bolovanja  – podaci HZZO -. </vt:lpstr>
      <vt:lpstr>Bolovanja</vt:lpstr>
      <vt:lpstr>Zapošljavanje “na crno”</vt:lpstr>
      <vt:lpstr>Zaključak</vt:lpstr>
      <vt:lpstr>Obrazovanje  Problemi intervencije u obrazovnu politiku na osnovu trenutnih kretanja na tržištu rada</vt:lpstr>
      <vt:lpstr>Neusklađenost kvota i raznolikost poslova</vt:lpstr>
      <vt:lpstr>Obrazovne kvote i tržište rada</vt:lpstr>
      <vt:lpstr>Kako razviti sustav usklađivanja ponude i potražnje?</vt:lpstr>
      <vt:lpstr>KORACI PREMA PLANIRANJU OBRAZOVANJA ZA POTREBE GOSPODARSTVA </vt:lpstr>
      <vt:lpstr>Polazne točke analize potreba tržišta rada za znanjima i zanimanjima</vt:lpstr>
      <vt:lpstr>Hvala na pozornosti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Tržište rada</dc:title>
  <dc:creator>Korisnik</dc:creator>
  <cp:lastModifiedBy>user</cp:lastModifiedBy>
  <cp:revision>194</cp:revision>
  <dcterms:created xsi:type="dcterms:W3CDTF">2012-05-23T08:09:29Z</dcterms:created>
  <dcterms:modified xsi:type="dcterms:W3CDTF">2013-05-21T15:43:38Z</dcterms:modified>
</cp:coreProperties>
</file>