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86" r:id="rId3"/>
    <p:sldId id="288" r:id="rId4"/>
    <p:sldId id="289" r:id="rId5"/>
    <p:sldId id="269" r:id="rId6"/>
    <p:sldId id="270" r:id="rId7"/>
    <p:sldId id="274" r:id="rId8"/>
    <p:sldId id="271" r:id="rId9"/>
    <p:sldId id="272" r:id="rId10"/>
    <p:sldId id="273" r:id="rId11"/>
    <p:sldId id="268" r:id="rId12"/>
    <p:sldId id="265" r:id="rId13"/>
    <p:sldId id="260" r:id="rId14"/>
    <p:sldId id="261" r:id="rId15"/>
    <p:sldId id="275" r:id="rId16"/>
    <p:sldId id="262" r:id="rId17"/>
    <p:sldId id="276" r:id="rId18"/>
    <p:sldId id="267" r:id="rId19"/>
    <p:sldId id="277" r:id="rId20"/>
    <p:sldId id="279" r:id="rId21"/>
    <p:sldId id="278" r:id="rId22"/>
    <p:sldId id="257" r:id="rId23"/>
    <p:sldId id="258" r:id="rId24"/>
    <p:sldId id="263" r:id="rId25"/>
    <p:sldId id="280" r:id="rId26"/>
    <p:sldId id="281" r:id="rId27"/>
    <p:sldId id="282" r:id="rId28"/>
    <p:sldId id="264" r:id="rId29"/>
    <p:sldId id="266" r:id="rId30"/>
    <p:sldId id="283" r:id="rId31"/>
    <p:sldId id="284" r:id="rId32"/>
    <p:sldId id="259" r:id="rId33"/>
    <p:sldId id="285" r:id="rId34"/>
    <p:sldId id="287" r:id="rId35"/>
  </p:sldIdLst>
  <p:sldSz cx="9144000" cy="6858000" type="screen4x3"/>
  <p:notesSz cx="9926638" cy="679767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714" autoAdjust="0"/>
  </p:normalViewPr>
  <p:slideViewPr>
    <p:cSldViewPr snapToGrid="0" snapToObjects="1">
      <p:cViewPr varScale="1">
        <p:scale>
          <a:sx n="40" d="100"/>
          <a:sy n="40" d="100"/>
        </p:scale>
        <p:origin x="20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etuc-my.sharepoint.com/personal/mcilento_etuc_org/Documents/Collective%20bargaining/181015%20wage%20scoreboard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tuc-my.sharepoint.com/personal/mcilento_etuc_org/Documents/Collective%20bargaining/181015%20wage%20scoreboard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etuc-my.sharepoint.com/personal/mcilento_etuc_org/Documents/Collective%20bargaining/181015%20wage%20scoreboard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etuc-my.sharepoint.com/personal/mcilento_etuc_org/Documents/Collective%20bargaining/181015%20wage%20scoreboard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etuc-my.sharepoint.com/personal/mcilento_etuc_org/Documents/Collective%20bargaining/181015%20wage%20scoreboard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/>
              <a:t>Adjusted wage share: total economy: as percentage of GDP at current factor cost (Compensation per employee as percentage of GDP at factor cost per person employed.)  (ALCD2)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'Golden rule'!$A$12</c:f>
              <c:strCache>
                <c:ptCount val="1"/>
                <c:pt idx="0">
                  <c:v>Belgium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rule'!$B$12:$K$12</c:f>
              <c:numCache>
                <c:formatCode>0.00</c:formatCode>
                <c:ptCount val="10"/>
                <c:pt idx="0">
                  <c:v>65.838058500000002</c:v>
                </c:pt>
                <c:pt idx="1">
                  <c:v>65.746596199999999</c:v>
                </c:pt>
                <c:pt idx="2">
                  <c:v>66.008771800000005</c:v>
                </c:pt>
                <c:pt idx="3">
                  <c:v>66.821758099999997</c:v>
                </c:pt>
                <c:pt idx="4">
                  <c:v>67.929237599999993</c:v>
                </c:pt>
                <c:pt idx="5">
                  <c:v>68.389831999999998</c:v>
                </c:pt>
                <c:pt idx="6">
                  <c:v>67.792292099999997</c:v>
                </c:pt>
                <c:pt idx="7">
                  <c:v>66.558631000000005</c:v>
                </c:pt>
                <c:pt idx="8">
                  <c:v>66.247451699999999</c:v>
                </c:pt>
                <c:pt idx="9">
                  <c:v>67.992461800000001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42-4AE9-8123-B1A9D76AFCDE}"/>
            </c:ext>
          </c:extLst>
        </c:ser>
        <c:ser>
          <c:idx val="1"/>
          <c:order val="1"/>
          <c:tx>
            <c:strRef>
              <c:f>'Golden rule'!$A$13</c:f>
              <c:strCache>
                <c:ptCount val="1"/>
                <c:pt idx="0">
                  <c:v>Bulgaria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rule'!$B$13:$K$13</c:f>
              <c:numCache>
                <c:formatCode>0.00</c:formatCode>
                <c:ptCount val="10"/>
                <c:pt idx="0">
                  <c:v>69.047100700000001</c:v>
                </c:pt>
                <c:pt idx="1">
                  <c:v>67.151975800000002</c:v>
                </c:pt>
                <c:pt idx="2">
                  <c:v>63.8779714</c:v>
                </c:pt>
                <c:pt idx="3">
                  <c:v>64.031253300000003</c:v>
                </c:pt>
                <c:pt idx="4">
                  <c:v>63.497498999999998</c:v>
                </c:pt>
                <c:pt idx="5">
                  <c:v>61.453968199999998</c:v>
                </c:pt>
                <c:pt idx="6">
                  <c:v>57.074961700000003</c:v>
                </c:pt>
                <c:pt idx="7">
                  <c:v>54.715541700000003</c:v>
                </c:pt>
                <c:pt idx="8">
                  <c:v>56.840305200000003</c:v>
                </c:pt>
                <c:pt idx="9">
                  <c:v>55.244811200000001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42-4AE9-8123-B1A9D76AFCDE}"/>
            </c:ext>
          </c:extLst>
        </c:ser>
        <c:ser>
          <c:idx val="2"/>
          <c:order val="2"/>
          <c:tx>
            <c:strRef>
              <c:f>'Golden rule'!$A$14</c:f>
              <c:strCache>
                <c:ptCount val="1"/>
                <c:pt idx="0">
                  <c:v>Czech Republic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rule'!$B$14:$K$14</c:f>
              <c:numCache>
                <c:formatCode>0.00</c:formatCode>
                <c:ptCount val="10"/>
                <c:pt idx="0">
                  <c:v>54.449254600000003</c:v>
                </c:pt>
                <c:pt idx="1">
                  <c:v>53.792624199999999</c:v>
                </c:pt>
                <c:pt idx="2">
                  <c:v>52.396080599999998</c:v>
                </c:pt>
                <c:pt idx="3">
                  <c:v>51.319861000000003</c:v>
                </c:pt>
                <c:pt idx="4">
                  <c:v>52.001783099999997</c:v>
                </c:pt>
                <c:pt idx="5">
                  <c:v>53.633791500000001</c:v>
                </c:pt>
                <c:pt idx="6">
                  <c:v>53.919720699999999</c:v>
                </c:pt>
                <c:pt idx="7">
                  <c:v>52.912842400000002</c:v>
                </c:pt>
                <c:pt idx="8">
                  <c:v>52.400391399999997</c:v>
                </c:pt>
                <c:pt idx="9">
                  <c:v>51.451297699999998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42-4AE9-8123-B1A9D76AFCDE}"/>
            </c:ext>
          </c:extLst>
        </c:ser>
        <c:ser>
          <c:idx val="3"/>
          <c:order val="3"/>
          <c:tx>
            <c:strRef>
              <c:f>'Golden rule'!$A$15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rule'!$B$15:$K$15</c:f>
              <c:numCache>
                <c:formatCode>0.00</c:formatCode>
                <c:ptCount val="10"/>
                <c:pt idx="0">
                  <c:v>64.647480299999998</c:v>
                </c:pt>
                <c:pt idx="1">
                  <c:v>64.5339764</c:v>
                </c:pt>
                <c:pt idx="2">
                  <c:v>65.281058200000004</c:v>
                </c:pt>
                <c:pt idx="3">
                  <c:v>64.467334800000003</c:v>
                </c:pt>
                <c:pt idx="4">
                  <c:v>63.811552399999997</c:v>
                </c:pt>
                <c:pt idx="5">
                  <c:v>64.070101800000003</c:v>
                </c:pt>
                <c:pt idx="6">
                  <c:v>64.159130300000001</c:v>
                </c:pt>
                <c:pt idx="7">
                  <c:v>65.124825200000004</c:v>
                </c:pt>
                <c:pt idx="8">
                  <c:v>65.517446500000005</c:v>
                </c:pt>
                <c:pt idx="9">
                  <c:v>68.245126299999995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D42-4AE9-8123-B1A9D76AFCDE}"/>
            </c:ext>
          </c:extLst>
        </c:ser>
        <c:ser>
          <c:idx val="4"/>
          <c:order val="4"/>
          <c:tx>
            <c:strRef>
              <c:f>'Golden rule'!$A$16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rule'!$B$16:$K$16</c:f>
              <c:numCache>
                <c:formatCode>0.00</c:formatCode>
                <c:ptCount val="10"/>
                <c:pt idx="0">
                  <c:v>62.7461366</c:v>
                </c:pt>
                <c:pt idx="1">
                  <c:v>62.745202999999997</c:v>
                </c:pt>
                <c:pt idx="2">
                  <c:v>62.571739999999998</c:v>
                </c:pt>
                <c:pt idx="3">
                  <c:v>62.485067700000002</c:v>
                </c:pt>
                <c:pt idx="4">
                  <c:v>62.530973699999997</c:v>
                </c:pt>
                <c:pt idx="5">
                  <c:v>62.645103900000002</c:v>
                </c:pt>
                <c:pt idx="6">
                  <c:v>62.730732199999998</c:v>
                </c:pt>
                <c:pt idx="7">
                  <c:v>61.652207599999997</c:v>
                </c:pt>
                <c:pt idx="8">
                  <c:v>61.682398800000001</c:v>
                </c:pt>
                <c:pt idx="9">
                  <c:v>63.0357804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D42-4AE9-8123-B1A9D76AFCDE}"/>
            </c:ext>
          </c:extLst>
        </c:ser>
        <c:ser>
          <c:idx val="5"/>
          <c:order val="5"/>
          <c:tx>
            <c:strRef>
              <c:f>'Golden rule'!$A$17</c:f>
              <c:strCache>
                <c:ptCount val="1"/>
                <c:pt idx="0">
                  <c:v>Estonia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rule'!$B$17:$K$17</c:f>
              <c:numCache>
                <c:formatCode>0.00</c:formatCode>
                <c:ptCount val="10"/>
                <c:pt idx="0">
                  <c:v>61.9935185</c:v>
                </c:pt>
                <c:pt idx="1">
                  <c:v>62.0493989</c:v>
                </c:pt>
                <c:pt idx="2">
                  <c:v>63.257871299999998</c:v>
                </c:pt>
                <c:pt idx="3">
                  <c:v>61.372025200000003</c:v>
                </c:pt>
                <c:pt idx="4">
                  <c:v>59.080470599999998</c:v>
                </c:pt>
                <c:pt idx="5">
                  <c:v>56.930708600000003</c:v>
                </c:pt>
                <c:pt idx="6">
                  <c:v>56.735940800000002</c:v>
                </c:pt>
                <c:pt idx="7">
                  <c:v>55.537993700000001</c:v>
                </c:pt>
                <c:pt idx="8">
                  <c:v>58.645252399999997</c:v>
                </c:pt>
                <c:pt idx="9">
                  <c:v>63.322997200000003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D42-4AE9-8123-B1A9D76AFCDE}"/>
            </c:ext>
          </c:extLst>
        </c:ser>
        <c:ser>
          <c:idx val="6"/>
          <c:order val="6"/>
          <c:tx>
            <c:strRef>
              <c:f>'Golden rule'!$A$18</c:f>
              <c:strCache>
                <c:ptCount val="1"/>
                <c:pt idx="0">
                  <c:v>Ireland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rule'!$B$18:$K$18</c:f>
              <c:numCache>
                <c:formatCode>0.00</c:formatCode>
                <c:ptCount val="10"/>
                <c:pt idx="0">
                  <c:v>36.445859499999997</c:v>
                </c:pt>
                <c:pt idx="1">
                  <c:v>37.066579300000001</c:v>
                </c:pt>
                <c:pt idx="2">
                  <c:v>38.102357099999999</c:v>
                </c:pt>
                <c:pt idx="3">
                  <c:v>38.156000499999998</c:v>
                </c:pt>
                <c:pt idx="4">
                  <c:v>50.153626199999998</c:v>
                </c:pt>
                <c:pt idx="5">
                  <c:v>52.029077899999997</c:v>
                </c:pt>
                <c:pt idx="6">
                  <c:v>51.787027999999999</c:v>
                </c:pt>
                <c:pt idx="7">
                  <c:v>52.981665499999998</c:v>
                </c:pt>
                <c:pt idx="8">
                  <c:v>54.450985299999999</c:v>
                </c:pt>
                <c:pt idx="9">
                  <c:v>57.901403500000001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D42-4AE9-8123-B1A9D76AFCDE}"/>
            </c:ext>
          </c:extLst>
        </c:ser>
        <c:ser>
          <c:idx val="7"/>
          <c:order val="7"/>
          <c:tx>
            <c:strRef>
              <c:f>'Golden rule'!$A$19</c:f>
              <c:strCache>
                <c:ptCount val="1"/>
                <c:pt idx="0">
                  <c:v>Greece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rule'!$B$19:$K$19</c:f>
              <c:numCache>
                <c:formatCode>0.00</c:formatCode>
                <c:ptCount val="10"/>
                <c:pt idx="0">
                  <c:v>58.698908099999997</c:v>
                </c:pt>
                <c:pt idx="1">
                  <c:v>58.901378800000003</c:v>
                </c:pt>
                <c:pt idx="2">
                  <c:v>58.767697300000002</c:v>
                </c:pt>
                <c:pt idx="3">
                  <c:v>57.5566253</c:v>
                </c:pt>
                <c:pt idx="4">
                  <c:v>57.343920799999999</c:v>
                </c:pt>
                <c:pt idx="5">
                  <c:v>56.321382200000002</c:v>
                </c:pt>
                <c:pt idx="6">
                  <c:v>58.890374399999999</c:v>
                </c:pt>
                <c:pt idx="7">
                  <c:v>59.955328399999999</c:v>
                </c:pt>
                <c:pt idx="8">
                  <c:v>61.1413808</c:v>
                </c:pt>
                <c:pt idx="9">
                  <c:v>60.237363700000003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D42-4AE9-8123-B1A9D76AFCDE}"/>
            </c:ext>
          </c:extLst>
        </c:ser>
        <c:ser>
          <c:idx val="8"/>
          <c:order val="8"/>
          <c:tx>
            <c:strRef>
              <c:f>'Golden rule'!$A$20</c:f>
              <c:strCache>
                <c:ptCount val="1"/>
                <c:pt idx="0">
                  <c:v>Spain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rule'!$B$20:$K$20</c:f>
              <c:numCache>
                <c:formatCode>0.00</c:formatCode>
                <c:ptCount val="10"/>
                <c:pt idx="0">
                  <c:v>60.420249200000001</c:v>
                </c:pt>
                <c:pt idx="1">
                  <c:v>60.592293900000001</c:v>
                </c:pt>
                <c:pt idx="2">
                  <c:v>61.196692800000001</c:v>
                </c:pt>
                <c:pt idx="3">
                  <c:v>61.963246400000003</c:v>
                </c:pt>
                <c:pt idx="4">
                  <c:v>61.188775399999997</c:v>
                </c:pt>
                <c:pt idx="5">
                  <c:v>61.045416199999998</c:v>
                </c:pt>
                <c:pt idx="6">
                  <c:v>61.167286300000001</c:v>
                </c:pt>
                <c:pt idx="7">
                  <c:v>62.367906099999999</c:v>
                </c:pt>
                <c:pt idx="8">
                  <c:v>63.177948000000001</c:v>
                </c:pt>
                <c:pt idx="9">
                  <c:v>63.1096833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D42-4AE9-8123-B1A9D76AFCDE}"/>
            </c:ext>
          </c:extLst>
        </c:ser>
        <c:ser>
          <c:idx val="9"/>
          <c:order val="9"/>
          <c:tx>
            <c:strRef>
              <c:f>'Golden rule'!$A$21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rule'!$B$21:$K$21</c:f>
              <c:numCache>
                <c:formatCode>0.00</c:formatCode>
                <c:ptCount val="10"/>
                <c:pt idx="0">
                  <c:v>67.128215400000002</c:v>
                </c:pt>
                <c:pt idx="1">
                  <c:v>67.065346599999998</c:v>
                </c:pt>
                <c:pt idx="2">
                  <c:v>66.683554400000006</c:v>
                </c:pt>
                <c:pt idx="3">
                  <c:v>66.5634376</c:v>
                </c:pt>
                <c:pt idx="4">
                  <c:v>67.430456199999995</c:v>
                </c:pt>
                <c:pt idx="5">
                  <c:v>67.438257399999998</c:v>
                </c:pt>
                <c:pt idx="6">
                  <c:v>66.932714700000005</c:v>
                </c:pt>
                <c:pt idx="7">
                  <c:v>66.021429999999995</c:v>
                </c:pt>
                <c:pt idx="8">
                  <c:v>65.562028900000001</c:v>
                </c:pt>
                <c:pt idx="9">
                  <c:v>65.833286200000003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D42-4AE9-8123-B1A9D76AFCDE}"/>
            </c:ext>
          </c:extLst>
        </c:ser>
        <c:ser>
          <c:idx val="10"/>
          <c:order val="10"/>
          <c:tx>
            <c:strRef>
              <c:f>'Golden rule'!$A$22</c:f>
              <c:strCache>
                <c:ptCount val="1"/>
                <c:pt idx="0">
                  <c:v>Croatia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rule'!$B$22:$K$22</c:f>
              <c:numCache>
                <c:formatCode>0.00</c:formatCode>
                <c:ptCount val="10"/>
                <c:pt idx="0">
                  <c:v>62.1041946</c:v>
                </c:pt>
                <c:pt idx="1">
                  <c:v>63.425741000000002</c:v>
                </c:pt>
                <c:pt idx="2">
                  <c:v>65.066056700000004</c:v>
                </c:pt>
                <c:pt idx="3">
                  <c:v>66.503769800000001</c:v>
                </c:pt>
                <c:pt idx="4">
                  <c:v>66.6265377</c:v>
                </c:pt>
                <c:pt idx="5">
                  <c:v>68.615975300000002</c:v>
                </c:pt>
                <c:pt idx="6">
                  <c:v>70.746738300000004</c:v>
                </c:pt>
                <c:pt idx="7">
                  <c:v>71.6538264</c:v>
                </c:pt>
                <c:pt idx="8">
                  <c:v>73.089279399999995</c:v>
                </c:pt>
                <c:pt idx="9">
                  <c:v>73.708986600000003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D42-4AE9-8123-B1A9D76AFCDE}"/>
            </c:ext>
          </c:extLst>
        </c:ser>
        <c:ser>
          <c:idx val="11"/>
          <c:order val="11"/>
          <c:tx>
            <c:strRef>
              <c:f>'Golden rule'!$A$23</c:f>
              <c:strCache>
                <c:ptCount val="1"/>
                <c:pt idx="0">
                  <c:v>Italy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rule'!$B$23:$K$23</c:f>
              <c:numCache>
                <c:formatCode>0.00</c:formatCode>
                <c:ptCount val="10"/>
                <c:pt idx="0">
                  <c:v>60.379999400000003</c:v>
                </c:pt>
                <c:pt idx="1">
                  <c:v>60.252839700000003</c:v>
                </c:pt>
                <c:pt idx="2">
                  <c:v>60.4804624</c:v>
                </c:pt>
                <c:pt idx="3">
                  <c:v>60.966307</c:v>
                </c:pt>
                <c:pt idx="4">
                  <c:v>61.053381100000003</c:v>
                </c:pt>
                <c:pt idx="5">
                  <c:v>61.413487099999998</c:v>
                </c:pt>
                <c:pt idx="6">
                  <c:v>62.0457714</c:v>
                </c:pt>
                <c:pt idx="7">
                  <c:v>61.297951099999999</c:v>
                </c:pt>
                <c:pt idx="8">
                  <c:v>61.652397800000003</c:v>
                </c:pt>
                <c:pt idx="9">
                  <c:v>61.471217299999999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D42-4AE9-8123-B1A9D76AFCDE}"/>
            </c:ext>
          </c:extLst>
        </c:ser>
        <c:ser>
          <c:idx val="12"/>
          <c:order val="12"/>
          <c:tx>
            <c:strRef>
              <c:f>'Golden rule'!$A$24</c:f>
              <c:strCache>
                <c:ptCount val="1"/>
                <c:pt idx="0">
                  <c:v>Cyprus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rule'!$B$24:$K$24</c:f>
              <c:numCache>
                <c:formatCode>0.00</c:formatCode>
                <c:ptCount val="10"/>
                <c:pt idx="0">
                  <c:v>58.2424952</c:v>
                </c:pt>
                <c:pt idx="1">
                  <c:v>58.766678499999998</c:v>
                </c:pt>
                <c:pt idx="2">
                  <c:v>58.784714200000003</c:v>
                </c:pt>
                <c:pt idx="3">
                  <c:v>58.593778100000002</c:v>
                </c:pt>
                <c:pt idx="4">
                  <c:v>58.9859048</c:v>
                </c:pt>
                <c:pt idx="5">
                  <c:v>59.575455300000002</c:v>
                </c:pt>
                <c:pt idx="6">
                  <c:v>62.569608100000004</c:v>
                </c:pt>
                <c:pt idx="7">
                  <c:v>62.676289799999999</c:v>
                </c:pt>
                <c:pt idx="8">
                  <c:v>63.354267800000002</c:v>
                </c:pt>
                <c:pt idx="9">
                  <c:v>64.724492900000001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D42-4AE9-8123-B1A9D76AFCDE}"/>
            </c:ext>
          </c:extLst>
        </c:ser>
        <c:ser>
          <c:idx val="13"/>
          <c:order val="13"/>
          <c:tx>
            <c:strRef>
              <c:f>'Golden rule'!$A$25</c:f>
              <c:strCache>
                <c:ptCount val="1"/>
                <c:pt idx="0">
                  <c:v>Latvia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rule'!$B$25:$K$25</c:f>
              <c:numCache>
                <c:formatCode>0.00</c:formatCode>
                <c:ptCount val="10"/>
                <c:pt idx="0">
                  <c:v>62.6813243</c:v>
                </c:pt>
                <c:pt idx="1">
                  <c:v>60.9077415</c:v>
                </c:pt>
                <c:pt idx="2">
                  <c:v>60.581347100000002</c:v>
                </c:pt>
                <c:pt idx="3">
                  <c:v>58.120365200000002</c:v>
                </c:pt>
                <c:pt idx="4">
                  <c:v>54.374614800000003</c:v>
                </c:pt>
                <c:pt idx="5">
                  <c:v>52.1743709</c:v>
                </c:pt>
                <c:pt idx="6">
                  <c:v>50.149233799999998</c:v>
                </c:pt>
                <c:pt idx="7">
                  <c:v>49.572290000000002</c:v>
                </c:pt>
                <c:pt idx="8">
                  <c:v>53.720126800000003</c:v>
                </c:pt>
                <c:pt idx="9">
                  <c:v>58.231528500000003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D42-4AE9-8123-B1A9D76AFCDE}"/>
            </c:ext>
          </c:extLst>
        </c:ser>
        <c:ser>
          <c:idx val="14"/>
          <c:order val="14"/>
          <c:tx>
            <c:strRef>
              <c:f>'Golden rule'!$A$26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rule'!$B$26:$K$26</c:f>
              <c:numCache>
                <c:formatCode>0.00</c:formatCode>
                <c:ptCount val="10"/>
                <c:pt idx="0">
                  <c:v>56.028237400000002</c:v>
                </c:pt>
                <c:pt idx="1">
                  <c:v>55.854036100000002</c:v>
                </c:pt>
                <c:pt idx="2">
                  <c:v>55.714115700000001</c:v>
                </c:pt>
                <c:pt idx="3">
                  <c:v>53.107009599999998</c:v>
                </c:pt>
                <c:pt idx="4">
                  <c:v>50.566232399999997</c:v>
                </c:pt>
                <c:pt idx="5">
                  <c:v>49.377861899999999</c:v>
                </c:pt>
                <c:pt idx="6">
                  <c:v>48.586527699999998</c:v>
                </c:pt>
                <c:pt idx="7">
                  <c:v>49.066134300000002</c:v>
                </c:pt>
                <c:pt idx="8">
                  <c:v>51.283727200000001</c:v>
                </c:pt>
                <c:pt idx="9">
                  <c:v>56.225536300000002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D42-4AE9-8123-B1A9D76AFCDE}"/>
            </c:ext>
          </c:extLst>
        </c:ser>
        <c:ser>
          <c:idx val="15"/>
          <c:order val="15"/>
          <c:tx>
            <c:strRef>
              <c:f>'Golden rule'!$A$27</c:f>
              <c:strCache>
                <c:ptCount val="1"/>
                <c:pt idx="0">
                  <c:v>Luxembourg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rule'!$B$27:$K$27</c:f>
              <c:numCache>
                <c:formatCode>0.00</c:formatCode>
                <c:ptCount val="10"/>
                <c:pt idx="0">
                  <c:v>60.144501099999999</c:v>
                </c:pt>
                <c:pt idx="1">
                  <c:v>59.5640863</c:v>
                </c:pt>
                <c:pt idx="2">
                  <c:v>58.675400500000002</c:v>
                </c:pt>
                <c:pt idx="3">
                  <c:v>57.3209181</c:v>
                </c:pt>
                <c:pt idx="4">
                  <c:v>57.265920100000002</c:v>
                </c:pt>
                <c:pt idx="5">
                  <c:v>58.588397399999998</c:v>
                </c:pt>
                <c:pt idx="6">
                  <c:v>59.329314099999998</c:v>
                </c:pt>
                <c:pt idx="7">
                  <c:v>57.8987889</c:v>
                </c:pt>
                <c:pt idx="8">
                  <c:v>59.243557799999998</c:v>
                </c:pt>
                <c:pt idx="9">
                  <c:v>62.146776899999999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D42-4AE9-8123-B1A9D76AFCDE}"/>
            </c:ext>
          </c:extLst>
        </c:ser>
        <c:ser>
          <c:idx val="16"/>
          <c:order val="16"/>
          <c:tx>
            <c:strRef>
              <c:f>'Golden rule'!$A$28</c:f>
              <c:strCache>
                <c:ptCount val="1"/>
                <c:pt idx="0">
                  <c:v>Hungary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rule'!$B$28:$K$28</c:f>
              <c:numCache>
                <c:formatCode>0.00</c:formatCode>
                <c:ptCount val="10"/>
                <c:pt idx="0">
                  <c:v>57.3212093</c:v>
                </c:pt>
                <c:pt idx="1">
                  <c:v>56.654740699999998</c:v>
                </c:pt>
                <c:pt idx="2">
                  <c:v>55.570042000000001</c:v>
                </c:pt>
                <c:pt idx="3">
                  <c:v>54.073821500000001</c:v>
                </c:pt>
                <c:pt idx="4">
                  <c:v>56.135304400000003</c:v>
                </c:pt>
                <c:pt idx="5">
                  <c:v>57.183906499999999</c:v>
                </c:pt>
                <c:pt idx="6">
                  <c:v>58.479427399999999</c:v>
                </c:pt>
                <c:pt idx="7">
                  <c:v>57.617837299999998</c:v>
                </c:pt>
                <c:pt idx="8">
                  <c:v>58.336304800000001</c:v>
                </c:pt>
                <c:pt idx="9">
                  <c:v>59.128830800000003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3D42-4AE9-8123-B1A9D76AFCDE}"/>
            </c:ext>
          </c:extLst>
        </c:ser>
        <c:ser>
          <c:idx val="17"/>
          <c:order val="17"/>
          <c:tx>
            <c:strRef>
              <c:f>'Golden rule'!$A$29</c:f>
              <c:strCache>
                <c:ptCount val="1"/>
                <c:pt idx="0">
                  <c:v>Malta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rule'!$B$29:$K$29</c:f>
              <c:numCache>
                <c:formatCode>0.00</c:formatCode>
                <c:ptCount val="10"/>
                <c:pt idx="0">
                  <c:v>52.296761199999999</c:v>
                </c:pt>
                <c:pt idx="1">
                  <c:v>52.726268300000001</c:v>
                </c:pt>
                <c:pt idx="2">
                  <c:v>53.804477800000001</c:v>
                </c:pt>
                <c:pt idx="3">
                  <c:v>53.752916499999998</c:v>
                </c:pt>
                <c:pt idx="4">
                  <c:v>55.689558599999998</c:v>
                </c:pt>
                <c:pt idx="5">
                  <c:v>57.688165699999999</c:v>
                </c:pt>
                <c:pt idx="6">
                  <c:v>58.266399399999997</c:v>
                </c:pt>
                <c:pt idx="7">
                  <c:v>57.9268638</c:v>
                </c:pt>
                <c:pt idx="8">
                  <c:v>55.971057799999997</c:v>
                </c:pt>
                <c:pt idx="9">
                  <c:v>58.363602700000001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3D42-4AE9-8123-B1A9D76AFCDE}"/>
            </c:ext>
          </c:extLst>
        </c:ser>
        <c:ser>
          <c:idx val="18"/>
          <c:order val="18"/>
          <c:tx>
            <c:strRef>
              <c:f>'Golden rule'!$A$30</c:f>
              <c:strCache>
                <c:ptCount val="1"/>
                <c:pt idx="0">
                  <c:v>Netherlands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rule'!$B$30:$K$30</c:f>
              <c:numCache>
                <c:formatCode>0.00</c:formatCode>
                <c:ptCount val="10"/>
                <c:pt idx="0">
                  <c:v>64.596129300000001</c:v>
                </c:pt>
                <c:pt idx="1">
                  <c:v>64.461128500000001</c:v>
                </c:pt>
                <c:pt idx="2">
                  <c:v>65.053533999999999</c:v>
                </c:pt>
                <c:pt idx="3">
                  <c:v>64.798932100000002</c:v>
                </c:pt>
                <c:pt idx="4">
                  <c:v>66.457039300000005</c:v>
                </c:pt>
                <c:pt idx="5">
                  <c:v>66.104919100000004</c:v>
                </c:pt>
                <c:pt idx="6">
                  <c:v>65.952482399999994</c:v>
                </c:pt>
                <c:pt idx="7">
                  <c:v>65.026063600000001</c:v>
                </c:pt>
                <c:pt idx="8">
                  <c:v>64.705960500000003</c:v>
                </c:pt>
                <c:pt idx="9">
                  <c:v>66.128249699999998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3D42-4AE9-8123-B1A9D76AFCDE}"/>
            </c:ext>
          </c:extLst>
        </c:ser>
        <c:ser>
          <c:idx val="19"/>
          <c:order val="19"/>
          <c:tx>
            <c:strRef>
              <c:f>'Golden rule'!$A$31</c:f>
              <c:strCache>
                <c:ptCount val="1"/>
                <c:pt idx="0">
                  <c:v>Austria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rule'!$B$31:$K$31</c:f>
              <c:numCache>
                <c:formatCode>0.00</c:formatCode>
                <c:ptCount val="10"/>
                <c:pt idx="0">
                  <c:v>61.999536800000001</c:v>
                </c:pt>
                <c:pt idx="1">
                  <c:v>62.4109105</c:v>
                </c:pt>
                <c:pt idx="2">
                  <c:v>63.221883599999998</c:v>
                </c:pt>
                <c:pt idx="3">
                  <c:v>62.682973199999999</c:v>
                </c:pt>
                <c:pt idx="4">
                  <c:v>62.998643700000002</c:v>
                </c:pt>
                <c:pt idx="5">
                  <c:v>63.0759458</c:v>
                </c:pt>
                <c:pt idx="6">
                  <c:v>62.4880627</c:v>
                </c:pt>
                <c:pt idx="7">
                  <c:v>61.753627999999999</c:v>
                </c:pt>
                <c:pt idx="8">
                  <c:v>62.3114937</c:v>
                </c:pt>
                <c:pt idx="9">
                  <c:v>62.766445099999999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3D42-4AE9-8123-B1A9D76AFCDE}"/>
            </c:ext>
          </c:extLst>
        </c:ser>
        <c:ser>
          <c:idx val="20"/>
          <c:order val="20"/>
          <c:tx>
            <c:strRef>
              <c:f>'Golden rule'!$A$32</c:f>
              <c:strCache>
                <c:ptCount val="1"/>
                <c:pt idx="0">
                  <c:v>Poland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rule'!$B$32:$K$32</c:f>
              <c:numCache>
                <c:formatCode>0.00</c:formatCode>
                <c:ptCount val="10"/>
                <c:pt idx="0">
                  <c:v>55.216379000000003</c:v>
                </c:pt>
                <c:pt idx="1">
                  <c:v>54.232753799999998</c:v>
                </c:pt>
                <c:pt idx="2">
                  <c:v>54.700874900000002</c:v>
                </c:pt>
                <c:pt idx="3">
                  <c:v>53.335030699999997</c:v>
                </c:pt>
                <c:pt idx="4">
                  <c:v>53.9380253</c:v>
                </c:pt>
                <c:pt idx="5">
                  <c:v>53.8665862</c:v>
                </c:pt>
                <c:pt idx="6">
                  <c:v>54.149034999999998</c:v>
                </c:pt>
                <c:pt idx="7">
                  <c:v>54.741740700000001</c:v>
                </c:pt>
                <c:pt idx="8">
                  <c:v>55.957915</c:v>
                </c:pt>
                <c:pt idx="9">
                  <c:v>54.913668600000001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3D42-4AE9-8123-B1A9D76AFCDE}"/>
            </c:ext>
          </c:extLst>
        </c:ser>
        <c:ser>
          <c:idx val="21"/>
          <c:order val="21"/>
          <c:tx>
            <c:strRef>
              <c:f>'Golden rule'!$A$33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rule'!$B$33:$K$33</c:f>
              <c:numCache>
                <c:formatCode>0.00</c:formatCode>
                <c:ptCount val="10"/>
                <c:pt idx="0">
                  <c:v>60.730797899999999</c:v>
                </c:pt>
                <c:pt idx="1">
                  <c:v>60.454821600000002</c:v>
                </c:pt>
                <c:pt idx="2">
                  <c:v>59.938466599999998</c:v>
                </c:pt>
                <c:pt idx="3">
                  <c:v>59.495580699999998</c:v>
                </c:pt>
                <c:pt idx="4">
                  <c:v>60.263538500000003</c:v>
                </c:pt>
                <c:pt idx="5">
                  <c:v>61.089804899999997</c:v>
                </c:pt>
                <c:pt idx="6">
                  <c:v>61.445943900000003</c:v>
                </c:pt>
                <c:pt idx="7">
                  <c:v>63.175358600000003</c:v>
                </c:pt>
                <c:pt idx="8">
                  <c:v>63.884368500000001</c:v>
                </c:pt>
                <c:pt idx="9">
                  <c:v>64.793852799999996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3D42-4AE9-8123-B1A9D76AFCDE}"/>
            </c:ext>
          </c:extLst>
        </c:ser>
        <c:ser>
          <c:idx val="22"/>
          <c:order val="22"/>
          <c:tx>
            <c:strRef>
              <c:f>'Golden rule'!$A$34</c:f>
              <c:strCache>
                <c:ptCount val="1"/>
                <c:pt idx="0">
                  <c:v>Romania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rule'!$B$34:$K$34</c:f>
              <c:numCache>
                <c:formatCode>0.00</c:formatCode>
                <c:ptCount val="10"/>
                <c:pt idx="0">
                  <c:v>52.880305</c:v>
                </c:pt>
                <c:pt idx="1">
                  <c:v>52.866032099999998</c:v>
                </c:pt>
                <c:pt idx="2">
                  <c:v>50.633482800000003</c:v>
                </c:pt>
                <c:pt idx="3">
                  <c:v>50.686349900000003</c:v>
                </c:pt>
                <c:pt idx="4">
                  <c:v>53.369413600000001</c:v>
                </c:pt>
                <c:pt idx="5">
                  <c:v>52.064607600000002</c:v>
                </c:pt>
                <c:pt idx="6">
                  <c:v>54.432467500000001</c:v>
                </c:pt>
                <c:pt idx="7">
                  <c:v>55.505516999999998</c:v>
                </c:pt>
                <c:pt idx="8">
                  <c:v>61.077958500000001</c:v>
                </c:pt>
                <c:pt idx="9">
                  <c:v>56.357335900000002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3D42-4AE9-8123-B1A9D76AFCDE}"/>
            </c:ext>
          </c:extLst>
        </c:ser>
        <c:ser>
          <c:idx val="23"/>
          <c:order val="23"/>
          <c:tx>
            <c:strRef>
              <c:f>'Golden rule'!$A$35</c:f>
              <c:strCache>
                <c:ptCount val="1"/>
                <c:pt idx="0">
                  <c:v>Slovenia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rule'!$B$35:$K$35</c:f>
              <c:numCache>
                <c:formatCode>0.00</c:formatCode>
                <c:ptCount val="10"/>
                <c:pt idx="0">
                  <c:v>68.413319900000005</c:v>
                </c:pt>
                <c:pt idx="1">
                  <c:v>69.300382400000004</c:v>
                </c:pt>
                <c:pt idx="2">
                  <c:v>70.546832300000005</c:v>
                </c:pt>
                <c:pt idx="3">
                  <c:v>70.166470500000003</c:v>
                </c:pt>
                <c:pt idx="4">
                  <c:v>70.523043700000002</c:v>
                </c:pt>
                <c:pt idx="5">
                  <c:v>71.809622899999994</c:v>
                </c:pt>
                <c:pt idx="6">
                  <c:v>72.347414499999999</c:v>
                </c:pt>
                <c:pt idx="7">
                  <c:v>71.753722499999995</c:v>
                </c:pt>
                <c:pt idx="8">
                  <c:v>72.456020499999994</c:v>
                </c:pt>
                <c:pt idx="9">
                  <c:v>70.943767500000007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3D42-4AE9-8123-B1A9D76AFCDE}"/>
            </c:ext>
          </c:extLst>
        </c:ser>
        <c:ser>
          <c:idx val="24"/>
          <c:order val="24"/>
          <c:tx>
            <c:strRef>
              <c:f>'Golden rule'!$A$36</c:f>
              <c:strCache>
                <c:ptCount val="1"/>
                <c:pt idx="0">
                  <c:v>Slovakia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rule'!$B$36:$K$36</c:f>
              <c:numCache>
                <c:formatCode>0.00</c:formatCode>
                <c:ptCount val="10"/>
                <c:pt idx="0">
                  <c:v>51.3250229</c:v>
                </c:pt>
                <c:pt idx="1">
                  <c:v>51.419563699999998</c:v>
                </c:pt>
                <c:pt idx="2">
                  <c:v>50.576703600000002</c:v>
                </c:pt>
                <c:pt idx="3">
                  <c:v>49.665483600000002</c:v>
                </c:pt>
                <c:pt idx="4">
                  <c:v>48.691550300000003</c:v>
                </c:pt>
                <c:pt idx="5">
                  <c:v>48.138003300000001</c:v>
                </c:pt>
                <c:pt idx="6">
                  <c:v>48.119807100000003</c:v>
                </c:pt>
                <c:pt idx="7">
                  <c:v>48.551965799999998</c:v>
                </c:pt>
                <c:pt idx="8">
                  <c:v>48.557349199999997</c:v>
                </c:pt>
                <c:pt idx="9">
                  <c:v>49.472260800000001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3D42-4AE9-8123-B1A9D76AFCDE}"/>
            </c:ext>
          </c:extLst>
        </c:ser>
        <c:ser>
          <c:idx val="25"/>
          <c:order val="25"/>
          <c:tx>
            <c:strRef>
              <c:f>'Golden rule'!$A$37</c:f>
              <c:strCache>
                <c:ptCount val="1"/>
                <c:pt idx="0">
                  <c:v>Finland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rule'!$B$37:$K$37</c:f>
              <c:numCache>
                <c:formatCode>0.00</c:formatCode>
                <c:ptCount val="10"/>
                <c:pt idx="0">
                  <c:v>59.825509400000001</c:v>
                </c:pt>
                <c:pt idx="1">
                  <c:v>60.806874899999997</c:v>
                </c:pt>
                <c:pt idx="2">
                  <c:v>63.149789400000003</c:v>
                </c:pt>
                <c:pt idx="3">
                  <c:v>63.742162100000002</c:v>
                </c:pt>
                <c:pt idx="4">
                  <c:v>64.313709599999996</c:v>
                </c:pt>
                <c:pt idx="5">
                  <c:v>64.7116094</c:v>
                </c:pt>
                <c:pt idx="6">
                  <c:v>65.176555300000004</c:v>
                </c:pt>
                <c:pt idx="7">
                  <c:v>63.594070799999997</c:v>
                </c:pt>
                <c:pt idx="8">
                  <c:v>63.111009600000003</c:v>
                </c:pt>
                <c:pt idx="9">
                  <c:v>64.231250500000002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D42-4AE9-8123-B1A9D76AFCDE}"/>
            </c:ext>
          </c:extLst>
        </c:ser>
        <c:ser>
          <c:idx val="26"/>
          <c:order val="26"/>
          <c:tx>
            <c:strRef>
              <c:f>'Golden rule'!$A$38</c:f>
              <c:strCache>
                <c:ptCount val="1"/>
                <c:pt idx="0">
                  <c:v>Sweden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rule'!$B$38:$K$38</c:f>
              <c:numCache>
                <c:formatCode>0.00</c:formatCode>
                <c:ptCount val="10"/>
                <c:pt idx="0">
                  <c:v>61.507066199999997</c:v>
                </c:pt>
                <c:pt idx="1">
                  <c:v>61.816372999999999</c:v>
                </c:pt>
                <c:pt idx="2">
                  <c:v>61.835636299999997</c:v>
                </c:pt>
                <c:pt idx="3">
                  <c:v>61.568535400000002</c:v>
                </c:pt>
                <c:pt idx="4">
                  <c:v>62.874901600000001</c:v>
                </c:pt>
                <c:pt idx="5">
                  <c:v>63.601934900000003</c:v>
                </c:pt>
                <c:pt idx="6">
                  <c:v>63.211050100000001</c:v>
                </c:pt>
                <c:pt idx="7">
                  <c:v>61.214347199999999</c:v>
                </c:pt>
                <c:pt idx="8">
                  <c:v>60.604736699999997</c:v>
                </c:pt>
                <c:pt idx="9">
                  <c:v>63.186521800000001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3D42-4AE9-8123-B1A9D76AFCDE}"/>
            </c:ext>
          </c:extLst>
        </c:ser>
        <c:ser>
          <c:idx val="27"/>
          <c:order val="27"/>
          <c:tx>
            <c:strRef>
              <c:f>'Golden rule'!$A$39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'Golden rule'!$B$11:$K$11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'Golden rule'!$B$39:$K$39</c:f>
              <c:numCache>
                <c:formatCode>0.00</c:formatCode>
                <c:ptCount val="10"/>
                <c:pt idx="0">
                  <c:v>66.629683499999999</c:v>
                </c:pt>
                <c:pt idx="1">
                  <c:v>66.764366600000002</c:v>
                </c:pt>
                <c:pt idx="2">
                  <c:v>66.546729799999994</c:v>
                </c:pt>
                <c:pt idx="3">
                  <c:v>65.932496099999994</c:v>
                </c:pt>
                <c:pt idx="4">
                  <c:v>65.947679699999995</c:v>
                </c:pt>
                <c:pt idx="5">
                  <c:v>67.164541099999994</c:v>
                </c:pt>
                <c:pt idx="6">
                  <c:v>67.098065599999998</c:v>
                </c:pt>
                <c:pt idx="7">
                  <c:v>67.300667300000001</c:v>
                </c:pt>
                <c:pt idx="8">
                  <c:v>68.069156500000005</c:v>
                </c:pt>
                <c:pt idx="9">
                  <c:v>66.961315799999994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3D42-4AE9-8123-B1A9D76AF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8041896"/>
        <c:axId val="1"/>
      </c:lineChart>
      <c:catAx>
        <c:axId val="36804189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3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041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'Golden rule'!$M$11</c:f>
              <c:strCache>
                <c:ptCount val="1"/>
                <c:pt idx="0">
                  <c:v>10 years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'Golden rule'!$L$12:$L$39</c:f>
              <c:strCache>
                <c:ptCount val="28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</c:strCache>
            </c:strRef>
          </c:cat>
          <c:val>
            <c:numRef>
              <c:f>'Golden rule'!$M$12:$M$39</c:f>
              <c:numCache>
                <c:formatCode>0.00_ ;[Red]\-0.00\ </c:formatCode>
                <c:ptCount val="28"/>
                <c:pt idx="0">
                  <c:v>-2.1544032999999985</c:v>
                </c:pt>
                <c:pt idx="1">
                  <c:v>13.802289500000001</c:v>
                </c:pt>
                <c:pt idx="2">
                  <c:v>2.9979569000000055</c:v>
                </c:pt>
                <c:pt idx="3">
                  <c:v>-3.5976459999999975</c:v>
                </c:pt>
                <c:pt idx="4">
                  <c:v>-0.28964380000000034</c:v>
                </c:pt>
                <c:pt idx="5">
                  <c:v>-1.3294787000000028</c:v>
                </c:pt>
                <c:pt idx="6">
                  <c:v>-21.455544000000003</c:v>
                </c:pt>
                <c:pt idx="7">
                  <c:v>-1.538455600000006</c:v>
                </c:pt>
                <c:pt idx="8">
                  <c:v>-2.6894340999999997</c:v>
                </c:pt>
                <c:pt idx="9">
                  <c:v>1.2949291999999986</c:v>
                </c:pt>
                <c:pt idx="10">
                  <c:v>-11.604792000000003</c:v>
                </c:pt>
                <c:pt idx="11">
                  <c:v>-1.0912178999999966</c:v>
                </c:pt>
                <c:pt idx="12">
                  <c:v>-6.4819977000000009</c:v>
                </c:pt>
                <c:pt idx="13">
                  <c:v>4.4497957999999969</c:v>
                </c:pt>
                <c:pt idx="14">
                  <c:v>-0.19729889999999983</c:v>
                </c:pt>
                <c:pt idx="15">
                  <c:v>-2.0022757999999996</c:v>
                </c:pt>
                <c:pt idx="16">
                  <c:v>-1.8076215000000033</c:v>
                </c:pt>
                <c:pt idx="17">
                  <c:v>-6.0668415000000024</c:v>
                </c:pt>
                <c:pt idx="18">
                  <c:v>-1.5321203999999966</c:v>
                </c:pt>
                <c:pt idx="19">
                  <c:v>-0.76690829999999721</c:v>
                </c:pt>
                <c:pt idx="20">
                  <c:v>0.30271040000000227</c:v>
                </c:pt>
                <c:pt idx="21">
                  <c:v>-4.0630548999999974</c:v>
                </c:pt>
                <c:pt idx="22">
                  <c:v>-3.4770309000000026</c:v>
                </c:pt>
                <c:pt idx="23">
                  <c:v>-2.5304476000000022</c:v>
                </c:pt>
                <c:pt idx="24">
                  <c:v>1.8527620999999996</c:v>
                </c:pt>
                <c:pt idx="25">
                  <c:v>-4.4057411000000002</c:v>
                </c:pt>
                <c:pt idx="26">
                  <c:v>-1.6794556000000043</c:v>
                </c:pt>
                <c:pt idx="27">
                  <c:v>-0.33163229999999544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17-4E96-AE3C-D8C282A09ADC}"/>
            </c:ext>
          </c:extLst>
        </c:ser>
        <c:ser>
          <c:idx val="1"/>
          <c:order val="1"/>
          <c:tx>
            <c:strRef>
              <c:f>'Golden rule'!$N$11</c:f>
              <c:strCache>
                <c:ptCount val="1"/>
                <c:pt idx="0">
                  <c:v>6 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'Golden rule'!$L$12:$L$39</c:f>
              <c:strCache>
                <c:ptCount val="28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</c:strCache>
            </c:strRef>
          </c:cat>
          <c:val>
            <c:numRef>
              <c:f>'Golden rule'!$N$12:$N$39</c:f>
              <c:numCache>
                <c:formatCode>0.00_ ;[Red]\-0.00\ </c:formatCode>
                <c:ptCount val="28"/>
                <c:pt idx="0">
                  <c:v>-0.72057250000000295</c:v>
                </c:pt>
                <c:pt idx="1">
                  <c:v>14.331558999999999</c:v>
                </c:pt>
                <c:pt idx="2">
                  <c:v>1.5364122000000009</c:v>
                </c:pt>
                <c:pt idx="3">
                  <c:v>-0.47734490000000562</c:v>
                </c:pt>
                <c:pt idx="4">
                  <c:v>1.0939290000000028</c:v>
                </c:pt>
                <c:pt idx="5">
                  <c:v>6.4555247999999992</c:v>
                </c:pt>
                <c:pt idx="6">
                  <c:v>-16.535806000000001</c:v>
                </c:pt>
                <c:pt idx="7">
                  <c:v>-1.256420300000002</c:v>
                </c:pt>
                <c:pt idx="8">
                  <c:v>-1.9476568999999984</c:v>
                </c:pt>
                <c:pt idx="9">
                  <c:v>1.1067854000000068</c:v>
                </c:pt>
                <c:pt idx="10">
                  <c:v>-9.5496318000000002</c:v>
                </c:pt>
                <c:pt idx="11">
                  <c:v>-0.91795169999999615</c:v>
                </c:pt>
                <c:pt idx="12">
                  <c:v>-4.4337945999999988</c:v>
                </c:pt>
                <c:pt idx="13">
                  <c:v>13.109034299999998</c:v>
                </c:pt>
                <c:pt idx="14">
                  <c:v>6.9621031000000002</c:v>
                </c:pt>
                <c:pt idx="15">
                  <c:v>2.2457121999999998</c:v>
                </c:pt>
                <c:pt idx="16">
                  <c:v>-0.29662799999999834</c:v>
                </c:pt>
                <c:pt idx="17">
                  <c:v>-5.6301026000000007</c:v>
                </c:pt>
                <c:pt idx="18">
                  <c:v>-0.42993429999999933</c:v>
                </c:pt>
                <c:pt idx="19">
                  <c:v>0.24590880000000226</c:v>
                </c:pt>
                <c:pt idx="20">
                  <c:v>0.47463830000000229</c:v>
                </c:pt>
                <c:pt idx="21">
                  <c:v>-2.4445607000000038</c:v>
                </c:pt>
                <c:pt idx="22">
                  <c:v>-2.6252119999999977</c:v>
                </c:pt>
                <c:pt idx="23">
                  <c:v>-3.3404025999999902</c:v>
                </c:pt>
                <c:pt idx="24">
                  <c:v>2.7730571000000026</c:v>
                </c:pt>
                <c:pt idx="25">
                  <c:v>-3.7685613999999958</c:v>
                </c:pt>
                <c:pt idx="26">
                  <c:v>0.29271899999999818</c:v>
                </c:pt>
                <c:pt idx="27">
                  <c:v>-0.67098380000000191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17-4E96-AE3C-D8C282A09ADC}"/>
            </c:ext>
          </c:extLst>
        </c:ser>
        <c:ser>
          <c:idx val="2"/>
          <c:order val="2"/>
          <c:tx>
            <c:strRef>
              <c:f>'Golden rule'!$O$11</c:f>
              <c:strCache>
                <c:ptCount val="1"/>
                <c:pt idx="0">
                  <c:v>1 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'Golden rule'!$L$12:$L$39</c:f>
              <c:strCache>
                <c:ptCount val="28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</c:strCache>
            </c:strRef>
          </c:cat>
          <c:val>
            <c:numRef>
              <c:f>'Golden rule'!$O$12:$O$39</c:f>
              <c:numCache>
                <c:formatCode>0.00_ ;[Red]\-0.00\ </c:formatCode>
                <c:ptCount val="28"/>
                <c:pt idx="0">
                  <c:v>9.1462300000003438E-2</c:v>
                </c:pt>
                <c:pt idx="1">
                  <c:v>1.895124899999999</c:v>
                </c:pt>
                <c:pt idx="2">
                  <c:v>0.6566304000000045</c:v>
                </c:pt>
                <c:pt idx="3">
                  <c:v>0.11350389999999777</c:v>
                </c:pt>
                <c:pt idx="4">
                  <c:v>9.3360000000330956E-4</c:v>
                </c:pt>
                <c:pt idx="5">
                  <c:v>-5.5880399999999497E-2</c:v>
                </c:pt>
                <c:pt idx="6">
                  <c:v>-0.62071980000000337</c:v>
                </c:pt>
                <c:pt idx="7">
                  <c:v>-0.20247070000000633</c:v>
                </c:pt>
                <c:pt idx="8">
                  <c:v>-0.17204470000000072</c:v>
                </c:pt>
                <c:pt idx="9">
                  <c:v>6.2868800000003944E-2</c:v>
                </c:pt>
                <c:pt idx="10">
                  <c:v>-1.3215464000000026</c:v>
                </c:pt>
                <c:pt idx="11">
                  <c:v>0.12715969999999999</c:v>
                </c:pt>
                <c:pt idx="12">
                  <c:v>-0.52418329999999713</c:v>
                </c:pt>
                <c:pt idx="13">
                  <c:v>1.7735827999999998</c:v>
                </c:pt>
                <c:pt idx="14">
                  <c:v>0.1742013</c:v>
                </c:pt>
                <c:pt idx="15">
                  <c:v>0.58041479999999979</c:v>
                </c:pt>
                <c:pt idx="16">
                  <c:v>0.66646860000000174</c:v>
                </c:pt>
                <c:pt idx="17">
                  <c:v>-0.42950710000000214</c:v>
                </c:pt>
                <c:pt idx="18">
                  <c:v>0.13500080000000025</c:v>
                </c:pt>
                <c:pt idx="19">
                  <c:v>-0.41137369999999862</c:v>
                </c:pt>
                <c:pt idx="20">
                  <c:v>0.98362520000000586</c:v>
                </c:pt>
                <c:pt idx="21">
                  <c:v>0.2759762999999964</c:v>
                </c:pt>
                <c:pt idx="22">
                  <c:v>1.4272900000001698E-2</c:v>
                </c:pt>
                <c:pt idx="23">
                  <c:v>-0.88706249999999898</c:v>
                </c:pt>
                <c:pt idx="24">
                  <c:v>-9.4540799999997205E-2</c:v>
                </c:pt>
                <c:pt idx="25">
                  <c:v>-0.98136549999999545</c:v>
                </c:pt>
                <c:pt idx="26">
                  <c:v>-0.30930680000000166</c:v>
                </c:pt>
                <c:pt idx="27">
                  <c:v>-0.13468310000000372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17-4E96-AE3C-D8C282A09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1290336"/>
        <c:axId val="631287712"/>
      </c:barChart>
      <c:catAx>
        <c:axId val="63129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87712"/>
        <c:crosses val="autoZero"/>
        <c:auto val="1"/>
        <c:lblAlgn val="ctr"/>
        <c:lblOffset val="1000"/>
        <c:noMultiLvlLbl val="0"/>
      </c:catAx>
      <c:valAx>
        <c:axId val="631287712"/>
        <c:scaling>
          <c:orientation val="minMax"/>
          <c:max val="15"/>
          <c:min val="-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 ;[Red]\-0.0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9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Left</a:t>
            </a:r>
            <a:r>
              <a:rPr lang="en-GB" baseline="0" dirty="0"/>
              <a:t> columns wage gap (COEPHW)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baseline="0" dirty="0"/>
              <a:t>Right </a:t>
            </a:r>
            <a:r>
              <a:rPr lang="fr-BE" baseline="0" dirty="0" err="1"/>
              <a:t>columns</a:t>
            </a:r>
            <a:r>
              <a:rPr lang="fr-BE" baseline="0" dirty="0"/>
              <a:t> </a:t>
            </a:r>
            <a:r>
              <a:rPr lang="fr-BE" baseline="0" dirty="0" err="1"/>
              <a:t>wage</a:t>
            </a:r>
            <a:r>
              <a:rPr lang="fr-BE" baseline="0" dirty="0"/>
              <a:t> trends (COEPHW)</a:t>
            </a:r>
            <a:endParaRPr lang="en-GB" dirty="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'Convergence '!$G$39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invertIfNegative val="0"/>
          <c:cat>
            <c:strRef>
              <c:f>'Convergence '!$A$40:$A$95</c:f>
              <c:strCache>
                <c:ptCount val="56"/>
                <c:pt idx="0">
                  <c:v>Belgium</c:v>
                </c:pt>
                <c:pt idx="1">
                  <c:v>Belgium</c:v>
                </c:pt>
                <c:pt idx="2">
                  <c:v>Bulgaria</c:v>
                </c:pt>
                <c:pt idx="3">
                  <c:v>Bulgaria</c:v>
                </c:pt>
                <c:pt idx="4">
                  <c:v>Czechia</c:v>
                </c:pt>
                <c:pt idx="5">
                  <c:v>Czechia</c:v>
                </c:pt>
                <c:pt idx="6">
                  <c:v>Denmark</c:v>
                </c:pt>
                <c:pt idx="7">
                  <c:v>Denmark</c:v>
                </c:pt>
                <c:pt idx="8">
                  <c:v>Germany</c:v>
                </c:pt>
                <c:pt idx="9">
                  <c:v>Germany</c:v>
                </c:pt>
                <c:pt idx="10">
                  <c:v>Estonia</c:v>
                </c:pt>
                <c:pt idx="11">
                  <c:v>Estonia</c:v>
                </c:pt>
                <c:pt idx="12">
                  <c:v>Ireland</c:v>
                </c:pt>
                <c:pt idx="13">
                  <c:v>Ireland</c:v>
                </c:pt>
                <c:pt idx="14">
                  <c:v>Greece</c:v>
                </c:pt>
                <c:pt idx="15">
                  <c:v>Greece</c:v>
                </c:pt>
                <c:pt idx="16">
                  <c:v>Spain</c:v>
                </c:pt>
                <c:pt idx="17">
                  <c:v>Spain</c:v>
                </c:pt>
                <c:pt idx="18">
                  <c:v>France</c:v>
                </c:pt>
                <c:pt idx="19">
                  <c:v>France</c:v>
                </c:pt>
                <c:pt idx="20">
                  <c:v>Croatia</c:v>
                </c:pt>
                <c:pt idx="21">
                  <c:v>Croatia</c:v>
                </c:pt>
                <c:pt idx="22">
                  <c:v>Italy</c:v>
                </c:pt>
                <c:pt idx="23">
                  <c:v>Italy</c:v>
                </c:pt>
                <c:pt idx="24">
                  <c:v>Cyprus</c:v>
                </c:pt>
                <c:pt idx="25">
                  <c:v>Cyprus</c:v>
                </c:pt>
                <c:pt idx="26">
                  <c:v>Latvia</c:v>
                </c:pt>
                <c:pt idx="27">
                  <c:v>Latvia</c:v>
                </c:pt>
                <c:pt idx="28">
                  <c:v>Lithuania</c:v>
                </c:pt>
                <c:pt idx="29">
                  <c:v>Lithuania</c:v>
                </c:pt>
                <c:pt idx="30">
                  <c:v>Luxembourg</c:v>
                </c:pt>
                <c:pt idx="31">
                  <c:v>Luxembourg</c:v>
                </c:pt>
                <c:pt idx="32">
                  <c:v>Hungary</c:v>
                </c:pt>
                <c:pt idx="33">
                  <c:v>Hungary</c:v>
                </c:pt>
                <c:pt idx="34">
                  <c:v>Malta</c:v>
                </c:pt>
                <c:pt idx="35">
                  <c:v>Malta</c:v>
                </c:pt>
                <c:pt idx="36">
                  <c:v>Netherlands</c:v>
                </c:pt>
                <c:pt idx="37">
                  <c:v>Netherlands</c:v>
                </c:pt>
                <c:pt idx="38">
                  <c:v>Austria</c:v>
                </c:pt>
                <c:pt idx="39">
                  <c:v>Austria</c:v>
                </c:pt>
                <c:pt idx="40">
                  <c:v>Poland</c:v>
                </c:pt>
                <c:pt idx="41">
                  <c:v>Poland</c:v>
                </c:pt>
                <c:pt idx="42">
                  <c:v>Portugal</c:v>
                </c:pt>
                <c:pt idx="43">
                  <c:v>Portugal</c:v>
                </c:pt>
                <c:pt idx="44">
                  <c:v>Romania</c:v>
                </c:pt>
                <c:pt idx="45">
                  <c:v>Romania</c:v>
                </c:pt>
                <c:pt idx="46">
                  <c:v>Slovenia</c:v>
                </c:pt>
                <c:pt idx="47">
                  <c:v>Slovenia</c:v>
                </c:pt>
                <c:pt idx="48">
                  <c:v>Slovakia</c:v>
                </c:pt>
                <c:pt idx="49">
                  <c:v>Slovakia</c:v>
                </c:pt>
                <c:pt idx="50">
                  <c:v>Finland</c:v>
                </c:pt>
                <c:pt idx="51">
                  <c:v>Finland</c:v>
                </c:pt>
                <c:pt idx="52">
                  <c:v>Sweden</c:v>
                </c:pt>
                <c:pt idx="53">
                  <c:v>Sweden</c:v>
                </c:pt>
                <c:pt idx="54">
                  <c:v>United Kingdom</c:v>
                </c:pt>
                <c:pt idx="55">
                  <c:v>United Kingdom</c:v>
                </c:pt>
              </c:strCache>
            </c:strRef>
          </c:cat>
          <c:val>
            <c:numRef>
              <c:f>'Convergence '!$G$40:$G$95</c:f>
              <c:numCache>
                <c:formatCode>#,##0.0</c:formatCode>
                <c:ptCount val="56"/>
                <c:pt idx="0">
                  <c:v>5.3999999999999986</c:v>
                </c:pt>
                <c:pt idx="1">
                  <c:v>37.299999999999997</c:v>
                </c:pt>
                <c:pt idx="2">
                  <c:v>-27.9</c:v>
                </c:pt>
                <c:pt idx="3">
                  <c:v>4</c:v>
                </c:pt>
                <c:pt idx="4">
                  <c:v>-23.2</c:v>
                </c:pt>
                <c:pt idx="5">
                  <c:v>8.6999999999999993</c:v>
                </c:pt>
                <c:pt idx="6">
                  <c:v>4.8000000000000043</c:v>
                </c:pt>
                <c:pt idx="7">
                  <c:v>36.700000000000003</c:v>
                </c:pt>
                <c:pt idx="8">
                  <c:v>-2.6999999999999993</c:v>
                </c:pt>
                <c:pt idx="9">
                  <c:v>29.2</c:v>
                </c:pt>
                <c:pt idx="10">
                  <c:v>-23.4</c:v>
                </c:pt>
                <c:pt idx="11">
                  <c:v>8.5</c:v>
                </c:pt>
                <c:pt idx="12">
                  <c:v>-4.6999999999999993</c:v>
                </c:pt>
                <c:pt idx="13">
                  <c:v>27.2</c:v>
                </c:pt>
                <c:pt idx="14">
                  <c:v>-20.299999999999997</c:v>
                </c:pt>
                <c:pt idx="15">
                  <c:v>11.6</c:v>
                </c:pt>
                <c:pt idx="16">
                  <c:v>-12.599999999999998</c:v>
                </c:pt>
                <c:pt idx="17">
                  <c:v>19.3</c:v>
                </c:pt>
                <c:pt idx="18">
                  <c:v>0</c:v>
                </c:pt>
                <c:pt idx="19">
                  <c:v>31.9</c:v>
                </c:pt>
                <c:pt idx="20">
                  <c:v>-23.4</c:v>
                </c:pt>
                <c:pt idx="21">
                  <c:v>8.5</c:v>
                </c:pt>
                <c:pt idx="22">
                  <c:v>-9.3999999999999986</c:v>
                </c:pt>
                <c:pt idx="23">
                  <c:v>22.5</c:v>
                </c:pt>
                <c:pt idx="24">
                  <c:v>-17.099999999999998</c:v>
                </c:pt>
                <c:pt idx="25">
                  <c:v>14.8</c:v>
                </c:pt>
                <c:pt idx="26">
                  <c:v>-25.599999999999998</c:v>
                </c:pt>
                <c:pt idx="27">
                  <c:v>6.3</c:v>
                </c:pt>
                <c:pt idx="28">
                  <c:v>-25.299999999999997</c:v>
                </c:pt>
                <c:pt idx="29">
                  <c:v>6.6</c:v>
                </c:pt>
                <c:pt idx="30">
                  <c:v>9.6000000000000014</c:v>
                </c:pt>
                <c:pt idx="31">
                  <c:v>41.5</c:v>
                </c:pt>
                <c:pt idx="32">
                  <c:v>-24.799999999999997</c:v>
                </c:pt>
                <c:pt idx="33">
                  <c:v>7.1</c:v>
                </c:pt>
                <c:pt idx="34">
                  <c:v>-20.5</c:v>
                </c:pt>
                <c:pt idx="35">
                  <c:v>11.4</c:v>
                </c:pt>
                <c:pt idx="36">
                  <c:v>1</c:v>
                </c:pt>
                <c:pt idx="37">
                  <c:v>32.9</c:v>
                </c:pt>
                <c:pt idx="38">
                  <c:v>-4.5999999999999979</c:v>
                </c:pt>
                <c:pt idx="39">
                  <c:v>27.3</c:v>
                </c:pt>
                <c:pt idx="40">
                  <c:v>-25.799999999999997</c:v>
                </c:pt>
                <c:pt idx="41">
                  <c:v>6.1</c:v>
                </c:pt>
                <c:pt idx="42">
                  <c:v>-20.9</c:v>
                </c:pt>
                <c:pt idx="43">
                  <c:v>11</c:v>
                </c:pt>
                <c:pt idx="44">
                  <c:v>-27.799999999999997</c:v>
                </c:pt>
                <c:pt idx="45">
                  <c:v>4.0999999999999996</c:v>
                </c:pt>
                <c:pt idx="46">
                  <c:v>-16.899999999999999</c:v>
                </c:pt>
                <c:pt idx="47">
                  <c:v>15</c:v>
                </c:pt>
                <c:pt idx="48">
                  <c:v>-23.099999999999998</c:v>
                </c:pt>
                <c:pt idx="49">
                  <c:v>8.8000000000000007</c:v>
                </c:pt>
                <c:pt idx="50">
                  <c:v>-3</c:v>
                </c:pt>
                <c:pt idx="51">
                  <c:v>28.9</c:v>
                </c:pt>
                <c:pt idx="52">
                  <c:v>-2.3999999999999986</c:v>
                </c:pt>
                <c:pt idx="53">
                  <c:v>29.5</c:v>
                </c:pt>
                <c:pt idx="54">
                  <c:v>-7.5</c:v>
                </c:pt>
                <c:pt idx="55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F-4910-A954-03039C4E48BA}"/>
            </c:ext>
          </c:extLst>
        </c:ser>
        <c:ser>
          <c:idx val="1"/>
          <c:order val="1"/>
          <c:tx>
            <c:strRef>
              <c:f>'Convergence '!$H$39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'Convergence '!$A$40:$A$95</c:f>
              <c:strCache>
                <c:ptCount val="56"/>
                <c:pt idx="0">
                  <c:v>Belgium</c:v>
                </c:pt>
                <c:pt idx="1">
                  <c:v>Belgium</c:v>
                </c:pt>
                <c:pt idx="2">
                  <c:v>Bulgaria</c:v>
                </c:pt>
                <c:pt idx="3">
                  <c:v>Bulgaria</c:v>
                </c:pt>
                <c:pt idx="4">
                  <c:v>Czechia</c:v>
                </c:pt>
                <c:pt idx="5">
                  <c:v>Czechia</c:v>
                </c:pt>
                <c:pt idx="6">
                  <c:v>Denmark</c:v>
                </c:pt>
                <c:pt idx="7">
                  <c:v>Denmark</c:v>
                </c:pt>
                <c:pt idx="8">
                  <c:v>Germany</c:v>
                </c:pt>
                <c:pt idx="9">
                  <c:v>Germany</c:v>
                </c:pt>
                <c:pt idx="10">
                  <c:v>Estonia</c:v>
                </c:pt>
                <c:pt idx="11">
                  <c:v>Estonia</c:v>
                </c:pt>
                <c:pt idx="12">
                  <c:v>Ireland</c:v>
                </c:pt>
                <c:pt idx="13">
                  <c:v>Ireland</c:v>
                </c:pt>
                <c:pt idx="14">
                  <c:v>Greece</c:v>
                </c:pt>
                <c:pt idx="15">
                  <c:v>Greece</c:v>
                </c:pt>
                <c:pt idx="16">
                  <c:v>Spain</c:v>
                </c:pt>
                <c:pt idx="17">
                  <c:v>Spain</c:v>
                </c:pt>
                <c:pt idx="18">
                  <c:v>France</c:v>
                </c:pt>
                <c:pt idx="19">
                  <c:v>France</c:v>
                </c:pt>
                <c:pt idx="20">
                  <c:v>Croatia</c:v>
                </c:pt>
                <c:pt idx="21">
                  <c:v>Croatia</c:v>
                </c:pt>
                <c:pt idx="22">
                  <c:v>Italy</c:v>
                </c:pt>
                <c:pt idx="23">
                  <c:v>Italy</c:v>
                </c:pt>
                <c:pt idx="24">
                  <c:v>Cyprus</c:v>
                </c:pt>
                <c:pt idx="25">
                  <c:v>Cyprus</c:v>
                </c:pt>
                <c:pt idx="26">
                  <c:v>Latvia</c:v>
                </c:pt>
                <c:pt idx="27">
                  <c:v>Latvia</c:v>
                </c:pt>
                <c:pt idx="28">
                  <c:v>Lithuania</c:v>
                </c:pt>
                <c:pt idx="29">
                  <c:v>Lithuania</c:v>
                </c:pt>
                <c:pt idx="30">
                  <c:v>Luxembourg</c:v>
                </c:pt>
                <c:pt idx="31">
                  <c:v>Luxembourg</c:v>
                </c:pt>
                <c:pt idx="32">
                  <c:v>Hungary</c:v>
                </c:pt>
                <c:pt idx="33">
                  <c:v>Hungary</c:v>
                </c:pt>
                <c:pt idx="34">
                  <c:v>Malta</c:v>
                </c:pt>
                <c:pt idx="35">
                  <c:v>Malta</c:v>
                </c:pt>
                <c:pt idx="36">
                  <c:v>Netherlands</c:v>
                </c:pt>
                <c:pt idx="37">
                  <c:v>Netherlands</c:v>
                </c:pt>
                <c:pt idx="38">
                  <c:v>Austria</c:v>
                </c:pt>
                <c:pt idx="39">
                  <c:v>Austria</c:v>
                </c:pt>
                <c:pt idx="40">
                  <c:v>Poland</c:v>
                </c:pt>
                <c:pt idx="41">
                  <c:v>Poland</c:v>
                </c:pt>
                <c:pt idx="42">
                  <c:v>Portugal</c:v>
                </c:pt>
                <c:pt idx="43">
                  <c:v>Portugal</c:v>
                </c:pt>
                <c:pt idx="44">
                  <c:v>Romania</c:v>
                </c:pt>
                <c:pt idx="45">
                  <c:v>Romania</c:v>
                </c:pt>
                <c:pt idx="46">
                  <c:v>Slovenia</c:v>
                </c:pt>
                <c:pt idx="47">
                  <c:v>Slovenia</c:v>
                </c:pt>
                <c:pt idx="48">
                  <c:v>Slovakia</c:v>
                </c:pt>
                <c:pt idx="49">
                  <c:v>Slovakia</c:v>
                </c:pt>
                <c:pt idx="50">
                  <c:v>Finland</c:v>
                </c:pt>
                <c:pt idx="51">
                  <c:v>Finland</c:v>
                </c:pt>
                <c:pt idx="52">
                  <c:v>Sweden</c:v>
                </c:pt>
                <c:pt idx="53">
                  <c:v>Sweden</c:v>
                </c:pt>
                <c:pt idx="54">
                  <c:v>United Kingdom</c:v>
                </c:pt>
                <c:pt idx="55">
                  <c:v>United Kingdom</c:v>
                </c:pt>
              </c:strCache>
            </c:strRef>
          </c:cat>
          <c:val>
            <c:numRef>
              <c:f>'Convergence '!$H$40:$H$95</c:f>
              <c:numCache>
                <c:formatCode>#,##0.0</c:formatCode>
                <c:ptCount val="56"/>
                <c:pt idx="0">
                  <c:v>5.3999999999999986</c:v>
                </c:pt>
                <c:pt idx="1">
                  <c:v>37.799999999999997</c:v>
                </c:pt>
                <c:pt idx="2">
                  <c:v>-28.2</c:v>
                </c:pt>
                <c:pt idx="3">
                  <c:v>4.2</c:v>
                </c:pt>
                <c:pt idx="4">
                  <c:v>-24</c:v>
                </c:pt>
                <c:pt idx="5">
                  <c:v>8.4</c:v>
                </c:pt>
                <c:pt idx="6">
                  <c:v>5.2000000000000028</c:v>
                </c:pt>
                <c:pt idx="7">
                  <c:v>37.6</c:v>
                </c:pt>
                <c:pt idx="8">
                  <c:v>-2.5999999999999979</c:v>
                </c:pt>
                <c:pt idx="9">
                  <c:v>29.8</c:v>
                </c:pt>
                <c:pt idx="10">
                  <c:v>-23.299999999999997</c:v>
                </c:pt>
                <c:pt idx="11">
                  <c:v>9.1</c:v>
                </c:pt>
                <c:pt idx="12">
                  <c:v>-5.1999999999999993</c:v>
                </c:pt>
                <c:pt idx="13">
                  <c:v>27.2</c:v>
                </c:pt>
                <c:pt idx="14">
                  <c:v>-20.799999999999997</c:v>
                </c:pt>
                <c:pt idx="15">
                  <c:v>11.6</c:v>
                </c:pt>
                <c:pt idx="16">
                  <c:v>-13.099999999999998</c:v>
                </c:pt>
                <c:pt idx="17">
                  <c:v>19.3</c:v>
                </c:pt>
                <c:pt idx="18">
                  <c:v>0</c:v>
                </c:pt>
                <c:pt idx="19">
                  <c:v>32.4</c:v>
                </c:pt>
                <c:pt idx="20">
                  <c:v>-24.299999999999997</c:v>
                </c:pt>
                <c:pt idx="21">
                  <c:v>8.1</c:v>
                </c:pt>
                <c:pt idx="22">
                  <c:v>-9.8999999999999986</c:v>
                </c:pt>
                <c:pt idx="23">
                  <c:v>22.5</c:v>
                </c:pt>
                <c:pt idx="24">
                  <c:v>-18</c:v>
                </c:pt>
                <c:pt idx="25">
                  <c:v>14.4</c:v>
                </c:pt>
                <c:pt idx="26">
                  <c:v>-25.7</c:v>
                </c:pt>
                <c:pt idx="27">
                  <c:v>6.7</c:v>
                </c:pt>
                <c:pt idx="28">
                  <c:v>-25.5</c:v>
                </c:pt>
                <c:pt idx="29">
                  <c:v>6.9</c:v>
                </c:pt>
                <c:pt idx="30">
                  <c:v>9.8999999999999986</c:v>
                </c:pt>
                <c:pt idx="31">
                  <c:v>42.3</c:v>
                </c:pt>
                <c:pt idx="32">
                  <c:v>-25.599999999999998</c:v>
                </c:pt>
                <c:pt idx="33">
                  <c:v>6.8</c:v>
                </c:pt>
                <c:pt idx="34">
                  <c:v>-20.5</c:v>
                </c:pt>
                <c:pt idx="35">
                  <c:v>11.9</c:v>
                </c:pt>
                <c:pt idx="36">
                  <c:v>0.89999999999999858</c:v>
                </c:pt>
                <c:pt idx="37">
                  <c:v>33.299999999999997</c:v>
                </c:pt>
                <c:pt idx="38">
                  <c:v>-4.5</c:v>
                </c:pt>
                <c:pt idx="39">
                  <c:v>27.9</c:v>
                </c:pt>
                <c:pt idx="40">
                  <c:v>-26.2</c:v>
                </c:pt>
                <c:pt idx="41">
                  <c:v>6.2</c:v>
                </c:pt>
                <c:pt idx="42">
                  <c:v>-21.599999999999998</c:v>
                </c:pt>
                <c:pt idx="43">
                  <c:v>10.8</c:v>
                </c:pt>
                <c:pt idx="44">
                  <c:v>-28</c:v>
                </c:pt>
                <c:pt idx="45">
                  <c:v>4.4000000000000004</c:v>
                </c:pt>
                <c:pt idx="46">
                  <c:v>-17.299999999999997</c:v>
                </c:pt>
                <c:pt idx="47">
                  <c:v>15.1</c:v>
                </c:pt>
                <c:pt idx="48">
                  <c:v>-23.4</c:v>
                </c:pt>
                <c:pt idx="49">
                  <c:v>9</c:v>
                </c:pt>
                <c:pt idx="50">
                  <c:v>-3.0999999999999979</c:v>
                </c:pt>
                <c:pt idx="51">
                  <c:v>29.3</c:v>
                </c:pt>
                <c:pt idx="52">
                  <c:v>-3.6999999999999993</c:v>
                </c:pt>
                <c:pt idx="53">
                  <c:v>28.7</c:v>
                </c:pt>
                <c:pt idx="54">
                  <c:v>-6.5999999999999979</c:v>
                </c:pt>
                <c:pt idx="55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CF-4910-A954-03039C4E48BA}"/>
            </c:ext>
          </c:extLst>
        </c:ser>
        <c:ser>
          <c:idx val="2"/>
          <c:order val="2"/>
          <c:tx>
            <c:strRef>
              <c:f>'Convergence '!$I$39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'Convergence '!$A$40:$A$95</c:f>
              <c:strCache>
                <c:ptCount val="56"/>
                <c:pt idx="0">
                  <c:v>Belgium</c:v>
                </c:pt>
                <c:pt idx="1">
                  <c:v>Belgium</c:v>
                </c:pt>
                <c:pt idx="2">
                  <c:v>Bulgaria</c:v>
                </c:pt>
                <c:pt idx="3">
                  <c:v>Bulgaria</c:v>
                </c:pt>
                <c:pt idx="4">
                  <c:v>Czechia</c:v>
                </c:pt>
                <c:pt idx="5">
                  <c:v>Czechia</c:v>
                </c:pt>
                <c:pt idx="6">
                  <c:v>Denmark</c:v>
                </c:pt>
                <c:pt idx="7">
                  <c:v>Denmark</c:v>
                </c:pt>
                <c:pt idx="8">
                  <c:v>Germany</c:v>
                </c:pt>
                <c:pt idx="9">
                  <c:v>Germany</c:v>
                </c:pt>
                <c:pt idx="10">
                  <c:v>Estonia</c:v>
                </c:pt>
                <c:pt idx="11">
                  <c:v>Estonia</c:v>
                </c:pt>
                <c:pt idx="12">
                  <c:v>Ireland</c:v>
                </c:pt>
                <c:pt idx="13">
                  <c:v>Ireland</c:v>
                </c:pt>
                <c:pt idx="14">
                  <c:v>Greece</c:v>
                </c:pt>
                <c:pt idx="15">
                  <c:v>Greece</c:v>
                </c:pt>
                <c:pt idx="16">
                  <c:v>Spain</c:v>
                </c:pt>
                <c:pt idx="17">
                  <c:v>Spain</c:v>
                </c:pt>
                <c:pt idx="18">
                  <c:v>France</c:v>
                </c:pt>
                <c:pt idx="19">
                  <c:v>France</c:v>
                </c:pt>
                <c:pt idx="20">
                  <c:v>Croatia</c:v>
                </c:pt>
                <c:pt idx="21">
                  <c:v>Croatia</c:v>
                </c:pt>
                <c:pt idx="22">
                  <c:v>Italy</c:v>
                </c:pt>
                <c:pt idx="23">
                  <c:v>Italy</c:v>
                </c:pt>
                <c:pt idx="24">
                  <c:v>Cyprus</c:v>
                </c:pt>
                <c:pt idx="25">
                  <c:v>Cyprus</c:v>
                </c:pt>
                <c:pt idx="26">
                  <c:v>Latvia</c:v>
                </c:pt>
                <c:pt idx="27">
                  <c:v>Latvia</c:v>
                </c:pt>
                <c:pt idx="28">
                  <c:v>Lithuania</c:v>
                </c:pt>
                <c:pt idx="29">
                  <c:v>Lithuania</c:v>
                </c:pt>
                <c:pt idx="30">
                  <c:v>Luxembourg</c:v>
                </c:pt>
                <c:pt idx="31">
                  <c:v>Luxembourg</c:v>
                </c:pt>
                <c:pt idx="32">
                  <c:v>Hungary</c:v>
                </c:pt>
                <c:pt idx="33">
                  <c:v>Hungary</c:v>
                </c:pt>
                <c:pt idx="34">
                  <c:v>Malta</c:v>
                </c:pt>
                <c:pt idx="35">
                  <c:v>Malta</c:v>
                </c:pt>
                <c:pt idx="36">
                  <c:v>Netherlands</c:v>
                </c:pt>
                <c:pt idx="37">
                  <c:v>Netherlands</c:v>
                </c:pt>
                <c:pt idx="38">
                  <c:v>Austria</c:v>
                </c:pt>
                <c:pt idx="39">
                  <c:v>Austria</c:v>
                </c:pt>
                <c:pt idx="40">
                  <c:v>Poland</c:v>
                </c:pt>
                <c:pt idx="41">
                  <c:v>Poland</c:v>
                </c:pt>
                <c:pt idx="42">
                  <c:v>Portugal</c:v>
                </c:pt>
                <c:pt idx="43">
                  <c:v>Portugal</c:v>
                </c:pt>
                <c:pt idx="44">
                  <c:v>Romania</c:v>
                </c:pt>
                <c:pt idx="45">
                  <c:v>Romania</c:v>
                </c:pt>
                <c:pt idx="46">
                  <c:v>Slovenia</c:v>
                </c:pt>
                <c:pt idx="47">
                  <c:v>Slovenia</c:v>
                </c:pt>
                <c:pt idx="48">
                  <c:v>Slovakia</c:v>
                </c:pt>
                <c:pt idx="49">
                  <c:v>Slovakia</c:v>
                </c:pt>
                <c:pt idx="50">
                  <c:v>Finland</c:v>
                </c:pt>
                <c:pt idx="51">
                  <c:v>Finland</c:v>
                </c:pt>
                <c:pt idx="52">
                  <c:v>Sweden</c:v>
                </c:pt>
                <c:pt idx="53">
                  <c:v>Sweden</c:v>
                </c:pt>
                <c:pt idx="54">
                  <c:v>United Kingdom</c:v>
                </c:pt>
                <c:pt idx="55">
                  <c:v>United Kingdom</c:v>
                </c:pt>
              </c:strCache>
            </c:strRef>
          </c:cat>
          <c:val>
            <c:numRef>
              <c:f>'Convergence '!$I$40:$I$95</c:f>
              <c:numCache>
                <c:formatCode>#,##0.0</c:formatCode>
                <c:ptCount val="56"/>
                <c:pt idx="0">
                  <c:v>5.1999999999999957</c:v>
                </c:pt>
                <c:pt idx="1">
                  <c:v>37.9</c:v>
                </c:pt>
                <c:pt idx="2">
                  <c:v>-28.200000000000003</c:v>
                </c:pt>
                <c:pt idx="3">
                  <c:v>4.5</c:v>
                </c:pt>
                <c:pt idx="4">
                  <c:v>-23.900000000000002</c:v>
                </c:pt>
                <c:pt idx="5">
                  <c:v>8.8000000000000007</c:v>
                </c:pt>
                <c:pt idx="6">
                  <c:v>5.7999999999999972</c:v>
                </c:pt>
                <c:pt idx="7">
                  <c:v>38.5</c:v>
                </c:pt>
                <c:pt idx="8">
                  <c:v>-2.2000000000000028</c:v>
                </c:pt>
                <c:pt idx="9">
                  <c:v>30.5</c:v>
                </c:pt>
                <c:pt idx="10">
                  <c:v>-23.300000000000004</c:v>
                </c:pt>
                <c:pt idx="11">
                  <c:v>9.4</c:v>
                </c:pt>
                <c:pt idx="12">
                  <c:v>-5.0000000000000036</c:v>
                </c:pt>
                <c:pt idx="13">
                  <c:v>27.7</c:v>
                </c:pt>
                <c:pt idx="14">
                  <c:v>-21.400000000000002</c:v>
                </c:pt>
                <c:pt idx="15">
                  <c:v>11.3</c:v>
                </c:pt>
                <c:pt idx="16">
                  <c:v>-13.300000000000004</c:v>
                </c:pt>
                <c:pt idx="17">
                  <c:v>19.399999999999999</c:v>
                </c:pt>
                <c:pt idx="18">
                  <c:v>0</c:v>
                </c:pt>
                <c:pt idx="19">
                  <c:v>32.700000000000003</c:v>
                </c:pt>
                <c:pt idx="20">
                  <c:v>-24.300000000000004</c:v>
                </c:pt>
                <c:pt idx="21">
                  <c:v>8.4</c:v>
                </c:pt>
                <c:pt idx="22">
                  <c:v>-10.000000000000004</c:v>
                </c:pt>
                <c:pt idx="23">
                  <c:v>22.7</c:v>
                </c:pt>
                <c:pt idx="24">
                  <c:v>-18.500000000000004</c:v>
                </c:pt>
                <c:pt idx="25">
                  <c:v>14.2</c:v>
                </c:pt>
                <c:pt idx="26">
                  <c:v>-25.300000000000004</c:v>
                </c:pt>
                <c:pt idx="27">
                  <c:v>7.4</c:v>
                </c:pt>
                <c:pt idx="28">
                  <c:v>-25.500000000000004</c:v>
                </c:pt>
                <c:pt idx="29">
                  <c:v>7.2</c:v>
                </c:pt>
                <c:pt idx="30">
                  <c:v>10.699999999999996</c:v>
                </c:pt>
                <c:pt idx="31">
                  <c:v>43.4</c:v>
                </c:pt>
                <c:pt idx="32">
                  <c:v>-26.000000000000004</c:v>
                </c:pt>
                <c:pt idx="33">
                  <c:v>6.7</c:v>
                </c:pt>
                <c:pt idx="34">
                  <c:v>-20.100000000000001</c:v>
                </c:pt>
                <c:pt idx="35">
                  <c:v>12.6</c:v>
                </c:pt>
                <c:pt idx="36">
                  <c:v>0.59999999999999432</c:v>
                </c:pt>
                <c:pt idx="37">
                  <c:v>33.299999999999997</c:v>
                </c:pt>
                <c:pt idx="38">
                  <c:v>-3.8000000000000043</c:v>
                </c:pt>
                <c:pt idx="39">
                  <c:v>28.9</c:v>
                </c:pt>
                <c:pt idx="40">
                  <c:v>-26.400000000000002</c:v>
                </c:pt>
                <c:pt idx="41">
                  <c:v>6.3</c:v>
                </c:pt>
                <c:pt idx="42">
                  <c:v>-21.900000000000002</c:v>
                </c:pt>
                <c:pt idx="43">
                  <c:v>10.8</c:v>
                </c:pt>
                <c:pt idx="44">
                  <c:v>-28.200000000000003</c:v>
                </c:pt>
                <c:pt idx="45">
                  <c:v>4.5</c:v>
                </c:pt>
                <c:pt idx="46">
                  <c:v>-17.500000000000004</c:v>
                </c:pt>
                <c:pt idx="47">
                  <c:v>15.2</c:v>
                </c:pt>
                <c:pt idx="48">
                  <c:v>-23.400000000000002</c:v>
                </c:pt>
                <c:pt idx="49">
                  <c:v>9.3000000000000007</c:v>
                </c:pt>
                <c:pt idx="50">
                  <c:v>-3.0000000000000036</c:v>
                </c:pt>
                <c:pt idx="51">
                  <c:v>29.7</c:v>
                </c:pt>
                <c:pt idx="52">
                  <c:v>-4.0000000000000036</c:v>
                </c:pt>
                <c:pt idx="53">
                  <c:v>28.7</c:v>
                </c:pt>
                <c:pt idx="54">
                  <c:v>-3.5000000000000036</c:v>
                </c:pt>
                <c:pt idx="55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CF-4910-A954-03039C4E48BA}"/>
            </c:ext>
          </c:extLst>
        </c:ser>
        <c:ser>
          <c:idx val="3"/>
          <c:order val="3"/>
          <c:tx>
            <c:strRef>
              <c:f>'Convergence '!$J$39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'Convergence '!$A$40:$A$95</c:f>
              <c:strCache>
                <c:ptCount val="56"/>
                <c:pt idx="0">
                  <c:v>Belgium</c:v>
                </c:pt>
                <c:pt idx="1">
                  <c:v>Belgium</c:v>
                </c:pt>
                <c:pt idx="2">
                  <c:v>Bulgaria</c:v>
                </c:pt>
                <c:pt idx="3">
                  <c:v>Bulgaria</c:v>
                </c:pt>
                <c:pt idx="4">
                  <c:v>Czechia</c:v>
                </c:pt>
                <c:pt idx="5">
                  <c:v>Czechia</c:v>
                </c:pt>
                <c:pt idx="6">
                  <c:v>Denmark</c:v>
                </c:pt>
                <c:pt idx="7">
                  <c:v>Denmark</c:v>
                </c:pt>
                <c:pt idx="8">
                  <c:v>Germany</c:v>
                </c:pt>
                <c:pt idx="9">
                  <c:v>Germany</c:v>
                </c:pt>
                <c:pt idx="10">
                  <c:v>Estonia</c:v>
                </c:pt>
                <c:pt idx="11">
                  <c:v>Estonia</c:v>
                </c:pt>
                <c:pt idx="12">
                  <c:v>Ireland</c:v>
                </c:pt>
                <c:pt idx="13">
                  <c:v>Ireland</c:v>
                </c:pt>
                <c:pt idx="14">
                  <c:v>Greece</c:v>
                </c:pt>
                <c:pt idx="15">
                  <c:v>Greece</c:v>
                </c:pt>
                <c:pt idx="16">
                  <c:v>Spain</c:v>
                </c:pt>
                <c:pt idx="17">
                  <c:v>Spain</c:v>
                </c:pt>
                <c:pt idx="18">
                  <c:v>France</c:v>
                </c:pt>
                <c:pt idx="19">
                  <c:v>France</c:v>
                </c:pt>
                <c:pt idx="20">
                  <c:v>Croatia</c:v>
                </c:pt>
                <c:pt idx="21">
                  <c:v>Croatia</c:v>
                </c:pt>
                <c:pt idx="22">
                  <c:v>Italy</c:v>
                </c:pt>
                <c:pt idx="23">
                  <c:v>Italy</c:v>
                </c:pt>
                <c:pt idx="24">
                  <c:v>Cyprus</c:v>
                </c:pt>
                <c:pt idx="25">
                  <c:v>Cyprus</c:v>
                </c:pt>
                <c:pt idx="26">
                  <c:v>Latvia</c:v>
                </c:pt>
                <c:pt idx="27">
                  <c:v>Latvia</c:v>
                </c:pt>
                <c:pt idx="28">
                  <c:v>Lithuania</c:v>
                </c:pt>
                <c:pt idx="29">
                  <c:v>Lithuania</c:v>
                </c:pt>
                <c:pt idx="30">
                  <c:v>Luxembourg</c:v>
                </c:pt>
                <c:pt idx="31">
                  <c:v>Luxembourg</c:v>
                </c:pt>
                <c:pt idx="32">
                  <c:v>Hungary</c:v>
                </c:pt>
                <c:pt idx="33">
                  <c:v>Hungary</c:v>
                </c:pt>
                <c:pt idx="34">
                  <c:v>Malta</c:v>
                </c:pt>
                <c:pt idx="35">
                  <c:v>Malta</c:v>
                </c:pt>
                <c:pt idx="36">
                  <c:v>Netherlands</c:v>
                </c:pt>
                <c:pt idx="37">
                  <c:v>Netherlands</c:v>
                </c:pt>
                <c:pt idx="38">
                  <c:v>Austria</c:v>
                </c:pt>
                <c:pt idx="39">
                  <c:v>Austria</c:v>
                </c:pt>
                <c:pt idx="40">
                  <c:v>Poland</c:v>
                </c:pt>
                <c:pt idx="41">
                  <c:v>Poland</c:v>
                </c:pt>
                <c:pt idx="42">
                  <c:v>Portugal</c:v>
                </c:pt>
                <c:pt idx="43">
                  <c:v>Portugal</c:v>
                </c:pt>
                <c:pt idx="44">
                  <c:v>Romania</c:v>
                </c:pt>
                <c:pt idx="45">
                  <c:v>Romania</c:v>
                </c:pt>
                <c:pt idx="46">
                  <c:v>Slovenia</c:v>
                </c:pt>
                <c:pt idx="47">
                  <c:v>Slovenia</c:v>
                </c:pt>
                <c:pt idx="48">
                  <c:v>Slovakia</c:v>
                </c:pt>
                <c:pt idx="49">
                  <c:v>Slovakia</c:v>
                </c:pt>
                <c:pt idx="50">
                  <c:v>Finland</c:v>
                </c:pt>
                <c:pt idx="51">
                  <c:v>Finland</c:v>
                </c:pt>
                <c:pt idx="52">
                  <c:v>Sweden</c:v>
                </c:pt>
                <c:pt idx="53">
                  <c:v>Sweden</c:v>
                </c:pt>
                <c:pt idx="54">
                  <c:v>United Kingdom</c:v>
                </c:pt>
                <c:pt idx="55">
                  <c:v>United Kingdom</c:v>
                </c:pt>
              </c:strCache>
            </c:strRef>
          </c:cat>
          <c:val>
            <c:numRef>
              <c:f>'Convergence '!$J$40:$J$95</c:f>
              <c:numCache>
                <c:formatCode>#,##0.0</c:formatCode>
                <c:ptCount val="56"/>
                <c:pt idx="0">
                  <c:v>5.1000000000000014</c:v>
                </c:pt>
                <c:pt idx="1">
                  <c:v>37.9</c:v>
                </c:pt>
                <c:pt idx="2">
                  <c:v>-28.099999999999998</c:v>
                </c:pt>
                <c:pt idx="3">
                  <c:v>4.7</c:v>
                </c:pt>
                <c:pt idx="4">
                  <c:v>-23.699999999999996</c:v>
                </c:pt>
                <c:pt idx="5">
                  <c:v>9.1</c:v>
                </c:pt>
                <c:pt idx="6">
                  <c:v>6</c:v>
                </c:pt>
                <c:pt idx="7">
                  <c:v>38.799999999999997</c:v>
                </c:pt>
                <c:pt idx="8">
                  <c:v>-1.4999999999999964</c:v>
                </c:pt>
                <c:pt idx="9">
                  <c:v>31.3</c:v>
                </c:pt>
                <c:pt idx="10">
                  <c:v>-22.799999999999997</c:v>
                </c:pt>
                <c:pt idx="11">
                  <c:v>10</c:v>
                </c:pt>
                <c:pt idx="12">
                  <c:v>-4.4999999999999964</c:v>
                </c:pt>
                <c:pt idx="13">
                  <c:v>28.3</c:v>
                </c:pt>
                <c:pt idx="14">
                  <c:v>-21.599999999999998</c:v>
                </c:pt>
                <c:pt idx="15">
                  <c:v>11.2</c:v>
                </c:pt>
                <c:pt idx="16">
                  <c:v>-13.399999999999999</c:v>
                </c:pt>
                <c:pt idx="17">
                  <c:v>19.399999999999999</c:v>
                </c:pt>
                <c:pt idx="18">
                  <c:v>0</c:v>
                </c:pt>
                <c:pt idx="19">
                  <c:v>32.799999999999997</c:v>
                </c:pt>
                <c:pt idx="20">
                  <c:v>-24.199999999999996</c:v>
                </c:pt>
                <c:pt idx="21">
                  <c:v>8.6</c:v>
                </c:pt>
                <c:pt idx="22">
                  <c:v>-10.099999999999998</c:v>
                </c:pt>
                <c:pt idx="23">
                  <c:v>22.7</c:v>
                </c:pt>
                <c:pt idx="24">
                  <c:v>-18.799999999999997</c:v>
                </c:pt>
                <c:pt idx="25">
                  <c:v>14</c:v>
                </c:pt>
                <c:pt idx="26">
                  <c:v>-24.799999999999997</c:v>
                </c:pt>
                <c:pt idx="27">
                  <c:v>8</c:v>
                </c:pt>
                <c:pt idx="28">
                  <c:v>-25.199999999999996</c:v>
                </c:pt>
                <c:pt idx="29">
                  <c:v>7.6</c:v>
                </c:pt>
                <c:pt idx="30">
                  <c:v>11</c:v>
                </c:pt>
                <c:pt idx="31">
                  <c:v>43.8</c:v>
                </c:pt>
                <c:pt idx="32">
                  <c:v>-25.9</c:v>
                </c:pt>
                <c:pt idx="33">
                  <c:v>6.9</c:v>
                </c:pt>
                <c:pt idx="34">
                  <c:v>-20.299999999999997</c:v>
                </c:pt>
                <c:pt idx="35">
                  <c:v>12.5</c:v>
                </c:pt>
                <c:pt idx="36">
                  <c:v>0.80000000000000426</c:v>
                </c:pt>
                <c:pt idx="37">
                  <c:v>33.6</c:v>
                </c:pt>
                <c:pt idx="38">
                  <c:v>-3.4999999999999964</c:v>
                </c:pt>
                <c:pt idx="39">
                  <c:v>29.3</c:v>
                </c:pt>
                <c:pt idx="40">
                  <c:v>-26.499999999999996</c:v>
                </c:pt>
                <c:pt idx="41">
                  <c:v>6.3</c:v>
                </c:pt>
                <c:pt idx="42">
                  <c:v>-21.799999999999997</c:v>
                </c:pt>
                <c:pt idx="43">
                  <c:v>11</c:v>
                </c:pt>
                <c:pt idx="44">
                  <c:v>-27.699999999999996</c:v>
                </c:pt>
                <c:pt idx="45">
                  <c:v>5.0999999999999996</c:v>
                </c:pt>
                <c:pt idx="46">
                  <c:v>-16.699999999999996</c:v>
                </c:pt>
                <c:pt idx="47">
                  <c:v>16.100000000000001</c:v>
                </c:pt>
                <c:pt idx="48">
                  <c:v>-23.199999999999996</c:v>
                </c:pt>
                <c:pt idx="49">
                  <c:v>9.6</c:v>
                </c:pt>
                <c:pt idx="50">
                  <c:v>-2.7999999999999972</c:v>
                </c:pt>
                <c:pt idx="51">
                  <c:v>30</c:v>
                </c:pt>
                <c:pt idx="52">
                  <c:v>-3.9999999999999964</c:v>
                </c:pt>
                <c:pt idx="53">
                  <c:v>28.8</c:v>
                </c:pt>
                <c:pt idx="54">
                  <c:v>-6.3999999999999986</c:v>
                </c:pt>
                <c:pt idx="55">
                  <c:v>26.4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CF-4910-A954-03039C4E48BA}"/>
            </c:ext>
          </c:extLst>
        </c:ser>
        <c:ser>
          <c:idx val="4"/>
          <c:order val="4"/>
          <c:tx>
            <c:strRef>
              <c:f>'Convergence '!$K$39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'Convergence '!$A$40:$A$95</c:f>
              <c:strCache>
                <c:ptCount val="56"/>
                <c:pt idx="0">
                  <c:v>Belgium</c:v>
                </c:pt>
                <c:pt idx="1">
                  <c:v>Belgium</c:v>
                </c:pt>
                <c:pt idx="2">
                  <c:v>Bulgaria</c:v>
                </c:pt>
                <c:pt idx="3">
                  <c:v>Bulgaria</c:v>
                </c:pt>
                <c:pt idx="4">
                  <c:v>Czechia</c:v>
                </c:pt>
                <c:pt idx="5">
                  <c:v>Czechia</c:v>
                </c:pt>
                <c:pt idx="6">
                  <c:v>Denmark</c:v>
                </c:pt>
                <c:pt idx="7">
                  <c:v>Denmark</c:v>
                </c:pt>
                <c:pt idx="8">
                  <c:v>Germany</c:v>
                </c:pt>
                <c:pt idx="9">
                  <c:v>Germany</c:v>
                </c:pt>
                <c:pt idx="10">
                  <c:v>Estonia</c:v>
                </c:pt>
                <c:pt idx="11">
                  <c:v>Estonia</c:v>
                </c:pt>
                <c:pt idx="12">
                  <c:v>Ireland</c:v>
                </c:pt>
                <c:pt idx="13">
                  <c:v>Ireland</c:v>
                </c:pt>
                <c:pt idx="14">
                  <c:v>Greece</c:v>
                </c:pt>
                <c:pt idx="15">
                  <c:v>Greece</c:v>
                </c:pt>
                <c:pt idx="16">
                  <c:v>Spain</c:v>
                </c:pt>
                <c:pt idx="17">
                  <c:v>Spain</c:v>
                </c:pt>
                <c:pt idx="18">
                  <c:v>France</c:v>
                </c:pt>
                <c:pt idx="19">
                  <c:v>France</c:v>
                </c:pt>
                <c:pt idx="20">
                  <c:v>Croatia</c:v>
                </c:pt>
                <c:pt idx="21">
                  <c:v>Croatia</c:v>
                </c:pt>
                <c:pt idx="22">
                  <c:v>Italy</c:v>
                </c:pt>
                <c:pt idx="23">
                  <c:v>Italy</c:v>
                </c:pt>
                <c:pt idx="24">
                  <c:v>Cyprus</c:v>
                </c:pt>
                <c:pt idx="25">
                  <c:v>Cyprus</c:v>
                </c:pt>
                <c:pt idx="26">
                  <c:v>Latvia</c:v>
                </c:pt>
                <c:pt idx="27">
                  <c:v>Latvia</c:v>
                </c:pt>
                <c:pt idx="28">
                  <c:v>Lithuania</c:v>
                </c:pt>
                <c:pt idx="29">
                  <c:v>Lithuania</c:v>
                </c:pt>
                <c:pt idx="30">
                  <c:v>Luxembourg</c:v>
                </c:pt>
                <c:pt idx="31">
                  <c:v>Luxembourg</c:v>
                </c:pt>
                <c:pt idx="32">
                  <c:v>Hungary</c:v>
                </c:pt>
                <c:pt idx="33">
                  <c:v>Hungary</c:v>
                </c:pt>
                <c:pt idx="34">
                  <c:v>Malta</c:v>
                </c:pt>
                <c:pt idx="35">
                  <c:v>Malta</c:v>
                </c:pt>
                <c:pt idx="36">
                  <c:v>Netherlands</c:v>
                </c:pt>
                <c:pt idx="37">
                  <c:v>Netherlands</c:v>
                </c:pt>
                <c:pt idx="38">
                  <c:v>Austria</c:v>
                </c:pt>
                <c:pt idx="39">
                  <c:v>Austria</c:v>
                </c:pt>
                <c:pt idx="40">
                  <c:v>Poland</c:v>
                </c:pt>
                <c:pt idx="41">
                  <c:v>Poland</c:v>
                </c:pt>
                <c:pt idx="42">
                  <c:v>Portugal</c:v>
                </c:pt>
                <c:pt idx="43">
                  <c:v>Portugal</c:v>
                </c:pt>
                <c:pt idx="44">
                  <c:v>Romania</c:v>
                </c:pt>
                <c:pt idx="45">
                  <c:v>Romania</c:v>
                </c:pt>
                <c:pt idx="46">
                  <c:v>Slovenia</c:v>
                </c:pt>
                <c:pt idx="47">
                  <c:v>Slovenia</c:v>
                </c:pt>
                <c:pt idx="48">
                  <c:v>Slovakia</c:v>
                </c:pt>
                <c:pt idx="49">
                  <c:v>Slovakia</c:v>
                </c:pt>
                <c:pt idx="50">
                  <c:v>Finland</c:v>
                </c:pt>
                <c:pt idx="51">
                  <c:v>Finland</c:v>
                </c:pt>
                <c:pt idx="52">
                  <c:v>Sweden</c:v>
                </c:pt>
                <c:pt idx="53">
                  <c:v>Sweden</c:v>
                </c:pt>
                <c:pt idx="54">
                  <c:v>United Kingdom</c:v>
                </c:pt>
                <c:pt idx="55">
                  <c:v>United Kingdom</c:v>
                </c:pt>
              </c:strCache>
            </c:strRef>
          </c:cat>
          <c:val>
            <c:numRef>
              <c:f>'Convergence '!$K$40:$K$95</c:f>
              <c:numCache>
                <c:formatCode>#,##0.0</c:formatCode>
                <c:ptCount val="56"/>
                <c:pt idx="0">
                  <c:v>5.1000000000000014</c:v>
                </c:pt>
                <c:pt idx="1">
                  <c:v>38.5</c:v>
                </c:pt>
                <c:pt idx="2">
                  <c:v>-28.2</c:v>
                </c:pt>
                <c:pt idx="3">
                  <c:v>5.2</c:v>
                </c:pt>
                <c:pt idx="4">
                  <c:v>-23.5</c:v>
                </c:pt>
                <c:pt idx="5">
                  <c:v>9.9</c:v>
                </c:pt>
                <c:pt idx="6">
                  <c:v>6.1000000000000014</c:v>
                </c:pt>
                <c:pt idx="7">
                  <c:v>39.5</c:v>
                </c:pt>
                <c:pt idx="8">
                  <c:v>-1.2999999999999972</c:v>
                </c:pt>
                <c:pt idx="9">
                  <c:v>32.1</c:v>
                </c:pt>
                <c:pt idx="10">
                  <c:v>-22.799999999999997</c:v>
                </c:pt>
                <c:pt idx="11">
                  <c:v>10.6</c:v>
                </c:pt>
                <c:pt idx="12">
                  <c:v>-4.8999999999999986</c:v>
                </c:pt>
                <c:pt idx="13">
                  <c:v>28.5</c:v>
                </c:pt>
                <c:pt idx="14">
                  <c:v>-22.2</c:v>
                </c:pt>
                <c:pt idx="15">
                  <c:v>11.2</c:v>
                </c:pt>
                <c:pt idx="16">
                  <c:v>-13.799999999999997</c:v>
                </c:pt>
                <c:pt idx="17">
                  <c:v>19.600000000000001</c:v>
                </c:pt>
                <c:pt idx="18">
                  <c:v>0</c:v>
                </c:pt>
                <c:pt idx="19">
                  <c:v>33.4</c:v>
                </c:pt>
                <c:pt idx="20">
                  <c:v>-24.7</c:v>
                </c:pt>
                <c:pt idx="21">
                  <c:v>8.6999999999999993</c:v>
                </c:pt>
                <c:pt idx="22">
                  <c:v>-10.7</c:v>
                </c:pt>
                <c:pt idx="23">
                  <c:v>22.7</c:v>
                </c:pt>
                <c:pt idx="24">
                  <c:v>-19.299999999999997</c:v>
                </c:pt>
                <c:pt idx="25">
                  <c:v>14.1</c:v>
                </c:pt>
                <c:pt idx="26">
                  <c:v>-24.7</c:v>
                </c:pt>
                <c:pt idx="27">
                  <c:v>8.6999999999999993</c:v>
                </c:pt>
                <c:pt idx="28">
                  <c:v>-25</c:v>
                </c:pt>
                <c:pt idx="29">
                  <c:v>8.4</c:v>
                </c:pt>
                <c:pt idx="30">
                  <c:v>11.800000000000004</c:v>
                </c:pt>
                <c:pt idx="31">
                  <c:v>45.2</c:v>
                </c:pt>
                <c:pt idx="32">
                  <c:v>-25.9</c:v>
                </c:pt>
                <c:pt idx="33">
                  <c:v>7.5</c:v>
                </c:pt>
                <c:pt idx="34">
                  <c:v>-20.399999999999999</c:v>
                </c:pt>
                <c:pt idx="35">
                  <c:v>13</c:v>
                </c:pt>
                <c:pt idx="36">
                  <c:v>0.60000000000000142</c:v>
                </c:pt>
                <c:pt idx="37">
                  <c:v>34</c:v>
                </c:pt>
                <c:pt idx="38">
                  <c:v>-3.6999999999999993</c:v>
                </c:pt>
                <c:pt idx="39">
                  <c:v>29.7</c:v>
                </c:pt>
                <c:pt idx="40">
                  <c:v>-26.5</c:v>
                </c:pt>
                <c:pt idx="41">
                  <c:v>6.9</c:v>
                </c:pt>
                <c:pt idx="42">
                  <c:v>-22.2</c:v>
                </c:pt>
                <c:pt idx="43">
                  <c:v>11.2</c:v>
                </c:pt>
                <c:pt idx="44">
                  <c:v>-27.799999999999997</c:v>
                </c:pt>
                <c:pt idx="45">
                  <c:v>5.6</c:v>
                </c:pt>
                <c:pt idx="46">
                  <c:v>-16.5</c:v>
                </c:pt>
                <c:pt idx="47">
                  <c:v>16.899999999999999</c:v>
                </c:pt>
                <c:pt idx="48">
                  <c:v>-23.099999999999998</c:v>
                </c:pt>
                <c:pt idx="49">
                  <c:v>10.3</c:v>
                </c:pt>
                <c:pt idx="50">
                  <c:v>-3.7999999999999972</c:v>
                </c:pt>
                <c:pt idx="51">
                  <c:v>29.6</c:v>
                </c:pt>
                <c:pt idx="52">
                  <c:v>-4.2999999999999972</c:v>
                </c:pt>
                <c:pt idx="53">
                  <c:v>29.1</c:v>
                </c:pt>
                <c:pt idx="54">
                  <c:v>-8</c:v>
                </c:pt>
                <c:pt idx="55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CF-4910-A954-03039C4E4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8040584"/>
        <c:axId val="1"/>
      </c:barChart>
      <c:catAx>
        <c:axId val="368040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040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7917143958047047"/>
          <c:y val="0.93625707145172599"/>
          <c:w val="0.34948057614957911"/>
          <c:h val="4.3824701195219085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dirty="0"/>
              <a:t>COEPHW</a:t>
            </a:r>
            <a:r>
              <a:rPr lang="fr-BE" baseline="0" dirty="0"/>
              <a:t> Coefficient - Trends</a:t>
            </a:r>
            <a:endParaRPr lang="en-GB" dirty="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'Convergence '!$A$100</c:f>
              <c:strCache>
                <c:ptCount val="1"/>
                <c:pt idx="0">
                  <c:v>Belgium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'!$B$100:$K$100</c:f>
              <c:numCache>
                <c:formatCode>#,##0.0</c:formatCode>
                <c:ptCount val="10"/>
                <c:pt idx="0">
                  <c:v>0.85498489425981872</c:v>
                </c:pt>
                <c:pt idx="1">
                  <c:v>0.85588235294117654</c:v>
                </c:pt>
                <c:pt idx="2">
                  <c:v>0.86337209302325579</c:v>
                </c:pt>
                <c:pt idx="3">
                  <c:v>0.85835694050991507</c:v>
                </c:pt>
                <c:pt idx="4">
                  <c:v>0.85164835164835173</c:v>
                </c:pt>
                <c:pt idx="5">
                  <c:v>0.85522788203753353</c:v>
                </c:pt>
                <c:pt idx="6">
                  <c:v>0.85714285714285721</c:v>
                </c:pt>
                <c:pt idx="7">
                  <c:v>0.86279683377308714</c:v>
                </c:pt>
                <c:pt idx="8">
                  <c:v>0.86543535620052769</c:v>
                </c:pt>
                <c:pt idx="9">
                  <c:v>0.86753246753246749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9F-4E43-B930-1230C6473DD3}"/>
            </c:ext>
          </c:extLst>
        </c:ser>
        <c:ser>
          <c:idx val="1"/>
          <c:order val="1"/>
          <c:tx>
            <c:strRef>
              <c:f>'Convergence '!$A$101</c:f>
              <c:strCache>
                <c:ptCount val="1"/>
                <c:pt idx="0">
                  <c:v>Bulgaria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'!$B$101:$K$101</c:f>
              <c:numCache>
                <c:formatCode>#,##0.0</c:formatCode>
                <c:ptCount val="10"/>
                <c:pt idx="0">
                  <c:v>10.884615384615385</c:v>
                </c:pt>
                <c:pt idx="1">
                  <c:v>10.03448275862069</c:v>
                </c:pt>
                <c:pt idx="2">
                  <c:v>9.28125</c:v>
                </c:pt>
                <c:pt idx="3">
                  <c:v>8.9117647058823533</c:v>
                </c:pt>
                <c:pt idx="4">
                  <c:v>8.3783783783783772</c:v>
                </c:pt>
                <c:pt idx="5">
                  <c:v>7.9749999999999996</c:v>
                </c:pt>
                <c:pt idx="6">
                  <c:v>7.7142857142857135</c:v>
                </c:pt>
                <c:pt idx="7">
                  <c:v>7.2666666666666675</c:v>
                </c:pt>
                <c:pt idx="8">
                  <c:v>6.9787234042553186</c:v>
                </c:pt>
                <c:pt idx="9">
                  <c:v>6.4230769230769225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9F-4E43-B930-1230C6473DD3}"/>
            </c:ext>
          </c:extLst>
        </c:ser>
        <c:ser>
          <c:idx val="2"/>
          <c:order val="2"/>
          <c:tx>
            <c:strRef>
              <c:f>'Convergence '!$A$102</c:f>
              <c:strCache>
                <c:ptCount val="1"/>
                <c:pt idx="0">
                  <c:v>Czechia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'!$B$102:$K$102</c:f>
              <c:numCache>
                <c:formatCode>#,##0.0</c:formatCode>
                <c:ptCount val="10"/>
                <c:pt idx="0">
                  <c:v>3.3294117647058825</c:v>
                </c:pt>
                <c:pt idx="1">
                  <c:v>3.6375000000000002</c:v>
                </c:pt>
                <c:pt idx="2">
                  <c:v>3.4941176470588236</c:v>
                </c:pt>
                <c:pt idx="3">
                  <c:v>3.3666666666666667</c:v>
                </c:pt>
                <c:pt idx="4">
                  <c:v>3.4444444444444446</c:v>
                </c:pt>
                <c:pt idx="5">
                  <c:v>3.666666666666667</c:v>
                </c:pt>
                <c:pt idx="6">
                  <c:v>3.8571428571428568</c:v>
                </c:pt>
                <c:pt idx="7">
                  <c:v>3.7159090909090908</c:v>
                </c:pt>
                <c:pt idx="8">
                  <c:v>3.604395604395604</c:v>
                </c:pt>
                <c:pt idx="9">
                  <c:v>3.3737373737373733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9F-4E43-B930-1230C6473DD3}"/>
            </c:ext>
          </c:extLst>
        </c:ser>
        <c:ser>
          <c:idx val="3"/>
          <c:order val="3"/>
          <c:tx>
            <c:strRef>
              <c:f>'Convergence '!$A$103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'!$B$103:$K$103</c:f>
              <c:numCache>
                <c:formatCode>#,##0.0</c:formatCode>
                <c:ptCount val="10"/>
                <c:pt idx="0">
                  <c:v>0.85757575757575755</c:v>
                </c:pt>
                <c:pt idx="1">
                  <c:v>0.85087719298245612</c:v>
                </c:pt>
                <c:pt idx="2">
                  <c:v>0.84374999999999989</c:v>
                </c:pt>
                <c:pt idx="3">
                  <c:v>0.85835694050991507</c:v>
                </c:pt>
                <c:pt idx="4">
                  <c:v>0.8539944903581268</c:v>
                </c:pt>
                <c:pt idx="5">
                  <c:v>0.86920980926430502</c:v>
                </c:pt>
                <c:pt idx="6">
                  <c:v>0.86170212765957444</c:v>
                </c:pt>
                <c:pt idx="7">
                  <c:v>0.84935064935064941</c:v>
                </c:pt>
                <c:pt idx="8">
                  <c:v>0.84536082474226804</c:v>
                </c:pt>
                <c:pt idx="9">
                  <c:v>0.84556962025316451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9F-4E43-B930-1230C6473DD3}"/>
            </c:ext>
          </c:extLst>
        </c:ser>
        <c:ser>
          <c:idx val="4"/>
          <c:order val="4"/>
          <c:tx>
            <c:strRef>
              <c:f>'Convergence '!$A$104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'!$B$104:$K$104</c:f>
              <c:numCache>
                <c:formatCode>#,##0.0</c:formatCode>
                <c:ptCount val="10"/>
                <c:pt idx="0">
                  <c:v>1.1098039215686275</c:v>
                </c:pt>
                <c:pt idx="1">
                  <c:v>1.0981132075471698</c:v>
                </c:pt>
                <c:pt idx="2">
                  <c:v>1.1082089552238805</c:v>
                </c:pt>
                <c:pt idx="3">
                  <c:v>1.1018181818181818</c:v>
                </c:pt>
                <c:pt idx="4">
                  <c:v>1.0877192982456141</c:v>
                </c:pt>
                <c:pt idx="5">
                  <c:v>1.0924657534246576</c:v>
                </c:pt>
                <c:pt idx="6">
                  <c:v>1.087248322147651</c:v>
                </c:pt>
                <c:pt idx="7">
                  <c:v>1.0721311475409836</c:v>
                </c:pt>
                <c:pt idx="8">
                  <c:v>1.0479233226837059</c:v>
                </c:pt>
                <c:pt idx="9">
                  <c:v>1.0404984423676011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C9F-4E43-B930-1230C6473DD3}"/>
            </c:ext>
          </c:extLst>
        </c:ser>
        <c:ser>
          <c:idx val="5"/>
          <c:order val="5"/>
          <c:tx>
            <c:strRef>
              <c:f>'Convergence '!$A$105</c:f>
              <c:strCache>
                <c:ptCount val="1"/>
                <c:pt idx="0">
                  <c:v>Estonia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'!$B$105:$K$105</c:f>
              <c:numCache>
                <c:formatCode>#,##0.0</c:formatCode>
                <c:ptCount val="10"/>
                <c:pt idx="0">
                  <c:v>3.9859154929577469</c:v>
                </c:pt>
                <c:pt idx="1">
                  <c:v>3.9324324324324325</c:v>
                </c:pt>
                <c:pt idx="2">
                  <c:v>4.0135135135135132</c:v>
                </c:pt>
                <c:pt idx="3">
                  <c:v>4.1506849315068495</c:v>
                </c:pt>
                <c:pt idx="4">
                  <c:v>3.875</c:v>
                </c:pt>
                <c:pt idx="5">
                  <c:v>3.7529411764705882</c:v>
                </c:pt>
                <c:pt idx="6">
                  <c:v>3.5604395604395602</c:v>
                </c:pt>
                <c:pt idx="7">
                  <c:v>3.4787234042553195</c:v>
                </c:pt>
                <c:pt idx="8">
                  <c:v>3.28</c:v>
                </c:pt>
                <c:pt idx="9">
                  <c:v>3.1509433962264151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C9F-4E43-B930-1230C6473DD3}"/>
            </c:ext>
          </c:extLst>
        </c:ser>
        <c:ser>
          <c:idx val="6"/>
          <c:order val="6"/>
          <c:tx>
            <c:strRef>
              <c:f>'Convergence '!$A$106</c:f>
              <c:strCache>
                <c:ptCount val="1"/>
                <c:pt idx="0">
                  <c:v>Ireland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'!$B$106:$K$106</c:f>
              <c:numCache>
                <c:formatCode>#,##0.0</c:formatCode>
                <c:ptCount val="10"/>
                <c:pt idx="0">
                  <c:v>1.0968992248062015</c:v>
                </c:pt>
                <c:pt idx="1">
                  <c:v>1.1235521235521237</c:v>
                </c:pt>
                <c:pt idx="2">
                  <c:v>1.08</c:v>
                </c:pt>
                <c:pt idx="3">
                  <c:v>1.1098901098901099</c:v>
                </c:pt>
                <c:pt idx="4">
                  <c:v>1.1313868613138687</c:v>
                </c:pt>
                <c:pt idx="5">
                  <c:v>1.1727941176470589</c:v>
                </c:pt>
                <c:pt idx="6">
                  <c:v>1.1911764705882353</c:v>
                </c:pt>
                <c:pt idx="7">
                  <c:v>1.180505415162455</c:v>
                </c:pt>
                <c:pt idx="8">
                  <c:v>1.1590106007067136</c:v>
                </c:pt>
                <c:pt idx="9">
                  <c:v>1.1719298245614034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C9F-4E43-B930-1230C6473DD3}"/>
            </c:ext>
          </c:extLst>
        </c:ser>
        <c:ser>
          <c:idx val="7"/>
          <c:order val="7"/>
          <c:tx>
            <c:strRef>
              <c:f>'Convergence '!$A$107</c:f>
              <c:strCache>
                <c:ptCount val="1"/>
                <c:pt idx="0">
                  <c:v>Greece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'!$B$107:$K$107</c:f>
              <c:numCache>
                <c:formatCode>#,##0.0</c:formatCode>
                <c:ptCount val="10"/>
                <c:pt idx="0">
                  <c:v>2.246031746031746</c:v>
                </c:pt>
                <c:pt idx="1">
                  <c:v>2.221374045801527</c:v>
                </c:pt>
                <c:pt idx="2">
                  <c:v>2.216417910447761</c:v>
                </c:pt>
                <c:pt idx="3">
                  <c:v>2.3488372093023258</c:v>
                </c:pt>
                <c:pt idx="4">
                  <c:v>2.48</c:v>
                </c:pt>
                <c:pt idx="5">
                  <c:v>2.75</c:v>
                </c:pt>
                <c:pt idx="6">
                  <c:v>2.7931034482758621</c:v>
                </c:pt>
                <c:pt idx="7">
                  <c:v>2.8938053097345136</c:v>
                </c:pt>
                <c:pt idx="8">
                  <c:v>2.9285714285714284</c:v>
                </c:pt>
                <c:pt idx="9">
                  <c:v>2.9821428571428572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C9F-4E43-B930-1230C6473DD3}"/>
            </c:ext>
          </c:extLst>
        </c:ser>
        <c:ser>
          <c:idx val="8"/>
          <c:order val="8"/>
          <c:tx>
            <c:strRef>
              <c:f>'Convergence '!$A$108</c:f>
              <c:strCache>
                <c:ptCount val="1"/>
                <c:pt idx="0">
                  <c:v>Spain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'!$B$108:$K$108</c:f>
              <c:numCache>
                <c:formatCode>#,##0.0</c:formatCode>
                <c:ptCount val="10"/>
                <c:pt idx="0">
                  <c:v>1.554945054945055</c:v>
                </c:pt>
                <c:pt idx="1">
                  <c:v>1.5396825396825398</c:v>
                </c:pt>
                <c:pt idx="2">
                  <c:v>1.5549738219895286</c:v>
                </c:pt>
                <c:pt idx="3">
                  <c:v>1.578125</c:v>
                </c:pt>
                <c:pt idx="4">
                  <c:v>1.6230366492146595</c:v>
                </c:pt>
                <c:pt idx="5">
                  <c:v>1.6528497409326424</c:v>
                </c:pt>
                <c:pt idx="6">
                  <c:v>1.6787564766839378</c:v>
                </c:pt>
                <c:pt idx="7">
                  <c:v>1.6855670103092786</c:v>
                </c:pt>
                <c:pt idx="8">
                  <c:v>1.6907216494845361</c:v>
                </c:pt>
                <c:pt idx="9">
                  <c:v>1.704081632653061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C9F-4E43-B930-1230C6473DD3}"/>
            </c:ext>
          </c:extLst>
        </c:ser>
        <c:ser>
          <c:idx val="9"/>
          <c:order val="9"/>
          <c:tx>
            <c:strRef>
              <c:f>'Convergence '!$A$109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'!$B$109:$K$109</c:f>
              <c:numCache>
                <c:formatCode>#,##0.0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C9F-4E43-B930-1230C6473DD3}"/>
            </c:ext>
          </c:extLst>
        </c:ser>
        <c:ser>
          <c:idx val="10"/>
          <c:order val="10"/>
          <c:tx>
            <c:strRef>
              <c:f>'Convergence '!$A$110</c:f>
              <c:strCache>
                <c:ptCount val="1"/>
                <c:pt idx="0">
                  <c:v>Croatia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'!$B$110:$K$110</c:f>
              <c:numCache>
                <c:formatCode>#,##0.0</c:formatCode>
                <c:ptCount val="10"/>
                <c:pt idx="0">
                  <c:v>3.4096385542168672</c:v>
                </c:pt>
                <c:pt idx="1">
                  <c:v>3.5487804878048785</c:v>
                </c:pt>
                <c:pt idx="2">
                  <c:v>3.5783132530120478</c:v>
                </c:pt>
                <c:pt idx="3">
                  <c:v>3.5647058823529414</c:v>
                </c:pt>
                <c:pt idx="4">
                  <c:v>3.6470588235294117</c:v>
                </c:pt>
                <c:pt idx="5">
                  <c:v>3.7529411764705882</c:v>
                </c:pt>
                <c:pt idx="6">
                  <c:v>4</c:v>
                </c:pt>
                <c:pt idx="7">
                  <c:v>3.8928571428571432</c:v>
                </c:pt>
                <c:pt idx="8">
                  <c:v>3.8139534883720927</c:v>
                </c:pt>
                <c:pt idx="9">
                  <c:v>3.8390804597701149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C9F-4E43-B930-1230C6473DD3}"/>
            </c:ext>
          </c:extLst>
        </c:ser>
        <c:ser>
          <c:idx val="11"/>
          <c:order val="11"/>
          <c:tx>
            <c:strRef>
              <c:f>'Convergence '!$A$111</c:f>
              <c:strCache>
                <c:ptCount val="1"/>
                <c:pt idx="0">
                  <c:v>Italy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'!$B$111:$K$111</c:f>
              <c:numCache>
                <c:formatCode>#,##0.0</c:formatCode>
                <c:ptCount val="10"/>
                <c:pt idx="0">
                  <c:v>1.3737864077669901</c:v>
                </c:pt>
                <c:pt idx="1">
                  <c:v>1.3726415094339623</c:v>
                </c:pt>
                <c:pt idx="2">
                  <c:v>1.368663594470046</c:v>
                </c:pt>
                <c:pt idx="3">
                  <c:v>1.3835616438356166</c:v>
                </c:pt>
                <c:pt idx="4">
                  <c:v>1.4027149321266967</c:v>
                </c:pt>
                <c:pt idx="5">
                  <c:v>1.4177777777777778</c:v>
                </c:pt>
                <c:pt idx="6">
                  <c:v>1.44</c:v>
                </c:pt>
                <c:pt idx="7">
                  <c:v>1.4405286343612336</c:v>
                </c:pt>
                <c:pt idx="8">
                  <c:v>1.4449339207048457</c:v>
                </c:pt>
                <c:pt idx="9">
                  <c:v>1.4713656387665197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C9F-4E43-B930-1230C6473DD3}"/>
            </c:ext>
          </c:extLst>
        </c:ser>
        <c:ser>
          <c:idx val="12"/>
          <c:order val="12"/>
          <c:tx>
            <c:strRef>
              <c:f>'Convergence '!$A$112</c:f>
              <c:strCache>
                <c:ptCount val="1"/>
                <c:pt idx="0">
                  <c:v>Cyprus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'!$B$112:$K$112</c:f>
              <c:numCache>
                <c:formatCode>#,##0.0</c:formatCode>
                <c:ptCount val="10"/>
                <c:pt idx="0">
                  <c:v>2.0507246376811592</c:v>
                </c:pt>
                <c:pt idx="1">
                  <c:v>1.993150684931507</c:v>
                </c:pt>
                <c:pt idx="2">
                  <c:v>2.0067567567567566</c:v>
                </c:pt>
                <c:pt idx="3">
                  <c:v>2.0066225165562916</c:v>
                </c:pt>
                <c:pt idx="4">
                  <c:v>2</c:v>
                </c:pt>
                <c:pt idx="5">
                  <c:v>2.1554054054054053</c:v>
                </c:pt>
                <c:pt idx="6">
                  <c:v>2.25</c:v>
                </c:pt>
                <c:pt idx="7">
                  <c:v>2.302816901408451</c:v>
                </c:pt>
                <c:pt idx="8">
                  <c:v>2.3428571428571425</c:v>
                </c:pt>
                <c:pt idx="9">
                  <c:v>2.3687943262411348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C9F-4E43-B930-1230C6473DD3}"/>
            </c:ext>
          </c:extLst>
        </c:ser>
        <c:ser>
          <c:idx val="13"/>
          <c:order val="13"/>
          <c:tx>
            <c:strRef>
              <c:f>'Convergence '!$A$113</c:f>
              <c:strCache>
                <c:ptCount val="1"/>
                <c:pt idx="0">
                  <c:v>Latvia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'!$B$113:$K$113</c:f>
              <c:numCache>
                <c:formatCode>#,##0.0</c:formatCode>
                <c:ptCount val="10"/>
                <c:pt idx="0">
                  <c:v>4.4920634920634921</c:v>
                </c:pt>
                <c:pt idx="1">
                  <c:v>5.1052631578947372</c:v>
                </c:pt>
                <c:pt idx="2">
                  <c:v>5.6037735849056602</c:v>
                </c:pt>
                <c:pt idx="3">
                  <c:v>5.6111111111111107</c:v>
                </c:pt>
                <c:pt idx="4">
                  <c:v>5.166666666666667</c:v>
                </c:pt>
                <c:pt idx="5">
                  <c:v>5.0634920634920633</c:v>
                </c:pt>
                <c:pt idx="6">
                  <c:v>4.8358208955223878</c:v>
                </c:pt>
                <c:pt idx="7">
                  <c:v>4.4189189189189193</c:v>
                </c:pt>
                <c:pt idx="8">
                  <c:v>4.0999999999999996</c:v>
                </c:pt>
                <c:pt idx="9">
                  <c:v>3.8390804597701149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C9F-4E43-B930-1230C6473DD3}"/>
            </c:ext>
          </c:extLst>
        </c:ser>
        <c:ser>
          <c:idx val="14"/>
          <c:order val="14"/>
          <c:tx>
            <c:strRef>
              <c:f>'Convergence '!$A$114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'!$B$114:$K$114</c:f>
              <c:numCache>
                <c:formatCode>#,##0.0</c:formatCode>
                <c:ptCount val="10"/>
                <c:pt idx="0">
                  <c:v>4.7966101694915251</c:v>
                </c:pt>
                <c:pt idx="1">
                  <c:v>5.1964285714285721</c:v>
                </c:pt>
                <c:pt idx="2">
                  <c:v>5.3999999999999995</c:v>
                </c:pt>
                <c:pt idx="3">
                  <c:v>5.1355932203389827</c:v>
                </c:pt>
                <c:pt idx="4">
                  <c:v>5</c:v>
                </c:pt>
                <c:pt idx="5">
                  <c:v>4.833333333333333</c:v>
                </c:pt>
                <c:pt idx="6">
                  <c:v>4.695652173913043</c:v>
                </c:pt>
                <c:pt idx="7">
                  <c:v>4.541666666666667</c:v>
                </c:pt>
                <c:pt idx="8">
                  <c:v>4.3157894736842106</c:v>
                </c:pt>
                <c:pt idx="9">
                  <c:v>3.9761904761904758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FC9F-4E43-B930-1230C6473DD3}"/>
            </c:ext>
          </c:extLst>
        </c:ser>
        <c:ser>
          <c:idx val="15"/>
          <c:order val="15"/>
          <c:tx>
            <c:strRef>
              <c:f>'Convergence '!$A$115</c:f>
              <c:strCache>
                <c:ptCount val="1"/>
                <c:pt idx="0">
                  <c:v>Luxembourg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'!$B$115:$K$115</c:f>
              <c:numCache>
                <c:formatCode>#,##0.0</c:formatCode>
                <c:ptCount val="10"/>
                <c:pt idx="0">
                  <c:v>0.78176795580110492</c:v>
                </c:pt>
                <c:pt idx="1">
                  <c:v>0.76578947368421058</c:v>
                </c:pt>
                <c:pt idx="2">
                  <c:v>0.7674418604651162</c:v>
                </c:pt>
                <c:pt idx="3">
                  <c:v>0.76708860759493669</c:v>
                </c:pt>
                <c:pt idx="4">
                  <c:v>0.76732673267326734</c:v>
                </c:pt>
                <c:pt idx="5">
                  <c:v>0.76867469879518069</c:v>
                </c:pt>
                <c:pt idx="6">
                  <c:v>0.76595744680851063</c:v>
                </c:pt>
                <c:pt idx="7">
                  <c:v>0.75345622119815681</c:v>
                </c:pt>
                <c:pt idx="8">
                  <c:v>0.74885844748858443</c:v>
                </c:pt>
                <c:pt idx="9">
                  <c:v>0.73893805309734506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FC9F-4E43-B930-1230C6473DD3}"/>
            </c:ext>
          </c:extLst>
        </c:ser>
        <c:ser>
          <c:idx val="16"/>
          <c:order val="16"/>
          <c:tx>
            <c:strRef>
              <c:f>'Convergence '!$A$116</c:f>
              <c:strCache>
                <c:ptCount val="1"/>
                <c:pt idx="0">
                  <c:v>Hungary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'!$B$116:$K$116</c:f>
              <c:numCache>
                <c:formatCode>#,##0.0</c:formatCode>
                <c:ptCount val="10"/>
                <c:pt idx="0">
                  <c:v>4.1617647058823533</c:v>
                </c:pt>
                <c:pt idx="1">
                  <c:v>4.7704918032786887</c:v>
                </c:pt>
                <c:pt idx="2">
                  <c:v>4.2428571428571429</c:v>
                </c:pt>
                <c:pt idx="3">
                  <c:v>4.208333333333333</c:v>
                </c:pt>
                <c:pt idx="4">
                  <c:v>4.3661971830985919</c:v>
                </c:pt>
                <c:pt idx="5">
                  <c:v>4.492957746478873</c:v>
                </c:pt>
                <c:pt idx="6">
                  <c:v>4.7647058823529411</c:v>
                </c:pt>
                <c:pt idx="7">
                  <c:v>4.8805970149253737</c:v>
                </c:pt>
                <c:pt idx="8">
                  <c:v>4.753623188405796</c:v>
                </c:pt>
                <c:pt idx="9">
                  <c:v>4.4533333333333331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FC9F-4E43-B930-1230C6473DD3}"/>
            </c:ext>
          </c:extLst>
        </c:ser>
        <c:ser>
          <c:idx val="17"/>
          <c:order val="17"/>
          <c:tx>
            <c:strRef>
              <c:f>'Convergence '!$A$117</c:f>
              <c:strCache>
                <c:ptCount val="1"/>
                <c:pt idx="0">
                  <c:v>Malta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'!$B$117:$K$117</c:f>
              <c:numCache>
                <c:formatCode>#,##0.0</c:formatCode>
                <c:ptCount val="10"/>
                <c:pt idx="0">
                  <c:v>3.0760869565217392</c:v>
                </c:pt>
                <c:pt idx="1">
                  <c:v>3.0957446808510638</c:v>
                </c:pt>
                <c:pt idx="2">
                  <c:v>2.9699999999999998</c:v>
                </c:pt>
                <c:pt idx="3">
                  <c:v>2.858490566037736</c:v>
                </c:pt>
                <c:pt idx="4">
                  <c:v>2.8181818181818183</c:v>
                </c:pt>
                <c:pt idx="5">
                  <c:v>2.7982456140350873</c:v>
                </c:pt>
                <c:pt idx="6">
                  <c:v>2.7226890756302518</c:v>
                </c:pt>
                <c:pt idx="7">
                  <c:v>2.5952380952380953</c:v>
                </c:pt>
                <c:pt idx="8">
                  <c:v>2.6239999999999997</c:v>
                </c:pt>
                <c:pt idx="9">
                  <c:v>2.569230769230769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C9F-4E43-B930-1230C6473DD3}"/>
            </c:ext>
          </c:extLst>
        </c:ser>
        <c:ser>
          <c:idx val="18"/>
          <c:order val="18"/>
          <c:tx>
            <c:strRef>
              <c:f>'Convergence '!$A$118</c:f>
              <c:strCache>
                <c:ptCount val="1"/>
                <c:pt idx="0">
                  <c:v>Netherlands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'!$B$118:$K$118</c:f>
              <c:numCache>
                <c:formatCode>#,##0.0</c:formatCode>
                <c:ptCount val="10"/>
                <c:pt idx="0">
                  <c:v>0.94966442953020136</c:v>
                </c:pt>
                <c:pt idx="1">
                  <c:v>0.94480519480519487</c:v>
                </c:pt>
                <c:pt idx="2">
                  <c:v>0.95498392282958189</c:v>
                </c:pt>
                <c:pt idx="3">
                  <c:v>0.95886075949367089</c:v>
                </c:pt>
                <c:pt idx="4">
                  <c:v>0.9538461538461539</c:v>
                </c:pt>
                <c:pt idx="5">
                  <c:v>0.96960486322188455</c:v>
                </c:pt>
                <c:pt idx="6">
                  <c:v>0.97297297297297303</c:v>
                </c:pt>
                <c:pt idx="7">
                  <c:v>0.98198198198198217</c:v>
                </c:pt>
                <c:pt idx="8">
                  <c:v>0.97619047619047605</c:v>
                </c:pt>
                <c:pt idx="9">
                  <c:v>0.98235294117647054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FC9F-4E43-B930-1230C6473DD3}"/>
            </c:ext>
          </c:extLst>
        </c:ser>
        <c:ser>
          <c:idx val="19"/>
          <c:order val="19"/>
          <c:tx>
            <c:strRef>
              <c:f>'Convergence '!$A$119</c:f>
              <c:strCache>
                <c:ptCount val="1"/>
                <c:pt idx="0">
                  <c:v>Austria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'!$B$119:$K$119</c:f>
              <c:numCache>
                <c:formatCode>#,##0.0</c:formatCode>
                <c:ptCount val="10"/>
                <c:pt idx="0">
                  <c:v>1.1890756302521008</c:v>
                </c:pt>
                <c:pt idx="1">
                  <c:v>1.1733870967741935</c:v>
                </c:pt>
                <c:pt idx="2">
                  <c:v>1.1832669322709162</c:v>
                </c:pt>
                <c:pt idx="3">
                  <c:v>1.18359375</c:v>
                </c:pt>
                <c:pt idx="4">
                  <c:v>1.1698113207547169</c:v>
                </c:pt>
                <c:pt idx="5">
                  <c:v>1.1684981684981683</c:v>
                </c:pt>
                <c:pt idx="6">
                  <c:v>1.1612903225806452</c:v>
                </c:pt>
                <c:pt idx="7">
                  <c:v>1.1314878892733566</c:v>
                </c:pt>
                <c:pt idx="8">
                  <c:v>1.1194539249146755</c:v>
                </c:pt>
                <c:pt idx="9">
                  <c:v>1.1245791245791246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C9F-4E43-B930-1230C6473DD3}"/>
            </c:ext>
          </c:extLst>
        </c:ser>
        <c:ser>
          <c:idx val="20"/>
          <c:order val="20"/>
          <c:tx>
            <c:strRef>
              <c:f>'Convergence '!$A$120</c:f>
              <c:strCache>
                <c:ptCount val="1"/>
                <c:pt idx="0">
                  <c:v>Poland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'!$B$120:$K$120</c:f>
              <c:numCache>
                <c:formatCode>#,##0.0</c:formatCode>
                <c:ptCount val="10"/>
                <c:pt idx="0">
                  <c:v>4.9649122807017543</c:v>
                </c:pt>
                <c:pt idx="1">
                  <c:v>6.0625000000000009</c:v>
                </c:pt>
                <c:pt idx="2">
                  <c:v>5.2105263157894735</c:v>
                </c:pt>
                <c:pt idx="3">
                  <c:v>5.2241379310344831</c:v>
                </c:pt>
                <c:pt idx="4">
                  <c:v>5.166666666666667</c:v>
                </c:pt>
                <c:pt idx="5">
                  <c:v>5.2295081967213113</c:v>
                </c:pt>
                <c:pt idx="6">
                  <c:v>5.225806451612903</c:v>
                </c:pt>
                <c:pt idx="7">
                  <c:v>5.1904761904761907</c:v>
                </c:pt>
                <c:pt idx="8">
                  <c:v>5.2063492063492056</c:v>
                </c:pt>
                <c:pt idx="9">
                  <c:v>4.8405797101449268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FC9F-4E43-B930-1230C6473DD3}"/>
            </c:ext>
          </c:extLst>
        </c:ser>
        <c:ser>
          <c:idx val="21"/>
          <c:order val="21"/>
          <c:tx>
            <c:strRef>
              <c:f>'Convergence '!$A$121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'!$B$121:$K$121</c:f>
              <c:numCache>
                <c:formatCode>#,##0.0</c:formatCode>
                <c:ptCount val="10"/>
                <c:pt idx="0">
                  <c:v>2.6448598130841123</c:v>
                </c:pt>
                <c:pt idx="1">
                  <c:v>2.669724770642202</c:v>
                </c:pt>
                <c:pt idx="2">
                  <c:v>2.6756756756756759</c:v>
                </c:pt>
                <c:pt idx="3">
                  <c:v>2.7545454545454544</c:v>
                </c:pt>
                <c:pt idx="4">
                  <c:v>2.8971962616822431</c:v>
                </c:pt>
                <c:pt idx="5">
                  <c:v>2.9</c:v>
                </c:pt>
                <c:pt idx="6">
                  <c:v>2.9999999999999996</c:v>
                </c:pt>
                <c:pt idx="7">
                  <c:v>3.0277777777777777</c:v>
                </c:pt>
                <c:pt idx="8">
                  <c:v>2.9818181818181815</c:v>
                </c:pt>
                <c:pt idx="9">
                  <c:v>2.9821428571428572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FC9F-4E43-B930-1230C6473DD3}"/>
            </c:ext>
          </c:extLst>
        </c:ser>
        <c:ser>
          <c:idx val="22"/>
          <c:order val="22"/>
          <c:tx>
            <c:strRef>
              <c:f>'Convergence '!$A$122</c:f>
              <c:strCache>
                <c:ptCount val="1"/>
                <c:pt idx="0">
                  <c:v>Romania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'!$B$122:$K$122</c:f>
              <c:numCache>
                <c:formatCode>#,##0.0</c:formatCode>
                <c:ptCount val="10"/>
                <c:pt idx="0">
                  <c:v>6.7380952380952381</c:v>
                </c:pt>
                <c:pt idx="1">
                  <c:v>8.0833333333333339</c:v>
                </c:pt>
                <c:pt idx="2">
                  <c:v>7.615384615384615</c:v>
                </c:pt>
                <c:pt idx="3">
                  <c:v>8.4166666666666661</c:v>
                </c:pt>
                <c:pt idx="4">
                  <c:v>7.9487179487179489</c:v>
                </c:pt>
                <c:pt idx="5">
                  <c:v>7.7804878048780495</c:v>
                </c:pt>
                <c:pt idx="6">
                  <c:v>7.3636363636363624</c:v>
                </c:pt>
                <c:pt idx="7">
                  <c:v>7.2666666666666675</c:v>
                </c:pt>
                <c:pt idx="8">
                  <c:v>6.4313725490196081</c:v>
                </c:pt>
                <c:pt idx="9">
                  <c:v>5.9642857142857144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FC9F-4E43-B930-1230C6473DD3}"/>
            </c:ext>
          </c:extLst>
        </c:ser>
        <c:ser>
          <c:idx val="23"/>
          <c:order val="23"/>
          <c:tx>
            <c:strRef>
              <c:f>'Convergence '!$A$123</c:f>
              <c:strCache>
                <c:ptCount val="1"/>
                <c:pt idx="0">
                  <c:v>Slovenia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'!$B$123:$K$123</c:f>
              <c:numCache>
                <c:formatCode>#,##0.0</c:formatCode>
                <c:ptCount val="10"/>
                <c:pt idx="0">
                  <c:v>1.9929577464788735</c:v>
                </c:pt>
                <c:pt idx="1">
                  <c:v>2.034965034965035</c:v>
                </c:pt>
                <c:pt idx="2">
                  <c:v>2.0204081632653064</c:v>
                </c:pt>
                <c:pt idx="3">
                  <c:v>2.0066225165562916</c:v>
                </c:pt>
                <c:pt idx="4">
                  <c:v>2.052980132450331</c:v>
                </c:pt>
                <c:pt idx="5">
                  <c:v>2.1266666666666665</c:v>
                </c:pt>
                <c:pt idx="6">
                  <c:v>2.1456953642384105</c:v>
                </c:pt>
                <c:pt idx="7">
                  <c:v>2.1513157894736845</c:v>
                </c:pt>
                <c:pt idx="8">
                  <c:v>2.0372670807453415</c:v>
                </c:pt>
                <c:pt idx="9">
                  <c:v>1.9763313609467457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FC9F-4E43-B930-1230C6473DD3}"/>
            </c:ext>
          </c:extLst>
        </c:ser>
        <c:ser>
          <c:idx val="24"/>
          <c:order val="24"/>
          <c:tx>
            <c:strRef>
              <c:f>'Convergence '!$A$124</c:f>
              <c:strCache>
                <c:ptCount val="1"/>
                <c:pt idx="0">
                  <c:v>Slovakia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'!$B$124:$K$124</c:f>
              <c:numCache>
                <c:formatCode>#,##0.0</c:formatCode>
                <c:ptCount val="10"/>
                <c:pt idx="0">
                  <c:v>3.9305555555555554</c:v>
                </c:pt>
                <c:pt idx="1">
                  <c:v>3.7307692307692308</c:v>
                </c:pt>
                <c:pt idx="2">
                  <c:v>3.6666666666666665</c:v>
                </c:pt>
                <c:pt idx="3">
                  <c:v>3.6506024096385539</c:v>
                </c:pt>
                <c:pt idx="4">
                  <c:v>3.6470588235294117</c:v>
                </c:pt>
                <c:pt idx="5">
                  <c:v>3.6249999999999996</c:v>
                </c:pt>
                <c:pt idx="6">
                  <c:v>3.5999999999999996</c:v>
                </c:pt>
                <c:pt idx="7">
                  <c:v>3.5161290322580645</c:v>
                </c:pt>
                <c:pt idx="8">
                  <c:v>3.4166666666666665</c:v>
                </c:pt>
                <c:pt idx="9">
                  <c:v>3.2427184466019412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FC9F-4E43-B930-1230C6473DD3}"/>
            </c:ext>
          </c:extLst>
        </c:ser>
        <c:ser>
          <c:idx val="25"/>
          <c:order val="25"/>
          <c:tx>
            <c:strRef>
              <c:f>'Convergence '!$A$125</c:f>
              <c:strCache>
                <c:ptCount val="1"/>
                <c:pt idx="0">
                  <c:v>Finland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'!$B$125:$K$125</c:f>
              <c:numCache>
                <c:formatCode>#,##0.0</c:formatCode>
                <c:ptCount val="10"/>
                <c:pt idx="0">
                  <c:v>1.1185770750988142</c:v>
                </c:pt>
                <c:pt idx="1">
                  <c:v>1.1106870229007635</c:v>
                </c:pt>
                <c:pt idx="2">
                  <c:v>1.1165413533834585</c:v>
                </c:pt>
                <c:pt idx="3">
                  <c:v>1.1018181818181818</c:v>
                </c:pt>
                <c:pt idx="4">
                  <c:v>1.0877192982456141</c:v>
                </c:pt>
                <c:pt idx="5">
                  <c:v>1.1038062283737025</c:v>
                </c:pt>
                <c:pt idx="6">
                  <c:v>1.10580204778157</c:v>
                </c:pt>
                <c:pt idx="7">
                  <c:v>1.1010101010101012</c:v>
                </c:pt>
                <c:pt idx="8">
                  <c:v>1.0933333333333333</c:v>
                </c:pt>
                <c:pt idx="9">
                  <c:v>1.1283783783783783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FC9F-4E43-B930-1230C6473DD3}"/>
            </c:ext>
          </c:extLst>
        </c:ser>
        <c:ser>
          <c:idx val="26"/>
          <c:order val="26"/>
          <c:tx>
            <c:strRef>
              <c:f>'Convergence '!$A$126</c:f>
              <c:strCache>
                <c:ptCount val="1"/>
                <c:pt idx="0">
                  <c:v>Sweden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'!$B$126:$K$126</c:f>
              <c:numCache>
                <c:formatCode>#,##0.0</c:formatCode>
                <c:ptCount val="10"/>
                <c:pt idx="0">
                  <c:v>1.2145922746781115</c:v>
                </c:pt>
                <c:pt idx="1">
                  <c:v>1.334862385321101</c:v>
                </c:pt>
                <c:pt idx="2">
                  <c:v>1.2172131147540983</c:v>
                </c:pt>
                <c:pt idx="3">
                  <c:v>1.1390977443609023</c:v>
                </c:pt>
                <c:pt idx="4">
                  <c:v>1.0801393728222997</c:v>
                </c:pt>
                <c:pt idx="5">
                  <c:v>1.0813559322033899</c:v>
                </c:pt>
                <c:pt idx="6">
                  <c:v>1.1289198606271778</c:v>
                </c:pt>
                <c:pt idx="7">
                  <c:v>1.1393728222996518</c:v>
                </c:pt>
                <c:pt idx="8">
                  <c:v>1.1388888888888888</c:v>
                </c:pt>
                <c:pt idx="9">
                  <c:v>1.1477663230240549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FC9F-4E43-B930-1230C6473DD3}"/>
            </c:ext>
          </c:extLst>
        </c:ser>
        <c:ser>
          <c:idx val="27"/>
          <c:order val="27"/>
          <c:tx>
            <c:strRef>
              <c:f>'Convergence '!$A$127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'Convergence '!$B$99:$K$99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strCache>
            </c:strRef>
          </c:cat>
          <c:val>
            <c:numRef>
              <c:f>'Convergence '!$B$127:$K$127</c:f>
              <c:numCache>
                <c:formatCode>#,##0.0</c:formatCode>
                <c:ptCount val="10"/>
                <c:pt idx="0">
                  <c:v>1.1890756302521008</c:v>
                </c:pt>
                <c:pt idx="1">
                  <c:v>1.334862385321101</c:v>
                </c:pt>
                <c:pt idx="2">
                  <c:v>1.2638297872340425</c:v>
                </c:pt>
                <c:pt idx="3">
                  <c:v>1.3060344827586208</c:v>
                </c:pt>
                <c:pt idx="4">
                  <c:v>1.2350597609561753</c:v>
                </c:pt>
                <c:pt idx="5">
                  <c:v>1.3073770491803278</c:v>
                </c:pt>
                <c:pt idx="6">
                  <c:v>1.2558139534883721</c:v>
                </c:pt>
                <c:pt idx="7">
                  <c:v>1.1198630136986303</c:v>
                </c:pt>
                <c:pt idx="8">
                  <c:v>1.2424242424242424</c:v>
                </c:pt>
                <c:pt idx="9">
                  <c:v>1.3149606299212599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FC9F-4E43-B930-1230C6473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8041568"/>
        <c:axId val="1"/>
      </c:lineChart>
      <c:catAx>
        <c:axId val="36804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041568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900814136554049"/>
          <c:y val="0"/>
          <c:w val="0.13941186788336871"/>
          <c:h val="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COEPHW coefficients (2013-2017 per country)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'Convergence '!$G$99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invertIfNegative val="0"/>
          <c:cat>
            <c:strRef>
              <c:f>'Convergence '!$A$100:$A$127</c:f>
              <c:strCache>
                <c:ptCount val="28"/>
                <c:pt idx="0">
                  <c:v>Belgium</c:v>
                </c:pt>
                <c:pt idx="1">
                  <c:v>Bulgaria</c:v>
                </c:pt>
                <c:pt idx="2">
                  <c:v>Czechia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</c:strCache>
            </c:strRef>
          </c:cat>
          <c:val>
            <c:numRef>
              <c:f>'Convergence '!$G$100:$G$127</c:f>
              <c:numCache>
                <c:formatCode>#,##0.0</c:formatCode>
                <c:ptCount val="28"/>
                <c:pt idx="0">
                  <c:v>0.85522788203753353</c:v>
                </c:pt>
                <c:pt idx="1">
                  <c:v>7.9749999999999996</c:v>
                </c:pt>
                <c:pt idx="2">
                  <c:v>3.666666666666667</c:v>
                </c:pt>
                <c:pt idx="3">
                  <c:v>0.86920980926430502</c:v>
                </c:pt>
                <c:pt idx="4">
                  <c:v>1.0924657534246576</c:v>
                </c:pt>
                <c:pt idx="5">
                  <c:v>3.7529411764705882</c:v>
                </c:pt>
                <c:pt idx="6">
                  <c:v>1.1727941176470589</c:v>
                </c:pt>
                <c:pt idx="7">
                  <c:v>2.75</c:v>
                </c:pt>
                <c:pt idx="8">
                  <c:v>1.6528497409326424</c:v>
                </c:pt>
                <c:pt idx="9">
                  <c:v>1</c:v>
                </c:pt>
                <c:pt idx="10">
                  <c:v>3.7529411764705882</c:v>
                </c:pt>
                <c:pt idx="11">
                  <c:v>1.4177777777777778</c:v>
                </c:pt>
                <c:pt idx="12">
                  <c:v>2.1554054054054053</c:v>
                </c:pt>
                <c:pt idx="13">
                  <c:v>5.0634920634920633</c:v>
                </c:pt>
                <c:pt idx="14">
                  <c:v>4.833333333333333</c:v>
                </c:pt>
                <c:pt idx="15">
                  <c:v>0.76867469879518069</c:v>
                </c:pt>
                <c:pt idx="16">
                  <c:v>4.492957746478873</c:v>
                </c:pt>
                <c:pt idx="17">
                  <c:v>2.7982456140350873</c:v>
                </c:pt>
                <c:pt idx="18">
                  <c:v>0.96960486322188455</c:v>
                </c:pt>
                <c:pt idx="19">
                  <c:v>1.1684981684981683</c:v>
                </c:pt>
                <c:pt idx="20">
                  <c:v>5.2295081967213113</c:v>
                </c:pt>
                <c:pt idx="21">
                  <c:v>2.9</c:v>
                </c:pt>
                <c:pt idx="22">
                  <c:v>7.7804878048780495</c:v>
                </c:pt>
                <c:pt idx="23">
                  <c:v>2.1266666666666665</c:v>
                </c:pt>
                <c:pt idx="24">
                  <c:v>3.6249999999999996</c:v>
                </c:pt>
                <c:pt idx="25">
                  <c:v>1.1038062283737025</c:v>
                </c:pt>
                <c:pt idx="26">
                  <c:v>1.0813559322033899</c:v>
                </c:pt>
                <c:pt idx="27">
                  <c:v>1.3073770491803278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5-410F-A80F-B76DB4F7418B}"/>
            </c:ext>
          </c:extLst>
        </c:ser>
        <c:ser>
          <c:idx val="1"/>
          <c:order val="1"/>
          <c:tx>
            <c:strRef>
              <c:f>'Convergence '!$H$99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'Convergence '!$A$100:$A$127</c:f>
              <c:strCache>
                <c:ptCount val="28"/>
                <c:pt idx="0">
                  <c:v>Belgium</c:v>
                </c:pt>
                <c:pt idx="1">
                  <c:v>Bulgaria</c:v>
                </c:pt>
                <c:pt idx="2">
                  <c:v>Czechia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</c:strCache>
            </c:strRef>
          </c:cat>
          <c:val>
            <c:numRef>
              <c:f>'Convergence '!$H$100:$H$127</c:f>
              <c:numCache>
                <c:formatCode>#,##0.0</c:formatCode>
                <c:ptCount val="28"/>
                <c:pt idx="0">
                  <c:v>0.85714285714285721</c:v>
                </c:pt>
                <c:pt idx="1">
                  <c:v>7.7142857142857135</c:v>
                </c:pt>
                <c:pt idx="2">
                  <c:v>3.8571428571428568</c:v>
                </c:pt>
                <c:pt idx="3">
                  <c:v>0.86170212765957444</c:v>
                </c:pt>
                <c:pt idx="4">
                  <c:v>1.087248322147651</c:v>
                </c:pt>
                <c:pt idx="5">
                  <c:v>3.5604395604395602</c:v>
                </c:pt>
                <c:pt idx="6">
                  <c:v>1.1911764705882353</c:v>
                </c:pt>
                <c:pt idx="7">
                  <c:v>2.7931034482758621</c:v>
                </c:pt>
                <c:pt idx="8">
                  <c:v>1.6787564766839378</c:v>
                </c:pt>
                <c:pt idx="9">
                  <c:v>1</c:v>
                </c:pt>
                <c:pt idx="10">
                  <c:v>4</c:v>
                </c:pt>
                <c:pt idx="11">
                  <c:v>1.44</c:v>
                </c:pt>
                <c:pt idx="12">
                  <c:v>2.25</c:v>
                </c:pt>
                <c:pt idx="13">
                  <c:v>4.8358208955223878</c:v>
                </c:pt>
                <c:pt idx="14">
                  <c:v>4.695652173913043</c:v>
                </c:pt>
                <c:pt idx="15">
                  <c:v>0.76595744680851063</c:v>
                </c:pt>
                <c:pt idx="16">
                  <c:v>4.7647058823529411</c:v>
                </c:pt>
                <c:pt idx="17">
                  <c:v>2.7226890756302518</c:v>
                </c:pt>
                <c:pt idx="18">
                  <c:v>0.97297297297297303</c:v>
                </c:pt>
                <c:pt idx="19">
                  <c:v>1.1612903225806452</c:v>
                </c:pt>
                <c:pt idx="20">
                  <c:v>5.225806451612903</c:v>
                </c:pt>
                <c:pt idx="21">
                  <c:v>2.9999999999999996</c:v>
                </c:pt>
                <c:pt idx="22">
                  <c:v>7.3636363636363624</c:v>
                </c:pt>
                <c:pt idx="23">
                  <c:v>2.1456953642384105</c:v>
                </c:pt>
                <c:pt idx="24">
                  <c:v>3.5999999999999996</c:v>
                </c:pt>
                <c:pt idx="25">
                  <c:v>1.10580204778157</c:v>
                </c:pt>
                <c:pt idx="26">
                  <c:v>1.1289198606271778</c:v>
                </c:pt>
                <c:pt idx="27">
                  <c:v>1.2558139534883721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05-410F-A80F-B76DB4F7418B}"/>
            </c:ext>
          </c:extLst>
        </c:ser>
        <c:ser>
          <c:idx val="2"/>
          <c:order val="2"/>
          <c:tx>
            <c:strRef>
              <c:f>'Convergence '!$I$99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'Convergence '!$A$100:$A$127</c:f>
              <c:strCache>
                <c:ptCount val="28"/>
                <c:pt idx="0">
                  <c:v>Belgium</c:v>
                </c:pt>
                <c:pt idx="1">
                  <c:v>Bulgaria</c:v>
                </c:pt>
                <c:pt idx="2">
                  <c:v>Czechia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</c:strCache>
            </c:strRef>
          </c:cat>
          <c:val>
            <c:numRef>
              <c:f>'Convergence '!$I$100:$I$127</c:f>
              <c:numCache>
                <c:formatCode>#,##0.0</c:formatCode>
                <c:ptCount val="28"/>
                <c:pt idx="0">
                  <c:v>0.86279683377308714</c:v>
                </c:pt>
                <c:pt idx="1">
                  <c:v>7.2666666666666675</c:v>
                </c:pt>
                <c:pt idx="2">
                  <c:v>3.7159090909090908</c:v>
                </c:pt>
                <c:pt idx="3">
                  <c:v>0.84935064935064941</c:v>
                </c:pt>
                <c:pt idx="4">
                  <c:v>1.0721311475409836</c:v>
                </c:pt>
                <c:pt idx="5">
                  <c:v>3.4787234042553195</c:v>
                </c:pt>
                <c:pt idx="6">
                  <c:v>1.180505415162455</c:v>
                </c:pt>
                <c:pt idx="7">
                  <c:v>2.8938053097345136</c:v>
                </c:pt>
                <c:pt idx="8">
                  <c:v>1.6855670103092786</c:v>
                </c:pt>
                <c:pt idx="9">
                  <c:v>1</c:v>
                </c:pt>
                <c:pt idx="10">
                  <c:v>3.8928571428571432</c:v>
                </c:pt>
                <c:pt idx="11">
                  <c:v>1.4405286343612336</c:v>
                </c:pt>
                <c:pt idx="12">
                  <c:v>2.302816901408451</c:v>
                </c:pt>
                <c:pt idx="13">
                  <c:v>4.4189189189189193</c:v>
                </c:pt>
                <c:pt idx="14">
                  <c:v>4.541666666666667</c:v>
                </c:pt>
                <c:pt idx="15">
                  <c:v>0.75345622119815681</c:v>
                </c:pt>
                <c:pt idx="16">
                  <c:v>4.8805970149253737</c:v>
                </c:pt>
                <c:pt idx="17">
                  <c:v>2.5952380952380953</c:v>
                </c:pt>
                <c:pt idx="18">
                  <c:v>0.98198198198198217</c:v>
                </c:pt>
                <c:pt idx="19">
                  <c:v>1.1314878892733566</c:v>
                </c:pt>
                <c:pt idx="20">
                  <c:v>5.1904761904761907</c:v>
                </c:pt>
                <c:pt idx="21">
                  <c:v>3.0277777777777777</c:v>
                </c:pt>
                <c:pt idx="22">
                  <c:v>7.2666666666666675</c:v>
                </c:pt>
                <c:pt idx="23">
                  <c:v>2.1513157894736845</c:v>
                </c:pt>
                <c:pt idx="24">
                  <c:v>3.5161290322580645</c:v>
                </c:pt>
                <c:pt idx="25">
                  <c:v>1.1010101010101012</c:v>
                </c:pt>
                <c:pt idx="26">
                  <c:v>1.1393728222996518</c:v>
                </c:pt>
                <c:pt idx="27">
                  <c:v>1.1198630136986303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05-410F-A80F-B76DB4F7418B}"/>
            </c:ext>
          </c:extLst>
        </c:ser>
        <c:ser>
          <c:idx val="3"/>
          <c:order val="3"/>
          <c:tx>
            <c:strRef>
              <c:f>'Convergence '!$J$99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'Convergence '!$A$100:$A$127</c:f>
              <c:strCache>
                <c:ptCount val="28"/>
                <c:pt idx="0">
                  <c:v>Belgium</c:v>
                </c:pt>
                <c:pt idx="1">
                  <c:v>Bulgaria</c:v>
                </c:pt>
                <c:pt idx="2">
                  <c:v>Czechia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</c:strCache>
            </c:strRef>
          </c:cat>
          <c:val>
            <c:numRef>
              <c:f>'Convergence '!$J$100:$J$127</c:f>
              <c:numCache>
                <c:formatCode>#,##0.0</c:formatCode>
                <c:ptCount val="28"/>
                <c:pt idx="0">
                  <c:v>0.86543535620052769</c:v>
                </c:pt>
                <c:pt idx="1">
                  <c:v>6.9787234042553186</c:v>
                </c:pt>
                <c:pt idx="2">
                  <c:v>3.604395604395604</c:v>
                </c:pt>
                <c:pt idx="3">
                  <c:v>0.84536082474226804</c:v>
                </c:pt>
                <c:pt idx="4">
                  <c:v>1.0479233226837059</c:v>
                </c:pt>
                <c:pt idx="5">
                  <c:v>3.28</c:v>
                </c:pt>
                <c:pt idx="6">
                  <c:v>1.1590106007067136</c:v>
                </c:pt>
                <c:pt idx="7">
                  <c:v>2.9285714285714284</c:v>
                </c:pt>
                <c:pt idx="8">
                  <c:v>1.6907216494845361</c:v>
                </c:pt>
                <c:pt idx="9">
                  <c:v>1</c:v>
                </c:pt>
                <c:pt idx="10">
                  <c:v>3.8139534883720927</c:v>
                </c:pt>
                <c:pt idx="11">
                  <c:v>1.4449339207048457</c:v>
                </c:pt>
                <c:pt idx="12">
                  <c:v>2.3428571428571425</c:v>
                </c:pt>
                <c:pt idx="13">
                  <c:v>4.0999999999999996</c:v>
                </c:pt>
                <c:pt idx="14">
                  <c:v>4.3157894736842106</c:v>
                </c:pt>
                <c:pt idx="15">
                  <c:v>0.74885844748858443</c:v>
                </c:pt>
                <c:pt idx="16">
                  <c:v>4.753623188405796</c:v>
                </c:pt>
                <c:pt idx="17">
                  <c:v>2.6239999999999997</c:v>
                </c:pt>
                <c:pt idx="18">
                  <c:v>0.97619047619047605</c:v>
                </c:pt>
                <c:pt idx="19">
                  <c:v>1.1194539249146755</c:v>
                </c:pt>
                <c:pt idx="20">
                  <c:v>5.2063492063492056</c:v>
                </c:pt>
                <c:pt idx="21">
                  <c:v>2.9818181818181815</c:v>
                </c:pt>
                <c:pt idx="22">
                  <c:v>6.4313725490196081</c:v>
                </c:pt>
                <c:pt idx="23">
                  <c:v>2.0372670807453415</c:v>
                </c:pt>
                <c:pt idx="24">
                  <c:v>3.4166666666666665</c:v>
                </c:pt>
                <c:pt idx="25">
                  <c:v>1.0933333333333333</c:v>
                </c:pt>
                <c:pt idx="26">
                  <c:v>1.1388888888888888</c:v>
                </c:pt>
                <c:pt idx="27">
                  <c:v>1.2424242424242424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05-410F-A80F-B76DB4F7418B}"/>
            </c:ext>
          </c:extLst>
        </c:ser>
        <c:ser>
          <c:idx val="4"/>
          <c:order val="4"/>
          <c:tx>
            <c:strRef>
              <c:f>'Convergence '!$K$99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'Convergence '!$A$100:$A$127</c:f>
              <c:strCache>
                <c:ptCount val="28"/>
                <c:pt idx="0">
                  <c:v>Belgium</c:v>
                </c:pt>
                <c:pt idx="1">
                  <c:v>Bulgaria</c:v>
                </c:pt>
                <c:pt idx="2">
                  <c:v>Czechia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</c:strCache>
            </c:strRef>
          </c:cat>
          <c:val>
            <c:numRef>
              <c:f>'Convergence '!$K$100:$K$127</c:f>
              <c:numCache>
                <c:formatCode>#,##0.0</c:formatCode>
                <c:ptCount val="28"/>
                <c:pt idx="0">
                  <c:v>0.86753246753246749</c:v>
                </c:pt>
                <c:pt idx="1">
                  <c:v>6.4230769230769225</c:v>
                </c:pt>
                <c:pt idx="2">
                  <c:v>3.3737373737373733</c:v>
                </c:pt>
                <c:pt idx="3">
                  <c:v>0.84556962025316451</c:v>
                </c:pt>
                <c:pt idx="4">
                  <c:v>1.0404984423676011</c:v>
                </c:pt>
                <c:pt idx="5">
                  <c:v>3.1509433962264151</c:v>
                </c:pt>
                <c:pt idx="6">
                  <c:v>1.1719298245614034</c:v>
                </c:pt>
                <c:pt idx="7">
                  <c:v>2.9821428571428572</c:v>
                </c:pt>
                <c:pt idx="8">
                  <c:v>1.704081632653061</c:v>
                </c:pt>
                <c:pt idx="9">
                  <c:v>1</c:v>
                </c:pt>
                <c:pt idx="10">
                  <c:v>3.8390804597701149</c:v>
                </c:pt>
                <c:pt idx="11">
                  <c:v>1.4713656387665197</c:v>
                </c:pt>
                <c:pt idx="12">
                  <c:v>2.3687943262411348</c:v>
                </c:pt>
                <c:pt idx="13">
                  <c:v>3.8390804597701149</c:v>
                </c:pt>
                <c:pt idx="14">
                  <c:v>3.9761904761904758</c:v>
                </c:pt>
                <c:pt idx="15">
                  <c:v>0.73893805309734506</c:v>
                </c:pt>
                <c:pt idx="16">
                  <c:v>4.4533333333333331</c:v>
                </c:pt>
                <c:pt idx="17">
                  <c:v>2.569230769230769</c:v>
                </c:pt>
                <c:pt idx="18">
                  <c:v>0.98235294117647054</c:v>
                </c:pt>
                <c:pt idx="19">
                  <c:v>1.1245791245791246</c:v>
                </c:pt>
                <c:pt idx="20">
                  <c:v>4.8405797101449268</c:v>
                </c:pt>
                <c:pt idx="21">
                  <c:v>2.9821428571428572</c:v>
                </c:pt>
                <c:pt idx="22">
                  <c:v>5.9642857142857144</c:v>
                </c:pt>
                <c:pt idx="23">
                  <c:v>1.9763313609467457</c:v>
                </c:pt>
                <c:pt idx="24">
                  <c:v>3.2427184466019412</c:v>
                </c:pt>
                <c:pt idx="25">
                  <c:v>1.1283783783783783</c:v>
                </c:pt>
                <c:pt idx="26">
                  <c:v>1.1477663230240549</c:v>
                </c:pt>
                <c:pt idx="27">
                  <c:v>1.3149606299212599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05-410F-A80F-B76DB4F74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8041240"/>
        <c:axId val="1"/>
      </c:barChart>
      <c:catAx>
        <c:axId val="368041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041240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488759503459583"/>
          <c:y val="0.93943380144492239"/>
          <c:w val="0.46418837318345008"/>
          <c:h val="4.2525773195876249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Gender pay gap in unadjusted form - Business economy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'Gender gap'!$B$10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'Gender gap'!$A$11:$A$41</c:f>
              <c:strCache>
                <c:ptCount val="31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  <c:pt idx="28">
                  <c:v>Iceland</c:v>
                </c:pt>
                <c:pt idx="29">
                  <c:v>Norway</c:v>
                </c:pt>
                <c:pt idx="30">
                  <c:v>Switzerland</c:v>
                </c:pt>
              </c:strCache>
            </c:strRef>
          </c:cat>
          <c:val>
            <c:numRef>
              <c:f>'Gender gap'!$B$11:$B$41</c:f>
              <c:numCache>
                <c:formatCode>#,##0.0</c:formatCode>
                <c:ptCount val="31"/>
                <c:pt idx="0">
                  <c:v>13</c:v>
                </c:pt>
                <c:pt idx="1">
                  <c:v>15.1</c:v>
                </c:pt>
                <c:pt idx="2">
                  <c:v>15.5</c:v>
                </c:pt>
                <c:pt idx="3">
                  <c:v>17.5</c:v>
                </c:pt>
                <c:pt idx="4">
                  <c:v>26</c:v>
                </c:pt>
                <c:pt idx="5">
                  <c:v>29.7</c:v>
                </c:pt>
                <c:pt idx="6">
                  <c:v>21</c:v>
                </c:pt>
                <c:pt idx="7" formatCode="General">
                  <c:v>0</c:v>
                </c:pt>
                <c:pt idx="8">
                  <c:v>23.9</c:v>
                </c:pt>
                <c:pt idx="9">
                  <c:v>13.8</c:v>
                </c:pt>
                <c:pt idx="10" formatCode="General">
                  <c:v>0</c:v>
                </c:pt>
                <c:pt idx="11">
                  <c:v>17</c:v>
                </c:pt>
                <c:pt idx="12">
                  <c:v>24.3</c:v>
                </c:pt>
                <c:pt idx="13">
                  <c:v>14.6</c:v>
                </c:pt>
                <c:pt idx="14">
                  <c:v>17</c:v>
                </c:pt>
                <c:pt idx="15">
                  <c:v>14</c:v>
                </c:pt>
                <c:pt idx="16">
                  <c:v>15.7</c:v>
                </c:pt>
                <c:pt idx="17">
                  <c:v>15.3</c:v>
                </c:pt>
                <c:pt idx="18">
                  <c:v>23.4</c:v>
                </c:pt>
                <c:pt idx="19">
                  <c:v>24.3</c:v>
                </c:pt>
                <c:pt idx="20">
                  <c:v>15.6</c:v>
                </c:pt>
                <c:pt idx="21">
                  <c:v>21.7</c:v>
                </c:pt>
                <c:pt idx="22">
                  <c:v>5.7</c:v>
                </c:pt>
                <c:pt idx="23">
                  <c:v>7.9</c:v>
                </c:pt>
                <c:pt idx="24">
                  <c:v>21.6</c:v>
                </c:pt>
                <c:pt idx="25">
                  <c:v>18.3</c:v>
                </c:pt>
                <c:pt idx="26">
                  <c:v>12.1</c:v>
                </c:pt>
                <c:pt idx="27">
                  <c:v>26.4</c:v>
                </c:pt>
                <c:pt idx="28">
                  <c:v>15.7</c:v>
                </c:pt>
                <c:pt idx="29">
                  <c:v>17.3</c:v>
                </c:pt>
                <c:pt idx="30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9-476A-9BC9-E1F0095CB47A}"/>
            </c:ext>
          </c:extLst>
        </c:ser>
        <c:ser>
          <c:idx val="1"/>
          <c:order val="1"/>
          <c:tx>
            <c:strRef>
              <c:f>'Gender gap'!$C$10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'Gender gap'!$A$11:$A$41</c:f>
              <c:strCache>
                <c:ptCount val="31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  <c:pt idx="28">
                  <c:v>Iceland</c:v>
                </c:pt>
                <c:pt idx="29">
                  <c:v>Norway</c:v>
                </c:pt>
                <c:pt idx="30">
                  <c:v>Switzerland</c:v>
                </c:pt>
              </c:strCache>
            </c:strRef>
          </c:cat>
          <c:val>
            <c:numRef>
              <c:f>'Gender gap'!$C$11:$C$41</c:f>
              <c:numCache>
                <c:formatCode>#,##0.0</c:formatCode>
                <c:ptCount val="31"/>
                <c:pt idx="0">
                  <c:v>12.1</c:v>
                </c:pt>
                <c:pt idx="1">
                  <c:v>14.8</c:v>
                </c:pt>
                <c:pt idx="2">
                  <c:v>15.9</c:v>
                </c:pt>
                <c:pt idx="3">
                  <c:v>17.100000000000001</c:v>
                </c:pt>
                <c:pt idx="4">
                  <c:v>25.4</c:v>
                </c:pt>
                <c:pt idx="5">
                  <c:v>30.2</c:v>
                </c:pt>
                <c:pt idx="6">
                  <c:v>21.2</c:v>
                </c:pt>
                <c:pt idx="7" formatCode="General">
                  <c:v>0</c:v>
                </c:pt>
                <c:pt idx="8">
                  <c:v>23.4</c:v>
                </c:pt>
                <c:pt idx="9">
                  <c:v>13.6</c:v>
                </c:pt>
                <c:pt idx="10">
                  <c:v>9.4</c:v>
                </c:pt>
                <c:pt idx="11">
                  <c:v>18.899999999999999</c:v>
                </c:pt>
                <c:pt idx="12">
                  <c:v>23.4</c:v>
                </c:pt>
                <c:pt idx="13">
                  <c:v>14.8</c:v>
                </c:pt>
                <c:pt idx="14">
                  <c:v>16.8</c:v>
                </c:pt>
                <c:pt idx="15">
                  <c:v>13.9</c:v>
                </c:pt>
                <c:pt idx="16">
                  <c:v>13.9</c:v>
                </c:pt>
                <c:pt idx="17">
                  <c:v>14.6</c:v>
                </c:pt>
                <c:pt idx="18">
                  <c:v>23.5</c:v>
                </c:pt>
                <c:pt idx="19">
                  <c:v>23.8</c:v>
                </c:pt>
                <c:pt idx="20">
                  <c:v>16.7</c:v>
                </c:pt>
                <c:pt idx="21">
                  <c:v>21.3</c:v>
                </c:pt>
                <c:pt idx="22">
                  <c:v>5.5</c:v>
                </c:pt>
                <c:pt idx="23">
                  <c:v>8.5</c:v>
                </c:pt>
                <c:pt idx="24">
                  <c:v>20</c:v>
                </c:pt>
                <c:pt idx="25">
                  <c:v>18</c:v>
                </c:pt>
                <c:pt idx="26">
                  <c:v>11.2</c:v>
                </c:pt>
                <c:pt idx="27">
                  <c:v>24</c:v>
                </c:pt>
                <c:pt idx="28">
                  <c:v>16.5</c:v>
                </c:pt>
                <c:pt idx="29">
                  <c:v>17.3</c:v>
                </c:pt>
                <c:pt idx="30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89-476A-9BC9-E1F0095CB47A}"/>
            </c:ext>
          </c:extLst>
        </c:ser>
        <c:ser>
          <c:idx val="2"/>
          <c:order val="2"/>
          <c:tx>
            <c:strRef>
              <c:f>'Gender gap'!$D$10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'Gender gap'!$A$11:$A$41</c:f>
              <c:strCache>
                <c:ptCount val="31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  <c:pt idx="28">
                  <c:v>Iceland</c:v>
                </c:pt>
                <c:pt idx="29">
                  <c:v>Norway</c:v>
                </c:pt>
                <c:pt idx="30">
                  <c:v>Switzerland</c:v>
                </c:pt>
              </c:strCache>
            </c:strRef>
          </c:cat>
          <c:val>
            <c:numRef>
              <c:f>'Gender gap'!$D$11:$D$41</c:f>
              <c:numCache>
                <c:formatCode>#,##0.0</c:formatCode>
                <c:ptCount val="31"/>
                <c:pt idx="0">
                  <c:v>11</c:v>
                </c:pt>
                <c:pt idx="1">
                  <c:v>14.3</c:v>
                </c:pt>
                <c:pt idx="2">
                  <c:v>16.5</c:v>
                </c:pt>
                <c:pt idx="3">
                  <c:v>16.399999999999999</c:v>
                </c:pt>
                <c:pt idx="4">
                  <c:v>25.7</c:v>
                </c:pt>
                <c:pt idx="5">
                  <c:v>29</c:v>
                </c:pt>
                <c:pt idx="6">
                  <c:v>21.1</c:v>
                </c:pt>
                <c:pt idx="7">
                  <c:v>18.600000000000001</c:v>
                </c:pt>
                <c:pt idx="8">
                  <c:v>19.899999999999999</c:v>
                </c:pt>
                <c:pt idx="9">
                  <c:v>12.8</c:v>
                </c:pt>
                <c:pt idx="10">
                  <c:v>10</c:v>
                </c:pt>
                <c:pt idx="11">
                  <c:v>17.600000000000001</c:v>
                </c:pt>
                <c:pt idx="12">
                  <c:v>22.4</c:v>
                </c:pt>
                <c:pt idx="13">
                  <c:v>16</c:v>
                </c:pt>
                <c:pt idx="14">
                  <c:v>17.5</c:v>
                </c:pt>
                <c:pt idx="15">
                  <c:v>14</c:v>
                </c:pt>
                <c:pt idx="16">
                  <c:v>14.1</c:v>
                </c:pt>
                <c:pt idx="17">
                  <c:v>14.2</c:v>
                </c:pt>
                <c:pt idx="18">
                  <c:v>24</c:v>
                </c:pt>
                <c:pt idx="19">
                  <c:v>23.8</c:v>
                </c:pt>
                <c:pt idx="20">
                  <c:v>17.7</c:v>
                </c:pt>
                <c:pt idx="21">
                  <c:v>22.5</c:v>
                </c:pt>
                <c:pt idx="22">
                  <c:v>5.4</c:v>
                </c:pt>
                <c:pt idx="23">
                  <c:v>8.5</c:v>
                </c:pt>
                <c:pt idx="24">
                  <c:v>20.8</c:v>
                </c:pt>
                <c:pt idx="25">
                  <c:v>17.600000000000001</c:v>
                </c:pt>
                <c:pt idx="26">
                  <c:v>10.4</c:v>
                </c:pt>
                <c:pt idx="27">
                  <c:v>23.9</c:v>
                </c:pt>
                <c:pt idx="28">
                  <c:v>15.9</c:v>
                </c:pt>
                <c:pt idx="29">
                  <c:v>17.3</c:v>
                </c:pt>
                <c:pt idx="30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89-476A-9BC9-E1F0095CB47A}"/>
            </c:ext>
          </c:extLst>
        </c:ser>
        <c:ser>
          <c:idx val="3"/>
          <c:order val="3"/>
          <c:tx>
            <c:strRef>
              <c:f>'Gender gap'!$E$10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'Gender gap'!$A$11:$A$41</c:f>
              <c:strCache>
                <c:ptCount val="31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  <c:pt idx="28">
                  <c:v>Iceland</c:v>
                </c:pt>
                <c:pt idx="29">
                  <c:v>Norway</c:v>
                </c:pt>
                <c:pt idx="30">
                  <c:v>Switzerland</c:v>
                </c:pt>
              </c:strCache>
            </c:strRef>
          </c:cat>
          <c:val>
            <c:numRef>
              <c:f>'Gender gap'!$E$11:$E$41</c:f>
              <c:numCache>
                <c:formatCode>#,##0.0</c:formatCode>
                <c:ptCount val="31"/>
                <c:pt idx="0">
                  <c:v>10.9</c:v>
                </c:pt>
                <c:pt idx="1">
                  <c:v>15.1</c:v>
                </c:pt>
                <c:pt idx="2">
                  <c:v>16.100000000000001</c:v>
                </c:pt>
                <c:pt idx="3">
                  <c:v>15.5</c:v>
                </c:pt>
                <c:pt idx="4">
                  <c:v>25.4</c:v>
                </c:pt>
                <c:pt idx="5">
                  <c:v>26.9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20.3</c:v>
                </c:pt>
                <c:pt idx="9">
                  <c:v>12.5</c:v>
                </c:pt>
                <c:pt idx="10" formatCode="General">
                  <c:v>0</c:v>
                </c:pt>
                <c:pt idx="11">
                  <c:v>17.2</c:v>
                </c:pt>
                <c:pt idx="12">
                  <c:v>21.8</c:v>
                </c:pt>
                <c:pt idx="13">
                  <c:v>15.1</c:v>
                </c:pt>
                <c:pt idx="14">
                  <c:v>18</c:v>
                </c:pt>
                <c:pt idx="15">
                  <c:v>14.2</c:v>
                </c:pt>
                <c:pt idx="16">
                  <c:v>12.6</c:v>
                </c:pt>
                <c:pt idx="17">
                  <c:v>14.5</c:v>
                </c:pt>
                <c:pt idx="18">
                  <c:v>21.8</c:v>
                </c:pt>
                <c:pt idx="19">
                  <c:v>23.3</c:v>
                </c:pt>
                <c:pt idx="20">
                  <c:v>16.600000000000001</c:v>
                </c:pt>
                <c:pt idx="21">
                  <c:v>21.7</c:v>
                </c:pt>
                <c:pt idx="22">
                  <c:v>6.4</c:v>
                </c:pt>
                <c:pt idx="23">
                  <c:v>8.8000000000000007</c:v>
                </c:pt>
                <c:pt idx="24">
                  <c:v>19.899999999999999</c:v>
                </c:pt>
                <c:pt idx="25">
                  <c:v>17.100000000000001</c:v>
                </c:pt>
                <c:pt idx="26">
                  <c:v>10.5</c:v>
                </c:pt>
                <c:pt idx="27">
                  <c:v>23.3</c:v>
                </c:pt>
                <c:pt idx="28">
                  <c:v>16.5</c:v>
                </c:pt>
                <c:pt idx="29">
                  <c:v>18.5</c:v>
                </c:pt>
                <c:pt idx="30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89-476A-9BC9-E1F0095CB47A}"/>
            </c:ext>
          </c:extLst>
        </c:ser>
        <c:ser>
          <c:idx val="4"/>
          <c:order val="4"/>
          <c:tx>
            <c:strRef>
              <c:f>'Gender gap'!$F$10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'Gender gap'!$A$11:$A$41</c:f>
              <c:strCache>
                <c:ptCount val="31"/>
                <c:pt idx="0">
                  <c:v>Belgium</c:v>
                </c:pt>
                <c:pt idx="1">
                  <c:v>Bulgaria</c:v>
                </c:pt>
                <c:pt idx="2">
                  <c:v>Czech Republic</c:v>
                </c:pt>
                <c:pt idx="3">
                  <c:v>Denmark</c:v>
                </c:pt>
                <c:pt idx="4">
                  <c:v>Germany</c:v>
                </c:pt>
                <c:pt idx="5">
                  <c:v>Estonia</c:v>
                </c:pt>
                <c:pt idx="6">
                  <c:v>Ireland</c:v>
                </c:pt>
                <c:pt idx="7">
                  <c:v>Greece</c:v>
                </c:pt>
                <c:pt idx="8">
                  <c:v>Spain</c:v>
                </c:pt>
                <c:pt idx="9">
                  <c:v>France</c:v>
                </c:pt>
                <c:pt idx="10">
                  <c:v>Croatia</c:v>
                </c:pt>
                <c:pt idx="11">
                  <c:v>Italy</c:v>
                </c:pt>
                <c:pt idx="12">
                  <c:v>Cyprus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Hungary</c:v>
                </c:pt>
                <c:pt idx="17">
                  <c:v>Malta</c:v>
                </c:pt>
                <c:pt idx="18">
                  <c:v>Netherlands</c:v>
                </c:pt>
                <c:pt idx="19">
                  <c:v>Austria</c:v>
                </c:pt>
                <c:pt idx="20">
                  <c:v>Poland</c:v>
                </c:pt>
                <c:pt idx="21">
                  <c:v>Portugal</c:v>
                </c:pt>
                <c:pt idx="22">
                  <c:v>Romania</c:v>
                </c:pt>
                <c:pt idx="23">
                  <c:v>Slovenia</c:v>
                </c:pt>
                <c:pt idx="24">
                  <c:v>Slovakia</c:v>
                </c:pt>
                <c:pt idx="25">
                  <c:v>Finland</c:v>
                </c:pt>
                <c:pt idx="26">
                  <c:v>Sweden</c:v>
                </c:pt>
                <c:pt idx="27">
                  <c:v>United Kingdom</c:v>
                </c:pt>
                <c:pt idx="28">
                  <c:v>Iceland</c:v>
                </c:pt>
                <c:pt idx="29">
                  <c:v>Norway</c:v>
                </c:pt>
                <c:pt idx="30">
                  <c:v>Switzerland</c:v>
                </c:pt>
              </c:strCache>
            </c:strRef>
          </c:cat>
          <c:val>
            <c:numRef>
              <c:f>'Gender gap'!$F$11:$F$41</c:f>
              <c:numCache>
                <c:formatCode>#,##0.0</c:formatCode>
                <c:ptCount val="31"/>
                <c:pt idx="0">
                  <c:v>10.7</c:v>
                </c:pt>
                <c:pt idx="1">
                  <c:v>14.1</c:v>
                </c:pt>
                <c:pt idx="2">
                  <c:v>16.2</c:v>
                </c:pt>
                <c:pt idx="3">
                  <c:v>16.2</c:v>
                </c:pt>
                <c:pt idx="4" formatCode="#,##0">
                  <c:v>25</c:v>
                </c:pt>
                <c:pt idx="5">
                  <c:v>25.6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20.3</c:v>
                </c:pt>
                <c:pt idx="9">
                  <c:v>12.5</c:v>
                </c:pt>
                <c:pt idx="10" formatCode="General">
                  <c:v>0</c:v>
                </c:pt>
                <c:pt idx="11">
                  <c:v>16</c:v>
                </c:pt>
                <c:pt idx="12">
                  <c:v>21.4</c:v>
                </c:pt>
                <c:pt idx="13">
                  <c:v>15.4</c:v>
                </c:pt>
                <c:pt idx="14">
                  <c:v>17.8</c:v>
                </c:pt>
                <c:pt idx="15">
                  <c:v>13.9</c:v>
                </c:pt>
                <c:pt idx="16">
                  <c:v>14</c:v>
                </c:pt>
                <c:pt idx="17">
                  <c:v>14.3</c:v>
                </c:pt>
                <c:pt idx="18">
                  <c:v>21.6</c:v>
                </c:pt>
                <c:pt idx="19">
                  <c:v>21.7</c:v>
                </c:pt>
                <c:pt idx="20">
                  <c:v>15.4</c:v>
                </c:pt>
                <c:pt idx="21">
                  <c:v>21.1</c:v>
                </c:pt>
                <c:pt idx="22" formatCode="#,##0">
                  <c:v>7</c:v>
                </c:pt>
                <c:pt idx="23">
                  <c:v>8.9</c:v>
                </c:pt>
                <c:pt idx="24">
                  <c:v>19.8</c:v>
                </c:pt>
                <c:pt idx="25">
                  <c:v>17.100000000000001</c:v>
                </c:pt>
                <c:pt idx="26">
                  <c:v>10.199999999999999</c:v>
                </c:pt>
                <c:pt idx="27">
                  <c:v>21.8</c:v>
                </c:pt>
                <c:pt idx="28">
                  <c:v>16.399999999999999</c:v>
                </c:pt>
                <c:pt idx="29">
                  <c:v>17.5</c:v>
                </c:pt>
                <c:pt idx="30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89-476A-9BC9-E1F0095CB4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6779264"/>
        <c:axId val="606787464"/>
      </c:barChart>
      <c:catAx>
        <c:axId val="60677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787464"/>
        <c:crosses val="autoZero"/>
        <c:auto val="1"/>
        <c:lblAlgn val="ctr"/>
        <c:lblOffset val="100"/>
        <c:noMultiLvlLbl val="0"/>
      </c:catAx>
      <c:valAx>
        <c:axId val="606787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77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E067D-7B77-9047-8702-39DB97EE5E84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C1538-70B8-9C46-9A74-D114D7D261A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59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/>
              <a:t>We</a:t>
            </a:r>
            <a:r>
              <a:rPr lang="fr-BE" dirty="0"/>
              <a:t> are </a:t>
            </a:r>
            <a:r>
              <a:rPr lang="fr-BE" dirty="0" err="1"/>
              <a:t>using</a:t>
            </a:r>
            <a:r>
              <a:rPr lang="fr-BE" dirty="0"/>
              <a:t> 5 </a:t>
            </a:r>
            <a:r>
              <a:rPr lang="fr-BE" dirty="0" err="1"/>
              <a:t>indcators</a:t>
            </a:r>
            <a:r>
              <a:rPr lang="fr-BE" dirty="0"/>
              <a:t> to tell a more </a:t>
            </a:r>
            <a:r>
              <a:rPr lang="fr-BE" dirty="0" err="1"/>
              <a:t>detauiled</a:t>
            </a:r>
            <a:r>
              <a:rPr lang="fr-BE" dirty="0"/>
              <a:t> story </a:t>
            </a:r>
            <a:r>
              <a:rPr lang="fr-BE" dirty="0" err="1"/>
              <a:t>that</a:t>
            </a:r>
            <a:r>
              <a:rPr lang="fr-BE" dirty="0"/>
              <a:t> catches the </a:t>
            </a:r>
            <a:r>
              <a:rPr lang="fr-BE" dirty="0" err="1"/>
              <a:t>actual</a:t>
            </a:r>
            <a:r>
              <a:rPr lang="fr-BE" dirty="0"/>
              <a:t> situation of the country. In </a:t>
            </a:r>
            <a:r>
              <a:rPr lang="fr-BE" dirty="0" err="1"/>
              <a:t>Baltics</a:t>
            </a:r>
            <a:r>
              <a:rPr lang="fr-BE" dirty="0"/>
              <a:t>, </a:t>
            </a:r>
            <a:r>
              <a:rPr lang="fr-BE" dirty="0" err="1"/>
              <a:t>there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a </a:t>
            </a:r>
            <a:r>
              <a:rPr lang="fr-BE" dirty="0" err="1"/>
              <a:t>gowing</a:t>
            </a:r>
            <a:r>
              <a:rPr lang="fr-BE" dirty="0"/>
              <a:t> trend of </a:t>
            </a:r>
            <a:r>
              <a:rPr lang="fr-BE" dirty="0" err="1"/>
              <a:t>wages</a:t>
            </a:r>
            <a:r>
              <a:rPr lang="fr-BE" dirty="0"/>
              <a:t> </a:t>
            </a:r>
            <a:r>
              <a:rPr lang="fr-BE" dirty="0" err="1"/>
              <a:t>also</a:t>
            </a:r>
            <a:r>
              <a:rPr lang="fr-BE" dirty="0"/>
              <a:t> </a:t>
            </a:r>
            <a:r>
              <a:rPr lang="fr-BE" dirty="0" err="1"/>
              <a:t>because</a:t>
            </a:r>
            <a:r>
              <a:rPr lang="fr-BE" dirty="0"/>
              <a:t> of </a:t>
            </a:r>
            <a:r>
              <a:rPr lang="fr-BE" dirty="0" err="1"/>
              <a:t>great</a:t>
            </a:r>
            <a:r>
              <a:rPr lang="fr-BE" dirty="0"/>
              <a:t> gains in </a:t>
            </a:r>
            <a:r>
              <a:rPr lang="fr-BE" dirty="0" err="1"/>
              <a:t>productivity</a:t>
            </a:r>
            <a:r>
              <a:rPr lang="fr-BE" dirty="0"/>
              <a:t> </a:t>
            </a:r>
            <a:r>
              <a:rPr lang="fr-BE" dirty="0" err="1"/>
              <a:t>driven</a:t>
            </a:r>
            <a:r>
              <a:rPr lang="fr-BE" dirty="0"/>
              <a:t> by </a:t>
            </a:r>
            <a:r>
              <a:rPr lang="fr-BE" dirty="0" err="1"/>
              <a:t>foreign</a:t>
            </a:r>
            <a:r>
              <a:rPr lang="fr-BE" dirty="0"/>
              <a:t> </a:t>
            </a:r>
            <a:r>
              <a:rPr lang="fr-BE" dirty="0" err="1"/>
              <a:t>investments</a:t>
            </a:r>
            <a:r>
              <a:rPr lang="fr-BE" dirty="0"/>
              <a:t>. </a:t>
            </a:r>
            <a:r>
              <a:rPr lang="fr-BE" dirty="0" err="1"/>
              <a:t>However</a:t>
            </a:r>
            <a:r>
              <a:rPr lang="fr-BE" dirty="0"/>
              <a:t> the scoreboard </a:t>
            </a:r>
            <a:r>
              <a:rPr lang="fr-BE" dirty="0" err="1"/>
              <a:t>is</a:t>
            </a:r>
            <a:r>
              <a:rPr lang="fr-BE" dirty="0"/>
              <a:t> able to signal out the situation of </a:t>
            </a:r>
            <a:r>
              <a:rPr lang="fr-BE" dirty="0" err="1"/>
              <a:t>difficulties</a:t>
            </a:r>
            <a:r>
              <a:rPr lang="fr-BE" dirty="0"/>
              <a:t> of </a:t>
            </a:r>
            <a:r>
              <a:rPr lang="fr-BE" dirty="0" err="1"/>
              <a:t>workers</a:t>
            </a:r>
            <a:r>
              <a:rPr lang="fr-BE" dirty="0"/>
              <a:t> in the </a:t>
            </a:r>
            <a:r>
              <a:rPr lang="fr-BE" dirty="0" err="1"/>
              <a:t>three</a:t>
            </a:r>
            <a:r>
              <a:rPr lang="fr-BE" dirty="0"/>
              <a:t> countries. </a:t>
            </a:r>
          </a:p>
          <a:p>
            <a:r>
              <a:rPr lang="fr-BE" dirty="0"/>
              <a:t>But </a:t>
            </a:r>
            <a:r>
              <a:rPr lang="fr-BE" dirty="0" err="1"/>
              <a:t>still</a:t>
            </a:r>
            <a:r>
              <a:rPr lang="fr-BE" dirty="0"/>
              <a:t> </a:t>
            </a:r>
            <a:r>
              <a:rPr lang="fr-BE" dirty="0" err="1"/>
              <a:t>analysis</a:t>
            </a:r>
            <a:r>
              <a:rPr lang="fr-BE" dirty="0"/>
              <a:t> are </a:t>
            </a:r>
            <a:r>
              <a:rPr lang="fr-BE" dirty="0" err="1"/>
              <a:t>needed</a:t>
            </a:r>
            <a:r>
              <a:rPr lang="fr-BE" dirty="0"/>
              <a:t> to go in </a:t>
            </a:r>
            <a:r>
              <a:rPr lang="fr-BE" dirty="0" err="1"/>
              <a:t>depth</a:t>
            </a:r>
            <a:r>
              <a:rPr lang="fr-BE" dirty="0"/>
              <a:t> </a:t>
            </a:r>
            <a:r>
              <a:rPr lang="fr-BE" dirty="0" err="1"/>
              <a:t>into</a:t>
            </a:r>
            <a:r>
              <a:rPr lang="fr-BE" dirty="0"/>
              <a:t> the </a:t>
            </a:r>
            <a:r>
              <a:rPr lang="fr-BE" dirty="0" err="1"/>
              <a:t>different</a:t>
            </a:r>
            <a:r>
              <a:rPr lang="fr-BE" dirty="0"/>
              <a:t> areas of </a:t>
            </a:r>
            <a:r>
              <a:rPr lang="fr-BE" dirty="0" err="1"/>
              <a:t>work</a:t>
            </a:r>
            <a:r>
              <a:rPr lang="fr-BE" dirty="0"/>
              <a:t>. WE </a:t>
            </a:r>
            <a:r>
              <a:rPr lang="fr-BE" dirty="0" err="1"/>
              <a:t>may</a:t>
            </a:r>
            <a:r>
              <a:rPr lang="fr-BE" dirty="0"/>
              <a:t> </a:t>
            </a:r>
            <a:r>
              <a:rPr lang="fr-BE" dirty="0" err="1"/>
              <a:t>realise</a:t>
            </a:r>
            <a:r>
              <a:rPr lang="fr-BE" dirty="0"/>
              <a:t> </a:t>
            </a:r>
            <a:r>
              <a:rPr lang="fr-BE" dirty="0" err="1"/>
              <a:t>that</a:t>
            </a:r>
            <a:r>
              <a:rPr lang="fr-BE" dirty="0"/>
              <a:t> in </a:t>
            </a:r>
            <a:r>
              <a:rPr lang="fr-BE" dirty="0" err="1"/>
              <a:t>Estonia</a:t>
            </a:r>
            <a:r>
              <a:rPr lang="fr-BE" dirty="0"/>
              <a:t> the situation </a:t>
            </a:r>
            <a:r>
              <a:rPr lang="fr-BE" dirty="0" err="1"/>
              <a:t>is</a:t>
            </a:r>
            <a:r>
              <a:rPr lang="fr-BE" dirty="0"/>
              <a:t> an emergency in the public </a:t>
            </a:r>
            <a:r>
              <a:rPr lang="fr-BE" dirty="0" err="1"/>
              <a:t>sector</a:t>
            </a:r>
            <a:r>
              <a:rPr lang="fr-BE" dirty="0"/>
              <a:t> </a:t>
            </a:r>
            <a:r>
              <a:rPr lang="fr-BE" dirty="0" err="1"/>
              <a:t>because</a:t>
            </a:r>
            <a:r>
              <a:rPr lang="fr-BE" dirty="0"/>
              <a:t> of absence of right to collective </a:t>
            </a:r>
            <a:r>
              <a:rPr lang="fr-BE" dirty="0" err="1"/>
              <a:t>bargaining</a:t>
            </a:r>
            <a:r>
              <a:rPr lang="fr-BE" dirty="0"/>
              <a:t>. And </a:t>
            </a:r>
            <a:r>
              <a:rPr lang="fr-BE" dirty="0" err="1"/>
              <a:t>that</a:t>
            </a:r>
            <a:r>
              <a:rPr lang="fr-BE" dirty="0"/>
              <a:t> </a:t>
            </a:r>
            <a:r>
              <a:rPr lang="fr-BE" dirty="0" err="1"/>
              <a:t>too</a:t>
            </a:r>
            <a:r>
              <a:rPr lang="fr-BE" dirty="0"/>
              <a:t> </a:t>
            </a:r>
            <a:r>
              <a:rPr lang="fr-BE" dirty="0" err="1"/>
              <a:t>many</a:t>
            </a:r>
            <a:r>
              <a:rPr lang="fr-BE" dirty="0"/>
              <a:t> </a:t>
            </a:r>
            <a:r>
              <a:rPr lang="fr-BE" dirty="0" err="1"/>
              <a:t>workers</a:t>
            </a:r>
            <a:r>
              <a:rPr lang="fr-BE" dirty="0"/>
              <a:t> </a:t>
            </a:r>
            <a:r>
              <a:rPr lang="fr-BE" dirty="0" err="1"/>
              <a:t>populate</a:t>
            </a:r>
            <a:r>
              <a:rPr lang="fr-BE" dirty="0"/>
              <a:t> the </a:t>
            </a:r>
            <a:r>
              <a:rPr lang="fr-BE" dirty="0" err="1"/>
              <a:t>lowest</a:t>
            </a:r>
            <a:r>
              <a:rPr lang="fr-BE" dirty="0"/>
              <a:t> segment of the </a:t>
            </a:r>
            <a:r>
              <a:rPr lang="fr-BE" dirty="0" err="1"/>
              <a:t>wage</a:t>
            </a:r>
            <a:r>
              <a:rPr lang="fr-BE" dirty="0"/>
              <a:t> </a:t>
            </a:r>
            <a:r>
              <a:rPr lang="fr-BE" dirty="0" err="1"/>
              <a:t>scale</a:t>
            </a:r>
            <a:r>
              <a:rPr lang="fr-BE" dirty="0"/>
              <a:t> and </a:t>
            </a:r>
            <a:r>
              <a:rPr lang="fr-BE" dirty="0" err="1"/>
              <a:t>therefore</a:t>
            </a:r>
            <a:r>
              <a:rPr lang="fr-BE" dirty="0"/>
              <a:t> </a:t>
            </a:r>
            <a:r>
              <a:rPr lang="fr-BE" dirty="0" err="1"/>
              <a:t>raise</a:t>
            </a:r>
            <a:r>
              <a:rPr lang="fr-BE" dirty="0"/>
              <a:t> of MW sets an </a:t>
            </a:r>
            <a:r>
              <a:rPr lang="fr-BE" dirty="0" err="1"/>
              <a:t>overestimated</a:t>
            </a:r>
            <a:r>
              <a:rPr lang="fr-BE" dirty="0"/>
              <a:t> trend of the first </a:t>
            </a:r>
            <a:r>
              <a:rPr lang="fr-BE" dirty="0" err="1"/>
              <a:t>indicator</a:t>
            </a:r>
            <a:r>
              <a:rPr lang="fr-BE" dirty="0"/>
              <a:t>. </a:t>
            </a:r>
            <a:r>
              <a:rPr lang="fr-BE" dirty="0" err="1"/>
              <a:t>Also</a:t>
            </a:r>
            <a:r>
              <a:rPr lang="fr-BE" dirty="0"/>
              <a:t> the </a:t>
            </a:r>
            <a:r>
              <a:rPr lang="fr-BE" dirty="0" err="1"/>
              <a:t>fact</a:t>
            </a:r>
            <a:r>
              <a:rPr lang="fr-BE" dirty="0"/>
              <a:t> </a:t>
            </a:r>
            <a:r>
              <a:rPr lang="fr-BE" dirty="0" err="1"/>
              <a:t>that</a:t>
            </a:r>
            <a:r>
              <a:rPr lang="fr-BE" dirty="0"/>
              <a:t> 3.2% </a:t>
            </a:r>
            <a:r>
              <a:rPr lang="fr-BE" dirty="0" err="1"/>
              <a:t>od</a:t>
            </a:r>
            <a:r>
              <a:rPr lang="fr-BE" dirty="0"/>
              <a:t> </a:t>
            </a:r>
            <a:r>
              <a:rPr lang="fr-BE" dirty="0" err="1"/>
              <a:t>companies</a:t>
            </a:r>
            <a:r>
              <a:rPr lang="fr-BE" dirty="0"/>
              <a:t> have </a:t>
            </a:r>
            <a:r>
              <a:rPr lang="fr-BE" dirty="0" err="1"/>
              <a:t>agreements</a:t>
            </a:r>
            <a:r>
              <a:rPr lang="fr-BE" dirty="0"/>
              <a:t> </a:t>
            </a:r>
            <a:r>
              <a:rPr lang="fr-BE" dirty="0" err="1"/>
              <a:t>that</a:t>
            </a:r>
            <a:r>
              <a:rPr lang="fr-BE" dirty="0"/>
              <a:t> cover 18% of </a:t>
            </a:r>
            <a:r>
              <a:rPr lang="fr-BE" dirty="0" err="1"/>
              <a:t>workers</a:t>
            </a:r>
            <a:r>
              <a:rPr lang="fr-BE" dirty="0"/>
              <a:t> </a:t>
            </a:r>
            <a:r>
              <a:rPr lang="fr-BE" dirty="0" err="1"/>
              <a:t>proving</a:t>
            </a:r>
            <a:r>
              <a:rPr lang="fr-BE" dirty="0"/>
              <a:t> </a:t>
            </a:r>
            <a:r>
              <a:rPr lang="fr-BE" dirty="0" err="1"/>
              <a:t>that</a:t>
            </a:r>
            <a:r>
              <a:rPr lang="fr-BE" dirty="0"/>
              <a:t> </a:t>
            </a:r>
            <a:r>
              <a:rPr lang="fr-BE" dirty="0" err="1"/>
              <a:t>only</a:t>
            </a:r>
            <a:r>
              <a:rPr lang="fr-BE" dirty="0"/>
              <a:t> </a:t>
            </a:r>
            <a:r>
              <a:rPr lang="fr-BE" dirty="0" err="1"/>
              <a:t>very</a:t>
            </a:r>
            <a:r>
              <a:rPr lang="fr-BE" dirty="0"/>
              <a:t> big </a:t>
            </a:r>
            <a:r>
              <a:rPr lang="fr-BE" dirty="0" err="1"/>
              <a:t>companies</a:t>
            </a:r>
            <a:r>
              <a:rPr lang="fr-BE" dirty="0"/>
              <a:t> (</a:t>
            </a:r>
            <a:r>
              <a:rPr lang="fr-BE" dirty="0" err="1"/>
              <a:t>likely</a:t>
            </a:r>
            <a:r>
              <a:rPr lang="fr-BE" dirty="0"/>
              <a:t> MNC) </a:t>
            </a:r>
            <a:r>
              <a:rPr lang="fr-BE" dirty="0" err="1"/>
              <a:t>accept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covered</a:t>
            </a:r>
            <a:r>
              <a:rPr lang="fr-BE" dirty="0"/>
              <a:t> by CB</a:t>
            </a:r>
          </a:p>
          <a:p>
            <a:r>
              <a:rPr lang="fr-BE" dirty="0" err="1"/>
              <a:t>Still</a:t>
            </a:r>
            <a:r>
              <a:rPr lang="fr-BE" dirty="0"/>
              <a:t> in </a:t>
            </a:r>
            <a:r>
              <a:rPr lang="fr-BE" dirty="0" err="1"/>
              <a:t>Latvia</a:t>
            </a:r>
            <a:r>
              <a:rPr lang="fr-BE" dirty="0"/>
              <a:t> the </a:t>
            </a:r>
            <a:r>
              <a:rPr lang="fr-BE" dirty="0" err="1"/>
              <a:t>legal</a:t>
            </a:r>
            <a:r>
              <a:rPr lang="fr-BE" dirty="0"/>
              <a:t> </a:t>
            </a:r>
            <a:r>
              <a:rPr lang="fr-BE" dirty="0" err="1"/>
              <a:t>framework</a:t>
            </a:r>
            <a:r>
              <a:rPr lang="fr-BE" dirty="0"/>
              <a:t> </a:t>
            </a:r>
            <a:r>
              <a:rPr lang="fr-BE" dirty="0" err="1"/>
              <a:t>seems</a:t>
            </a:r>
            <a:r>
              <a:rPr lang="fr-BE" dirty="0"/>
              <a:t> to </a:t>
            </a:r>
            <a:r>
              <a:rPr lang="fr-BE" dirty="0" err="1"/>
              <a:t>constraint</a:t>
            </a:r>
            <a:r>
              <a:rPr lang="fr-BE" dirty="0"/>
              <a:t> the vital </a:t>
            </a:r>
            <a:r>
              <a:rPr lang="fr-BE" dirty="0" err="1"/>
              <a:t>space</a:t>
            </a:r>
            <a:r>
              <a:rPr lang="fr-BE" dirty="0"/>
              <a:t> of social </a:t>
            </a:r>
            <a:r>
              <a:rPr lang="fr-BE" dirty="0" err="1"/>
              <a:t>partners</a:t>
            </a:r>
            <a:r>
              <a:rPr lang="fr-BE" dirty="0"/>
              <a:t>. The TU scoreboard </a:t>
            </a:r>
            <a:r>
              <a:rPr lang="fr-BE" dirty="0" err="1"/>
              <a:t>together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the official scoreboard </a:t>
            </a:r>
            <a:r>
              <a:rPr lang="fr-BE" dirty="0" err="1"/>
              <a:t>say</a:t>
            </a:r>
            <a:r>
              <a:rPr lang="fr-BE" dirty="0"/>
              <a:t> </a:t>
            </a:r>
            <a:r>
              <a:rPr lang="fr-BE" dirty="0" err="1"/>
              <a:t>that</a:t>
            </a:r>
            <a:r>
              <a:rPr lang="fr-BE" dirty="0"/>
              <a:t> </a:t>
            </a:r>
            <a:r>
              <a:rPr lang="fr-BE" dirty="0" err="1"/>
              <a:t>this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not possible. </a:t>
            </a:r>
            <a:r>
              <a:rPr lang="fr-BE" dirty="0" err="1"/>
              <a:t>Probably</a:t>
            </a:r>
            <a:r>
              <a:rPr lang="fr-BE" dirty="0"/>
              <a:t> the </a:t>
            </a:r>
            <a:r>
              <a:rPr lang="fr-BE" dirty="0" err="1"/>
              <a:t>capacity</a:t>
            </a:r>
            <a:r>
              <a:rPr lang="fr-BE" dirty="0"/>
              <a:t> building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needed</a:t>
            </a:r>
            <a:r>
              <a:rPr lang="fr-BE" dirty="0"/>
              <a:t> to </a:t>
            </a:r>
            <a:r>
              <a:rPr lang="fr-BE" dirty="0" err="1"/>
              <a:t>identfy</a:t>
            </a:r>
            <a:r>
              <a:rPr lang="fr-BE" dirty="0"/>
              <a:t> scope for collective </a:t>
            </a:r>
            <a:r>
              <a:rPr lang="fr-BE" dirty="0" err="1"/>
              <a:t>bargianing</a:t>
            </a:r>
            <a:r>
              <a:rPr lang="fr-BE" dirty="0"/>
              <a:t> to </a:t>
            </a:r>
            <a:r>
              <a:rPr lang="fr-BE" dirty="0" err="1"/>
              <a:t>thrive</a:t>
            </a:r>
            <a:r>
              <a:rPr lang="fr-BE" dirty="0"/>
              <a:t>. </a:t>
            </a:r>
          </a:p>
          <a:p>
            <a:endParaRPr lang="fr-BE" dirty="0"/>
          </a:p>
          <a:p>
            <a:r>
              <a:rPr lang="fr-BE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C1538-70B8-9C46-9A74-D114D7D261A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08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Nominal</a:t>
            </a:r>
            <a:r>
              <a:rPr lang="it-IT" baseline="0" dirty="0"/>
              <a:t> </a:t>
            </a:r>
            <a:r>
              <a:rPr lang="it-IT" baseline="0" dirty="0" err="1"/>
              <a:t>wages</a:t>
            </a:r>
            <a:r>
              <a:rPr lang="it-IT" baseline="0" dirty="0"/>
              <a:t> are </a:t>
            </a:r>
            <a:r>
              <a:rPr lang="it-IT" baseline="0" dirty="0" err="1"/>
              <a:t>generally</a:t>
            </a:r>
            <a:r>
              <a:rPr lang="it-IT" baseline="0" dirty="0"/>
              <a:t> </a:t>
            </a:r>
            <a:r>
              <a:rPr lang="it-IT" baseline="0" dirty="0" err="1"/>
              <a:t>increasing</a:t>
            </a:r>
            <a:r>
              <a:rPr lang="it-IT" baseline="0" dirty="0"/>
              <a:t> </a:t>
            </a:r>
            <a:r>
              <a:rPr lang="it-IT" baseline="0" dirty="0" err="1"/>
              <a:t>but</a:t>
            </a:r>
            <a:r>
              <a:rPr lang="it-IT" baseline="0" dirty="0"/>
              <a:t> non of the EU28 </a:t>
            </a:r>
            <a:r>
              <a:rPr lang="it-IT" baseline="0" dirty="0" err="1"/>
              <a:t>countries</a:t>
            </a:r>
            <a:r>
              <a:rPr lang="it-IT" baseline="0" dirty="0"/>
              <a:t> </a:t>
            </a:r>
            <a:r>
              <a:rPr lang="it-IT" baseline="0" dirty="0" err="1"/>
              <a:t>have</a:t>
            </a:r>
            <a:r>
              <a:rPr lang="it-IT" baseline="0" dirty="0"/>
              <a:t> </a:t>
            </a:r>
            <a:r>
              <a:rPr lang="it-IT" baseline="0" dirty="0" err="1"/>
              <a:t>recorded</a:t>
            </a:r>
            <a:r>
              <a:rPr lang="it-IT" baseline="0" dirty="0"/>
              <a:t> </a:t>
            </a:r>
            <a:r>
              <a:rPr lang="it-IT" baseline="0" dirty="0" err="1"/>
              <a:t>convergence</a:t>
            </a:r>
            <a:r>
              <a:rPr lang="it-IT" baseline="0" dirty="0"/>
              <a:t> </a:t>
            </a:r>
            <a:r>
              <a:rPr lang="it-IT" baseline="0" dirty="0" err="1"/>
              <a:t>processes</a:t>
            </a:r>
            <a:r>
              <a:rPr lang="it-IT" baseline="0" dirty="0"/>
              <a:t> </a:t>
            </a:r>
            <a:r>
              <a:rPr lang="it-IT" baseline="0" dirty="0" err="1"/>
              <a:t>regularly</a:t>
            </a:r>
            <a:r>
              <a:rPr lang="it-IT" baseline="0" dirty="0"/>
              <a:t> </a:t>
            </a:r>
            <a:r>
              <a:rPr lang="it-IT" baseline="0" dirty="0" err="1"/>
              <a:t>during</a:t>
            </a:r>
            <a:r>
              <a:rPr lang="it-IT" baseline="0" dirty="0"/>
              <a:t> the last 5 </a:t>
            </a:r>
            <a:r>
              <a:rPr lang="it-IT" baseline="0" dirty="0" err="1"/>
              <a:t>years</a:t>
            </a:r>
            <a:r>
              <a:rPr lang="it-IT" baseline="0" dirty="0"/>
              <a:t>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1538-70B8-9C46-9A74-D114D7D261A1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412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Wage</a:t>
            </a:r>
            <a:r>
              <a:rPr lang="it-IT" baseline="0" dirty="0"/>
              <a:t> gaps are source of </a:t>
            </a:r>
            <a:r>
              <a:rPr lang="it-IT" baseline="0" dirty="0" err="1"/>
              <a:t>unfair</a:t>
            </a:r>
            <a:r>
              <a:rPr lang="it-IT" baseline="0" dirty="0"/>
              <a:t> </a:t>
            </a:r>
            <a:r>
              <a:rPr lang="it-IT" baseline="0" dirty="0" err="1"/>
              <a:t>competition</a:t>
            </a:r>
            <a:r>
              <a:rPr lang="it-IT" baseline="0" dirty="0"/>
              <a:t> </a:t>
            </a:r>
            <a:r>
              <a:rPr lang="it-IT" baseline="0" dirty="0" err="1"/>
              <a:t>practices</a:t>
            </a:r>
            <a:r>
              <a:rPr lang="it-IT" baseline="0" dirty="0"/>
              <a:t> </a:t>
            </a:r>
            <a:r>
              <a:rPr lang="it-IT" baseline="0" dirty="0" err="1"/>
              <a:t>among</a:t>
            </a:r>
            <a:r>
              <a:rPr lang="it-IT" baseline="0" dirty="0"/>
              <a:t> companies. A </a:t>
            </a:r>
            <a:r>
              <a:rPr lang="it-IT" baseline="0" dirty="0" err="1"/>
              <a:t>downard</a:t>
            </a:r>
            <a:r>
              <a:rPr lang="it-IT" baseline="0" dirty="0"/>
              <a:t> </a:t>
            </a:r>
            <a:r>
              <a:rPr lang="it-IT" baseline="0" dirty="0" err="1"/>
              <a:t>spiral</a:t>
            </a:r>
            <a:r>
              <a:rPr lang="it-IT" baseline="0" dirty="0"/>
              <a:t> of </a:t>
            </a:r>
            <a:r>
              <a:rPr lang="it-IT" baseline="0" dirty="0" err="1"/>
              <a:t>salaries</a:t>
            </a:r>
            <a:r>
              <a:rPr lang="it-IT" baseline="0" dirty="0"/>
              <a:t> can </a:t>
            </a:r>
            <a:r>
              <a:rPr lang="it-IT" baseline="0" dirty="0" err="1"/>
              <a:t>easily</a:t>
            </a:r>
            <a:r>
              <a:rPr lang="it-IT" baseline="0" dirty="0"/>
              <a:t> be </a:t>
            </a:r>
            <a:r>
              <a:rPr lang="it-IT" baseline="0" dirty="0" err="1"/>
              <a:t>triggered</a:t>
            </a:r>
            <a:r>
              <a:rPr lang="it-IT" baseline="0" dirty="0"/>
              <a:t> by </a:t>
            </a:r>
            <a:r>
              <a:rPr lang="it-IT" baseline="0" dirty="0" err="1"/>
              <a:t>competition</a:t>
            </a:r>
            <a:r>
              <a:rPr lang="it-IT" baseline="0" dirty="0"/>
              <a:t> on </a:t>
            </a:r>
            <a:r>
              <a:rPr lang="it-IT" baseline="0" dirty="0" err="1"/>
              <a:t>wages</a:t>
            </a:r>
            <a:r>
              <a:rPr lang="it-IT" baseline="0" dirty="0"/>
              <a:t>. </a:t>
            </a:r>
            <a:r>
              <a:rPr lang="it-IT" baseline="0" dirty="0" err="1"/>
              <a:t>Huge</a:t>
            </a:r>
            <a:r>
              <a:rPr lang="it-IT" baseline="0" dirty="0"/>
              <a:t> </a:t>
            </a:r>
            <a:r>
              <a:rPr lang="it-IT" baseline="0" dirty="0" err="1"/>
              <a:t>distances</a:t>
            </a:r>
            <a:r>
              <a:rPr lang="it-IT" baseline="0" dirty="0"/>
              <a:t> are </a:t>
            </a:r>
            <a:r>
              <a:rPr lang="it-IT" baseline="0" dirty="0" err="1"/>
              <a:t>also</a:t>
            </a:r>
            <a:r>
              <a:rPr lang="it-IT" baseline="0" dirty="0"/>
              <a:t> a </a:t>
            </a:r>
            <a:r>
              <a:rPr lang="it-IT" baseline="0" dirty="0" err="1"/>
              <a:t>sign</a:t>
            </a:r>
            <a:r>
              <a:rPr lang="it-IT" baseline="0" dirty="0"/>
              <a:t> of </a:t>
            </a:r>
            <a:r>
              <a:rPr lang="it-IT" baseline="0" dirty="0" err="1"/>
              <a:t>inefficencies</a:t>
            </a:r>
            <a:r>
              <a:rPr lang="it-IT" baseline="0" dirty="0"/>
              <a:t> in </a:t>
            </a:r>
            <a:r>
              <a:rPr lang="it-IT" baseline="0" dirty="0" err="1"/>
              <a:t>wage</a:t>
            </a:r>
            <a:r>
              <a:rPr lang="it-IT" baseline="0" dirty="0"/>
              <a:t> </a:t>
            </a:r>
            <a:r>
              <a:rPr lang="it-IT" baseline="0" dirty="0" err="1"/>
              <a:t>setting</a:t>
            </a:r>
            <a:r>
              <a:rPr lang="it-IT" baseline="0" dirty="0"/>
              <a:t> </a:t>
            </a:r>
            <a:r>
              <a:rPr lang="it-IT" baseline="0" dirty="0" err="1"/>
              <a:t>through</a:t>
            </a:r>
            <a:r>
              <a:rPr lang="it-IT" baseline="0" dirty="0"/>
              <a:t> </a:t>
            </a:r>
            <a:r>
              <a:rPr lang="it-IT" baseline="0" dirty="0" err="1"/>
              <a:t>colelctive</a:t>
            </a:r>
            <a:r>
              <a:rPr lang="it-IT" baseline="0" dirty="0"/>
              <a:t> </a:t>
            </a:r>
            <a:r>
              <a:rPr lang="it-IT" baseline="0" dirty="0" err="1"/>
              <a:t>bargaining</a:t>
            </a:r>
            <a:r>
              <a:rPr lang="it-IT" baseline="0" dirty="0"/>
              <a:t>. In the </a:t>
            </a:r>
            <a:r>
              <a:rPr lang="it-IT" baseline="0" dirty="0" err="1"/>
              <a:t>same</a:t>
            </a:r>
            <a:r>
              <a:rPr lang="it-IT" baseline="0" dirty="0"/>
              <a:t> market. </a:t>
            </a:r>
            <a:r>
              <a:rPr lang="it-IT" baseline="0" dirty="0" err="1"/>
              <a:t>If</a:t>
            </a:r>
            <a:r>
              <a:rPr lang="it-IT" baseline="0" dirty="0"/>
              <a:t> the </a:t>
            </a:r>
            <a:r>
              <a:rPr lang="it-IT" baseline="0" dirty="0" err="1"/>
              <a:t>highest</a:t>
            </a:r>
            <a:r>
              <a:rPr lang="it-IT" baseline="0" dirty="0"/>
              <a:t> </a:t>
            </a:r>
            <a:r>
              <a:rPr lang="it-IT" baseline="0" dirty="0" err="1"/>
              <a:t>wage</a:t>
            </a:r>
            <a:r>
              <a:rPr lang="it-IT" baseline="0" dirty="0"/>
              <a:t> </a:t>
            </a:r>
            <a:r>
              <a:rPr lang="it-IT" baseline="0" dirty="0" err="1"/>
              <a:t>is</a:t>
            </a:r>
            <a:r>
              <a:rPr lang="it-IT" baseline="0" dirty="0"/>
              <a:t> 9 </a:t>
            </a:r>
            <a:r>
              <a:rPr lang="it-IT" baseline="0" dirty="0" err="1"/>
              <a:t>times</a:t>
            </a:r>
            <a:r>
              <a:rPr lang="it-IT" baseline="0" dirty="0"/>
              <a:t> the </a:t>
            </a:r>
            <a:r>
              <a:rPr lang="it-IT" baseline="0" dirty="0" err="1"/>
              <a:t>lowest</a:t>
            </a:r>
            <a:r>
              <a:rPr lang="it-IT" baseline="0" dirty="0"/>
              <a:t>, </a:t>
            </a:r>
            <a:r>
              <a:rPr lang="it-IT" baseline="0" dirty="0" err="1"/>
              <a:t>this</a:t>
            </a:r>
            <a:r>
              <a:rPr lang="it-IT" baseline="0" dirty="0"/>
              <a:t> </a:t>
            </a:r>
            <a:r>
              <a:rPr lang="it-IT" baseline="0" dirty="0" err="1"/>
              <a:t>is</a:t>
            </a:r>
            <a:r>
              <a:rPr lang="it-IT" baseline="0" dirty="0"/>
              <a:t> an </a:t>
            </a:r>
            <a:r>
              <a:rPr lang="it-IT" baseline="0" dirty="0" err="1"/>
              <a:t>anomaly</a:t>
            </a:r>
            <a:r>
              <a:rPr lang="it-IT" baseline="0" dirty="0"/>
              <a:t>. </a:t>
            </a:r>
            <a:r>
              <a:rPr lang="it-IT" baseline="0" dirty="0" err="1"/>
              <a:t>Alredy</a:t>
            </a:r>
            <a:r>
              <a:rPr lang="it-IT" baseline="0" dirty="0"/>
              <a:t> </a:t>
            </a:r>
            <a:r>
              <a:rPr lang="it-IT" baseline="0" dirty="0" err="1"/>
              <a:t>twice</a:t>
            </a:r>
            <a:r>
              <a:rPr lang="it-IT" baseline="0" dirty="0"/>
              <a:t> </a:t>
            </a:r>
            <a:r>
              <a:rPr lang="it-IT" baseline="0" dirty="0" err="1"/>
              <a:t>is</a:t>
            </a:r>
            <a:r>
              <a:rPr lang="it-IT" baseline="0" dirty="0"/>
              <a:t> a large gap </a:t>
            </a:r>
            <a:r>
              <a:rPr lang="it-IT" baseline="0" dirty="0" err="1"/>
              <a:t>among</a:t>
            </a:r>
            <a:r>
              <a:rPr lang="it-IT" baseline="0" dirty="0"/>
              <a:t> </a:t>
            </a:r>
            <a:r>
              <a:rPr lang="it-IT" baseline="0" dirty="0" err="1"/>
              <a:t>countries</a:t>
            </a:r>
            <a:r>
              <a:rPr lang="it-IT" baseline="0" dirty="0"/>
              <a:t> </a:t>
            </a:r>
            <a:r>
              <a:rPr lang="it-IT" baseline="0" dirty="0" err="1"/>
              <a:t>that</a:t>
            </a:r>
            <a:r>
              <a:rPr lang="it-IT" baseline="0" dirty="0"/>
              <a:t> </a:t>
            </a:r>
            <a:r>
              <a:rPr lang="it-IT" baseline="0" dirty="0" err="1"/>
              <a:t>participate</a:t>
            </a:r>
            <a:r>
              <a:rPr lang="it-IT" baseline="0" dirty="0"/>
              <a:t> in the </a:t>
            </a:r>
            <a:r>
              <a:rPr lang="it-IT" baseline="0" dirty="0" err="1"/>
              <a:t>same</a:t>
            </a:r>
            <a:r>
              <a:rPr lang="it-IT" baseline="0" dirty="0"/>
              <a:t> market.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1538-70B8-9C46-9A74-D114D7D261A1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56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28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85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78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12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98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70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2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9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81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04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00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405BC-C98E-AF46-B23D-4BA2A3F9CB93}" type="datetimeFigureOut">
              <a:rPr lang="it-IT" smtClean="0"/>
              <a:t>06/03/2019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1532-5B7E-2D4A-9336-675F1B51E1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1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OECDStat_Metadata/ShowMetadata.ashx?Dataset=CBC&amp;Coords=%5bCOU%5d.%5bLTU%5d&amp;ShowOnWeb=true&amp;Lang=en" TargetMode="External"/><Relationship Id="rId2" Type="http://schemas.openxmlformats.org/officeDocument/2006/relationships/hyperlink" Target="http://localhost/OECDStat_Metadata/ShowMetadata.ashx?Dataset=CBC&amp;Coords=%5bCOU%5d.%5bDEU%5d&amp;ShowOnWeb=true&amp;Lang=e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Toward a wage and collective bargaining scoreboard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257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1089F-0BDE-4FAA-B882-C1576864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P0-Golden Rule Inflation + </a:t>
            </a:r>
            <a:r>
              <a:rPr lang="fr-BE" dirty="0" err="1"/>
              <a:t>Productivity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F266A-C52B-47A6-91BE-CD0E7AF76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0" y="1410981"/>
            <a:ext cx="8118629" cy="2291007"/>
          </a:xfrm>
        </p:spPr>
        <p:txBody>
          <a:bodyPr>
            <a:normAutofit/>
          </a:bodyPr>
          <a:lstStyle/>
          <a:p>
            <a:r>
              <a:rPr lang="en-US" sz="2000" dirty="0"/>
              <a:t>If the share is constant (or increasing), wages are more likely evolving in line with the golden rule </a:t>
            </a:r>
            <a:r>
              <a:rPr lang="en-US" sz="2000" dirty="0" err="1"/>
              <a:t>inflation+productivity</a:t>
            </a:r>
            <a:r>
              <a:rPr lang="en-US" sz="2000" dirty="0"/>
              <a:t>. The trend has to be measured on the mid- and short-term. The country-based performance is so measured using two sub-indicators:</a:t>
            </a:r>
            <a:endParaRPr lang="en-GB" sz="2000" dirty="0"/>
          </a:p>
          <a:p>
            <a:pPr lvl="0"/>
            <a:r>
              <a:rPr lang="en-US" sz="2000" dirty="0"/>
              <a:t>Country based </a:t>
            </a:r>
            <a:r>
              <a:rPr lang="en-US" sz="1800" dirty="0"/>
              <a:t>performance</a:t>
            </a:r>
            <a:r>
              <a:rPr lang="en-US" sz="2000" dirty="0"/>
              <a:t> over the last 7 years (from T0 vs. T-6). </a:t>
            </a:r>
            <a:endParaRPr lang="en-GB" sz="2000" dirty="0"/>
          </a:p>
          <a:p>
            <a:pPr lvl="0"/>
            <a:r>
              <a:rPr lang="en-US" sz="2000" dirty="0"/>
              <a:t>Country-Based performance of the last year (T0 vs T-1)</a:t>
            </a:r>
            <a:endParaRPr lang="en-GB" sz="2000" dirty="0"/>
          </a:p>
          <a:p>
            <a:endParaRPr lang="en-GB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04ADC2-5A5B-4D11-B14B-3289D3297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91307"/>
              </p:ext>
            </p:extLst>
          </p:nvPr>
        </p:nvGraphicFramePr>
        <p:xfrm>
          <a:off x="762699" y="3769270"/>
          <a:ext cx="7924100" cy="2684796"/>
        </p:xfrm>
        <a:graphic>
          <a:graphicData uri="http://schemas.openxmlformats.org/drawingml/2006/table">
            <a:tbl>
              <a:tblPr firstRow="1" firstCol="1" bandRow="1"/>
              <a:tblGrid>
                <a:gridCol w="1745972">
                  <a:extLst>
                    <a:ext uri="{9D8B030D-6E8A-4147-A177-3AD203B41FA5}">
                      <a16:colId xmlns:a16="http://schemas.microsoft.com/office/drawing/2014/main" val="2860968644"/>
                    </a:ext>
                  </a:extLst>
                </a:gridCol>
                <a:gridCol w="2094590">
                  <a:extLst>
                    <a:ext uri="{9D8B030D-6E8A-4147-A177-3AD203B41FA5}">
                      <a16:colId xmlns:a16="http://schemas.microsoft.com/office/drawing/2014/main" val="3636592495"/>
                    </a:ext>
                  </a:extLst>
                </a:gridCol>
                <a:gridCol w="2041769">
                  <a:extLst>
                    <a:ext uri="{9D8B030D-6E8A-4147-A177-3AD203B41FA5}">
                      <a16:colId xmlns:a16="http://schemas.microsoft.com/office/drawing/2014/main" val="3026543100"/>
                    </a:ext>
                  </a:extLst>
                </a:gridCol>
                <a:gridCol w="2041769">
                  <a:extLst>
                    <a:ext uri="{9D8B030D-6E8A-4147-A177-3AD203B41FA5}">
                      <a16:colId xmlns:a16="http://schemas.microsoft.com/office/drawing/2014/main" val="2881180839"/>
                    </a:ext>
                  </a:extLst>
                </a:gridCol>
              </a:tblGrid>
              <a:tr h="67119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1year/7years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Overperformed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T0 &gt;T-6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Performed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T0 = T-6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Underperformed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T0 &lt; T-6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235806"/>
                  </a:ext>
                </a:extLst>
              </a:tr>
              <a:tr h="67119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Overperformed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T0 &gt; T-1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BE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BG, CZ, FR, LV, (LIT), (LUX), PL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BE, DK, IT, HU, NL, PT, SW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01542"/>
                  </a:ext>
                </a:extLst>
              </a:tr>
              <a:tr h="67119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Performed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T0=T-1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(DE), ROM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030138"/>
                  </a:ext>
                </a:extLst>
              </a:tr>
              <a:tr h="67119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Underperformed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T0 &lt; T-1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EE, AT, SK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IE, GR, ES, HR, MT, CY, SLO, FIN, UK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78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23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8F6D-9216-4D84-8615-D140E3706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2800" dirty="0"/>
              <a:t>P0: </a:t>
            </a:r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Real compensation per employee, deflator GDP: total economy. 2010=100</a:t>
            </a:r>
            <a:b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F89B31-E092-40F0-9069-35C2378BD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736986"/>
              </p:ext>
            </p:extLst>
          </p:nvPr>
        </p:nvGraphicFramePr>
        <p:xfrm>
          <a:off x="1570460" y="1218463"/>
          <a:ext cx="5720078" cy="5067072"/>
        </p:xfrm>
        <a:graphic>
          <a:graphicData uri="http://schemas.openxmlformats.org/drawingml/2006/table">
            <a:tbl>
              <a:tblPr/>
              <a:tblGrid>
                <a:gridCol w="1927763">
                  <a:extLst>
                    <a:ext uri="{9D8B030D-6E8A-4147-A177-3AD203B41FA5}">
                      <a16:colId xmlns:a16="http://schemas.microsoft.com/office/drawing/2014/main" val="3790469141"/>
                    </a:ext>
                  </a:extLst>
                </a:gridCol>
                <a:gridCol w="758463">
                  <a:extLst>
                    <a:ext uri="{9D8B030D-6E8A-4147-A177-3AD203B41FA5}">
                      <a16:colId xmlns:a16="http://schemas.microsoft.com/office/drawing/2014/main" val="3357639469"/>
                    </a:ext>
                  </a:extLst>
                </a:gridCol>
                <a:gridCol w="758463">
                  <a:extLst>
                    <a:ext uri="{9D8B030D-6E8A-4147-A177-3AD203B41FA5}">
                      <a16:colId xmlns:a16="http://schemas.microsoft.com/office/drawing/2014/main" val="3668059636"/>
                    </a:ext>
                  </a:extLst>
                </a:gridCol>
                <a:gridCol w="758463">
                  <a:extLst>
                    <a:ext uri="{9D8B030D-6E8A-4147-A177-3AD203B41FA5}">
                      <a16:colId xmlns:a16="http://schemas.microsoft.com/office/drawing/2014/main" val="3866031215"/>
                    </a:ext>
                  </a:extLst>
                </a:gridCol>
                <a:gridCol w="758463">
                  <a:extLst>
                    <a:ext uri="{9D8B030D-6E8A-4147-A177-3AD203B41FA5}">
                      <a16:colId xmlns:a16="http://schemas.microsoft.com/office/drawing/2014/main" val="4131606127"/>
                    </a:ext>
                  </a:extLst>
                </a:gridCol>
                <a:gridCol w="758463">
                  <a:extLst>
                    <a:ext uri="{9D8B030D-6E8A-4147-A177-3AD203B41FA5}">
                      <a16:colId xmlns:a16="http://schemas.microsoft.com/office/drawing/2014/main" val="327766897"/>
                    </a:ext>
                  </a:extLst>
                </a:gridCol>
              </a:tblGrid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Country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982759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European Union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105,2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445537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Euro area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175399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Belgium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641991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Bulgaria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154,2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147,4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140,0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131,7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127,3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13547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Czech Republic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122,1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116,7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112,2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106,6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23919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Denmark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105,4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263885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Germany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109,0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107,7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106,3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105,2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954639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Estonia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121,1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117,8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114,5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113,0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108,4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381672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Ireland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97,9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96,0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53340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Greece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86,3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86,2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86,3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86,8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86,8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534009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Spain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100,8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100,8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596412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France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105,9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107,2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105,9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969843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 panose="020B0604020202020204" pitchFamily="34" charset="0"/>
                        </a:rPr>
                        <a:t>Croatia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90,6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91,0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91,9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94,1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94,2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805300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Italy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97,5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97,7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97,1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97,4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97,9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771604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Cyprus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93,0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92,7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92,9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93,6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93,6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377771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Latvia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143,9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139,8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133,1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127,1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119,3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732076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Lithuania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138,2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133,4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128,5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122,7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116,6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580083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Luxembourg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99,3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55956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Hungary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106,5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99,5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95,6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92,8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619160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Malta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107,6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106,4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105,0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106,2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413851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Netherlands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107,8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106,6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105,5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105,1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9641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Austria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104,2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95792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Poland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126,4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120,5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114,8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112,5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107,4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314120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Portugal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94,4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93,8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93,4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93,6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93,1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069096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Romania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127,1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123,9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119,9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108,9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100,9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70895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Slovenia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105,0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100,7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98,8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220501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Slovakia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122,5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118,8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115,8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112,7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109,6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147194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Finland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97,6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97,1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97,0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99,0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98,5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021318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Sweden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108,0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107,9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107,3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107,3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106,0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466973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United Kingdom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102,6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101,7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100,8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99,5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800196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Macedonia FYR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79,0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80,5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82,3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84,7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89,7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764347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Iceland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134,9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132,8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128,5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119,6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113,8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535594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Turkey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136,3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136,0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133,9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136,5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122,7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972214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Norway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113,1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112,3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111,6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112,7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109,9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058371"/>
                  </a:ext>
                </a:extLst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Switzerland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104,0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effectLst/>
                          <a:latin typeface="Arial" panose="020B0604020202020204" pitchFamily="34" charset="0"/>
                        </a:rPr>
                        <a:t>103,3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effectLst/>
                          <a:latin typeface="Arial" panose="020B0604020202020204" pitchFamily="34" charset="0"/>
                        </a:rPr>
                        <a:t>103,0</a:t>
                      </a:r>
                    </a:p>
                  </a:txBody>
                  <a:tcPr marL="3592" marR="3592" marT="3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72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6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E35DF-DEFE-42D3-8BFE-C64A7050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P0: Golden </a:t>
            </a:r>
            <a:r>
              <a:rPr lang="fr-BE" dirty="0" err="1"/>
              <a:t>rule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652D92-1FA8-4226-A097-48F70CF3C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90" y="1417638"/>
            <a:ext cx="8960310" cy="527712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1027BC8-7245-4282-B83A-6863FEE3B6ED}"/>
              </a:ext>
            </a:extLst>
          </p:cNvPr>
          <p:cNvSpPr/>
          <p:nvPr/>
        </p:nvSpPr>
        <p:spPr>
          <a:xfrm>
            <a:off x="892629" y="166892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Real compensation per employee, deflator GDP: total economy. 2010=100</a:t>
            </a:r>
            <a:endParaRPr lang="en-GB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9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P1: Collective	 bargaining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Coordinated systems which are conducive to negotiations, particularly at sector level.</a:t>
            </a:r>
          </a:p>
          <a:p>
            <a:r>
              <a:rPr lang="en-GB" dirty="0"/>
              <a:t>No EU Member State has less than 60% coverage by 2025</a:t>
            </a:r>
          </a:p>
          <a:p>
            <a:r>
              <a:rPr lang="en-GB" dirty="0"/>
              <a:t>Capacity Building for Collective Bargaining</a:t>
            </a:r>
          </a:p>
          <a:p>
            <a:r>
              <a:rPr lang="en-GB" dirty="0"/>
              <a:t>Better cross-border coordination of CB and wage policies. Transnational solidarity.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0205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D11C-873E-492E-BCD4-43E58271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P1: COLLECTIVE BARGAINING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FB388F-D773-4734-B255-87122DCD0D2A}"/>
              </a:ext>
            </a:extLst>
          </p:cNvPr>
          <p:cNvSpPr txBox="1"/>
          <p:nvPr/>
        </p:nvSpPr>
        <p:spPr>
          <a:xfrm>
            <a:off x="1509204" y="1207363"/>
            <a:ext cx="585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(OECD) Collective bargaining coverage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0068BD9-E58B-4260-A644-8B8FED596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868695"/>
              </p:ext>
            </p:extLst>
          </p:nvPr>
        </p:nvGraphicFramePr>
        <p:xfrm>
          <a:off x="254137" y="1576695"/>
          <a:ext cx="7602600" cy="5158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260">
                  <a:extLst>
                    <a:ext uri="{9D8B030D-6E8A-4147-A177-3AD203B41FA5}">
                      <a16:colId xmlns:a16="http://schemas.microsoft.com/office/drawing/2014/main" val="1673280585"/>
                    </a:ext>
                  </a:extLst>
                </a:gridCol>
                <a:gridCol w="760260">
                  <a:extLst>
                    <a:ext uri="{9D8B030D-6E8A-4147-A177-3AD203B41FA5}">
                      <a16:colId xmlns:a16="http://schemas.microsoft.com/office/drawing/2014/main" val="3003415698"/>
                    </a:ext>
                  </a:extLst>
                </a:gridCol>
                <a:gridCol w="760260">
                  <a:extLst>
                    <a:ext uri="{9D8B030D-6E8A-4147-A177-3AD203B41FA5}">
                      <a16:colId xmlns:a16="http://schemas.microsoft.com/office/drawing/2014/main" val="1310536086"/>
                    </a:ext>
                  </a:extLst>
                </a:gridCol>
                <a:gridCol w="760260">
                  <a:extLst>
                    <a:ext uri="{9D8B030D-6E8A-4147-A177-3AD203B41FA5}">
                      <a16:colId xmlns:a16="http://schemas.microsoft.com/office/drawing/2014/main" val="359862276"/>
                    </a:ext>
                  </a:extLst>
                </a:gridCol>
                <a:gridCol w="760260">
                  <a:extLst>
                    <a:ext uri="{9D8B030D-6E8A-4147-A177-3AD203B41FA5}">
                      <a16:colId xmlns:a16="http://schemas.microsoft.com/office/drawing/2014/main" val="3751954115"/>
                    </a:ext>
                  </a:extLst>
                </a:gridCol>
                <a:gridCol w="760260">
                  <a:extLst>
                    <a:ext uri="{9D8B030D-6E8A-4147-A177-3AD203B41FA5}">
                      <a16:colId xmlns:a16="http://schemas.microsoft.com/office/drawing/2014/main" val="3030210306"/>
                    </a:ext>
                  </a:extLst>
                </a:gridCol>
                <a:gridCol w="760260">
                  <a:extLst>
                    <a:ext uri="{9D8B030D-6E8A-4147-A177-3AD203B41FA5}">
                      <a16:colId xmlns:a16="http://schemas.microsoft.com/office/drawing/2014/main" val="1200085438"/>
                    </a:ext>
                  </a:extLst>
                </a:gridCol>
                <a:gridCol w="760260">
                  <a:extLst>
                    <a:ext uri="{9D8B030D-6E8A-4147-A177-3AD203B41FA5}">
                      <a16:colId xmlns:a16="http://schemas.microsoft.com/office/drawing/2014/main" val="130202885"/>
                    </a:ext>
                  </a:extLst>
                </a:gridCol>
                <a:gridCol w="760260">
                  <a:extLst>
                    <a:ext uri="{9D8B030D-6E8A-4147-A177-3AD203B41FA5}">
                      <a16:colId xmlns:a16="http://schemas.microsoft.com/office/drawing/2014/main" val="3419840201"/>
                    </a:ext>
                  </a:extLst>
                </a:gridCol>
                <a:gridCol w="760260">
                  <a:extLst>
                    <a:ext uri="{9D8B030D-6E8A-4147-A177-3AD203B41FA5}">
                      <a16:colId xmlns:a16="http://schemas.microsoft.com/office/drawing/2014/main" val="1616379189"/>
                    </a:ext>
                  </a:extLst>
                </a:gridCol>
              </a:tblGrid>
              <a:tr h="16401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050" b="1" u="none" strike="noStrike" dirty="0">
                          <a:effectLst/>
                        </a:rPr>
                        <a:t> </a:t>
                      </a:r>
                      <a:endParaRPr lang="en-GB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b="1" u="none" strike="noStrike" dirty="0">
                          <a:effectLst/>
                        </a:rPr>
                        <a:t>2008</a:t>
                      </a:r>
                      <a:endParaRPr lang="en-GB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b="1" u="none" strike="noStrike">
                          <a:effectLst/>
                        </a:rPr>
                        <a:t>2009</a:t>
                      </a:r>
                      <a:endParaRPr lang="en-GB" sz="105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b="1" u="none" strike="noStrike" dirty="0">
                          <a:effectLst/>
                        </a:rPr>
                        <a:t>2010</a:t>
                      </a:r>
                      <a:endParaRPr lang="en-GB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b="1" u="none" strike="noStrike" dirty="0">
                          <a:effectLst/>
                        </a:rPr>
                        <a:t>2011</a:t>
                      </a:r>
                      <a:endParaRPr lang="en-GB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b="1" u="none" strike="noStrike" dirty="0">
                          <a:effectLst/>
                        </a:rPr>
                        <a:t>2012</a:t>
                      </a:r>
                      <a:endParaRPr lang="en-GB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b="1" u="none" strike="noStrike" dirty="0">
                          <a:effectLst/>
                        </a:rPr>
                        <a:t>2013</a:t>
                      </a:r>
                      <a:endParaRPr lang="en-GB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b="1" u="none" strike="noStrike" dirty="0">
                          <a:effectLst/>
                        </a:rPr>
                        <a:t>2014</a:t>
                      </a:r>
                      <a:endParaRPr lang="en-GB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b="1" u="none" strike="noStrike" dirty="0">
                          <a:effectLst/>
                        </a:rPr>
                        <a:t>2015</a:t>
                      </a:r>
                      <a:endParaRPr lang="en-GB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50" b="1" u="none" strike="noStrike" dirty="0">
                          <a:effectLst/>
                        </a:rPr>
                        <a:t>2016</a:t>
                      </a:r>
                      <a:endParaRPr lang="en-GB" sz="105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extLst>
                  <a:ext uri="{0D108BD9-81ED-4DB2-BD59-A6C34878D82A}">
                    <a16:rowId xmlns:a16="http://schemas.microsoft.com/office/drawing/2014/main" val="1795138734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Austria</a:t>
                      </a:r>
                      <a:endParaRPr lang="en-GB" sz="1050" b="1" i="0" u="none" strike="noStrike" dirty="0">
                        <a:solidFill>
                          <a:srgbClr val="00B05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98,0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98,0 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98,0 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98,0 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98,0 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98,0 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2625764748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>
                          <a:solidFill>
                            <a:srgbClr val="00B050"/>
                          </a:solidFill>
                          <a:effectLst/>
                        </a:rPr>
                        <a:t>Belgium</a:t>
                      </a:r>
                      <a:endParaRPr lang="en-GB" sz="1050" b="1" i="0" u="none" strike="noStrike">
                        <a:solidFill>
                          <a:srgbClr val="00B05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96,0 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96,0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96,0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96,0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1166464365"/>
                  </a:ext>
                </a:extLst>
              </a:tr>
              <a:tr h="348577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Czech Republic</a:t>
                      </a:r>
                      <a:endParaRPr lang="en-GB" sz="105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49,6 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44,3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51,1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49,2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49,7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48,9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45,4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46,3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981292980"/>
                  </a:ext>
                </a:extLst>
              </a:tr>
              <a:tr h="232385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Denmark</a:t>
                      </a:r>
                      <a:endParaRPr lang="en-GB" sz="1050" b="1" i="0" u="none" strike="noStrike" dirty="0">
                        <a:solidFill>
                          <a:srgbClr val="00B05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82,0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83,0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84,0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84,0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2770499882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Estonia</a:t>
                      </a:r>
                      <a:endParaRPr lang="en-GB" sz="105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24,0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22,9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23,0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18,6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3252689276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Finland</a:t>
                      </a:r>
                      <a:endParaRPr lang="en-GB" sz="1050" b="1" i="0" u="none" strike="noStrike" dirty="0">
                        <a:solidFill>
                          <a:srgbClr val="00B05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87,5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78,4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77,8 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90,0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89,7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93,0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89,3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89,3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446511574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France</a:t>
                      </a:r>
                      <a:endParaRPr lang="en-GB" sz="1050" b="1" i="0" u="none" strike="noStrike" dirty="0">
                        <a:solidFill>
                          <a:srgbClr val="00B05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98,0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98,0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98,0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98,5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1010088277"/>
                  </a:ext>
                </a:extLst>
              </a:tr>
              <a:tr h="232385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sng" strike="noStrike" dirty="0">
                          <a:solidFill>
                            <a:srgbClr val="FF000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Germany</a:t>
                      </a:r>
                      <a:endParaRPr lang="en-GB" sz="1050" b="1" i="0" u="sng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61,4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61,7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59,8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58,9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58,3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57,6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57,8 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56,8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56,0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2412910364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Greece</a:t>
                      </a:r>
                      <a:endParaRPr lang="en-GB" sz="105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92D050"/>
                          </a:solidFill>
                          <a:effectLst/>
                        </a:rPr>
                        <a:t>83,0 </a:t>
                      </a:r>
                      <a:endParaRPr lang="en-GB" sz="1050" b="0" i="0" u="none" strike="noStrike" dirty="0">
                        <a:solidFill>
                          <a:srgbClr val="92D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92D050"/>
                          </a:solidFill>
                          <a:effectLst/>
                        </a:rPr>
                        <a:t>83,0 </a:t>
                      </a:r>
                      <a:endParaRPr lang="en-GB" sz="1050" b="0" i="0" u="none" strike="noStrike" dirty="0">
                        <a:solidFill>
                          <a:srgbClr val="92D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64,0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60,0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51,0 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40,0 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3350739139"/>
                  </a:ext>
                </a:extLst>
              </a:tr>
              <a:tr h="232385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Hungary</a:t>
                      </a:r>
                      <a:endParaRPr lang="en-GB" sz="105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26,9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27,3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26,4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26,4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25,5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22,8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459519080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Ireland</a:t>
                      </a:r>
                      <a:endParaRPr lang="en-GB" sz="105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40,5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33,5 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2474068489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Italy</a:t>
                      </a:r>
                      <a:endParaRPr lang="en-GB" sz="1050" b="1" i="0" u="none" strike="noStrike" dirty="0">
                        <a:solidFill>
                          <a:srgbClr val="00B05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80,0 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853565966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Latvia</a:t>
                      </a:r>
                      <a:endParaRPr lang="en-GB" sz="105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20,7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20,4 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19,8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19,4 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15,3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15,3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14,8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13,8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1941972950"/>
                  </a:ext>
                </a:extLst>
              </a:tr>
              <a:tr h="232385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sng" strike="noStrike">
                          <a:solidFill>
                            <a:srgbClr val="C0000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Lithuania</a:t>
                      </a:r>
                      <a:endParaRPr lang="en-GB" sz="1050" b="1" i="0" u="sng" strike="noStrike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9,7 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10,9 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11,1 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10,7 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9,9 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7,1 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321969021"/>
                  </a:ext>
                </a:extLst>
              </a:tr>
              <a:tr h="232385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Luxembourg</a:t>
                      </a:r>
                      <a:endParaRPr lang="en-GB" sz="105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59,0 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FF0000"/>
                          </a:solidFill>
                          <a:effectLst/>
                        </a:rPr>
                        <a:t>54,2 </a:t>
                      </a:r>
                      <a:endParaRPr lang="en-GB" sz="105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55,0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4177525056"/>
                  </a:ext>
                </a:extLst>
              </a:tr>
              <a:tr h="232385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Netherlands</a:t>
                      </a:r>
                      <a:endParaRPr lang="en-GB" sz="1050" b="1" i="0" u="none" strike="noStrike" dirty="0">
                        <a:solidFill>
                          <a:srgbClr val="00B05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78,6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82,8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89,7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87,2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85,1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85,7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85,9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79,4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78,6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40113277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Norway</a:t>
                      </a:r>
                      <a:endParaRPr lang="en-GB" sz="1050" b="1" i="0" u="none" strike="noStrike" dirty="0">
                        <a:effectLst/>
                        <a:highlight>
                          <a:srgbClr val="FFFF00"/>
                        </a:highlight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68,0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68,0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67,0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1327072212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Poland</a:t>
                      </a:r>
                      <a:endParaRPr lang="en-GB" sz="105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14,9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14,7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1913188999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i="1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Portugal</a:t>
                      </a:r>
                      <a:endParaRPr lang="en-GB" sz="1050" b="1" i="1" u="sng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i="1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85,9 </a:t>
                      </a:r>
                      <a:endParaRPr lang="en-GB" sz="1050" b="0" i="1" u="sng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i="1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84,1 </a:t>
                      </a:r>
                      <a:endParaRPr lang="en-GB" sz="1050" b="0" i="1" u="sng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i="1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76,7 </a:t>
                      </a:r>
                      <a:endParaRPr lang="en-GB" sz="1050" b="0" i="1" u="sng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i="1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75,7 </a:t>
                      </a:r>
                      <a:endParaRPr lang="en-GB" sz="1050" b="0" i="1" u="sng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i="1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73,3 </a:t>
                      </a:r>
                      <a:endParaRPr lang="en-GB" sz="1050" b="0" i="1" u="sng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i="1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74,5 </a:t>
                      </a:r>
                      <a:endParaRPr lang="en-GB" sz="1050" b="0" i="1" u="sng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i="1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72,7 </a:t>
                      </a:r>
                      <a:endParaRPr lang="en-GB" sz="1050" b="0" i="1" u="sng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i="1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72,3 </a:t>
                      </a:r>
                      <a:endParaRPr lang="en-GB" sz="1050" b="0" i="1" u="sng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i="1" u="sng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1" u="sng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527382509"/>
                  </a:ext>
                </a:extLst>
              </a:tr>
              <a:tr h="275295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Slovakia</a:t>
                      </a:r>
                      <a:endParaRPr lang="en-GB" sz="105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40,0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35,0 </a:t>
                      </a:r>
                      <a:endParaRPr lang="en-GB" sz="10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30,0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24,4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1326629689"/>
                  </a:ext>
                </a:extLst>
              </a:tr>
              <a:tr h="281478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Slovenia</a:t>
                      </a:r>
                      <a:endParaRPr lang="en-GB" sz="1050" b="1" i="0" u="none" strike="noStrike" dirty="0">
                        <a:effectLst/>
                        <a:highlight>
                          <a:srgbClr val="FFFF00"/>
                        </a:highlight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92,0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92,0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80,0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75,0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70,0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65,0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65,0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65,0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2737480571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Spain</a:t>
                      </a:r>
                      <a:endParaRPr lang="en-GB" sz="1050" b="1" i="0" u="none" strike="noStrike" dirty="0">
                        <a:solidFill>
                          <a:srgbClr val="00B05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78,9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80,9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76,9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00B050"/>
                          </a:solidFill>
                          <a:effectLst/>
                        </a:rPr>
                        <a:t>77,0 </a:t>
                      </a:r>
                      <a:endParaRPr lang="en-GB" sz="105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77,0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81,1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80,2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76,9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73,1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985314245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Sweden</a:t>
                      </a:r>
                      <a:endParaRPr lang="en-GB" sz="1050" b="1" i="0" u="none" strike="noStrike" dirty="0">
                        <a:solidFill>
                          <a:srgbClr val="00B05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88,0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89,0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90,0 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00B050"/>
                          </a:solidFill>
                          <a:effectLst/>
                        </a:rPr>
                        <a:t>..</a:t>
                      </a:r>
                      <a:endParaRPr lang="en-GB" sz="105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3113222876"/>
                  </a:ext>
                </a:extLst>
              </a:tr>
              <a:tr h="232385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Switzerland</a:t>
                      </a:r>
                      <a:endParaRPr lang="en-GB" sz="1050" b="1" i="0" u="none" strike="noStrike" dirty="0">
                        <a:effectLst/>
                        <a:highlight>
                          <a:srgbClr val="FFFF00"/>
                        </a:highlight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44,7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47,2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49,7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49,4 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  <a:highlight>
                            <a:srgbClr val="FFFF00"/>
                          </a:highlight>
                        </a:rPr>
                        <a:t>49,2 </a:t>
                      </a:r>
                      <a:endParaRPr lang="en-GB" sz="1050" b="0" i="0" u="none" strike="noStrike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  <a:highlight>
                            <a:srgbClr val="FFFF00"/>
                          </a:highlight>
                        </a:rPr>
                        <a:t>..</a:t>
                      </a:r>
                      <a:endParaRPr lang="en-GB" sz="105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2571591774"/>
                  </a:ext>
                </a:extLst>
              </a:tr>
              <a:tr h="164016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Turkey</a:t>
                      </a:r>
                      <a:endParaRPr lang="en-GB" sz="1050" b="1" i="0" u="none" strike="noStrike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156" marR="4156" marT="415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7,3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7,7 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7,0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5,6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solidFill>
                            <a:srgbClr val="C00000"/>
                          </a:solidFill>
                          <a:effectLst/>
                        </a:rPr>
                        <a:t>5,4 </a:t>
                      </a:r>
                      <a:endParaRPr lang="en-GB" sz="105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6,5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6,6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6,7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7,0 </a:t>
                      </a:r>
                      <a:endParaRPr lang="en-GB" sz="105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56" marR="4156" marT="4156" marB="0" anchor="b"/>
                </a:tc>
                <a:extLst>
                  <a:ext uri="{0D108BD9-81ED-4DB2-BD59-A6C34878D82A}">
                    <a16:rowId xmlns:a16="http://schemas.microsoft.com/office/drawing/2014/main" val="709086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687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E236-A12A-48D0-949D-3DFD2DE10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P1: COLLECTIVE BARGAINING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147CD-52D6-4930-8CFE-379A26CB6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4473"/>
            <a:ext cx="8229600" cy="2710478"/>
          </a:xfrm>
        </p:spPr>
        <p:txBody>
          <a:bodyPr>
            <a:noAutofit/>
          </a:bodyPr>
          <a:lstStyle/>
          <a:p>
            <a:r>
              <a:rPr lang="en-US" sz="2000" dirty="0"/>
              <a:t>Benchmarking:  all countries should fall in the range 70% - 100% of coverage. Specific consideration should be taken to collective bargaining coverage trends especially for countries at the edge of the upper clusters.</a:t>
            </a:r>
            <a:endParaRPr lang="en-GB" sz="2000" dirty="0"/>
          </a:p>
          <a:p>
            <a:r>
              <a:rPr lang="en-US" sz="2000" dirty="0"/>
              <a:t>To be watched: Between 60% and 70% is yellow. A tolerance of 10% distance from the benchmark is granted. </a:t>
            </a:r>
            <a:endParaRPr lang="en-GB" sz="2000" dirty="0"/>
          </a:p>
          <a:p>
            <a:r>
              <a:rPr lang="en-US" sz="2000" dirty="0"/>
              <a:t>Critical situation: Countries whose coverage rate is less than 60% </a:t>
            </a:r>
            <a:endParaRPr lang="en-GB" sz="2000" dirty="0"/>
          </a:p>
          <a:p>
            <a:r>
              <a:rPr lang="en-US" sz="2000" dirty="0"/>
              <a:t>Technical assistance needed: countries whose coverage rate is less 30%.</a:t>
            </a:r>
            <a:endParaRPr lang="en-GB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0DDB31-9D59-4508-B479-5F500ACFB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48712"/>
              </p:ext>
            </p:extLst>
          </p:nvPr>
        </p:nvGraphicFramePr>
        <p:xfrm>
          <a:off x="793602" y="4184256"/>
          <a:ext cx="7893198" cy="1925743"/>
        </p:xfrm>
        <a:graphic>
          <a:graphicData uri="http://schemas.openxmlformats.org/drawingml/2006/table">
            <a:tbl>
              <a:tblPr firstRow="1" firstCol="1" bandRow="1"/>
              <a:tblGrid>
                <a:gridCol w="1186118">
                  <a:extLst>
                    <a:ext uri="{9D8B030D-6E8A-4147-A177-3AD203B41FA5}">
                      <a16:colId xmlns:a16="http://schemas.microsoft.com/office/drawing/2014/main" val="739424123"/>
                    </a:ext>
                  </a:extLst>
                </a:gridCol>
                <a:gridCol w="1837678">
                  <a:extLst>
                    <a:ext uri="{9D8B030D-6E8A-4147-A177-3AD203B41FA5}">
                      <a16:colId xmlns:a16="http://schemas.microsoft.com/office/drawing/2014/main" val="2203098649"/>
                    </a:ext>
                  </a:extLst>
                </a:gridCol>
                <a:gridCol w="1766656">
                  <a:extLst>
                    <a:ext uri="{9D8B030D-6E8A-4147-A177-3AD203B41FA5}">
                      <a16:colId xmlns:a16="http://schemas.microsoft.com/office/drawing/2014/main" val="3552537663"/>
                    </a:ext>
                  </a:extLst>
                </a:gridCol>
                <a:gridCol w="1686758">
                  <a:extLst>
                    <a:ext uri="{9D8B030D-6E8A-4147-A177-3AD203B41FA5}">
                      <a16:colId xmlns:a16="http://schemas.microsoft.com/office/drawing/2014/main" val="3999832282"/>
                    </a:ext>
                  </a:extLst>
                </a:gridCol>
                <a:gridCol w="1415988">
                  <a:extLst>
                    <a:ext uri="{9D8B030D-6E8A-4147-A177-3AD203B41FA5}">
                      <a16:colId xmlns:a16="http://schemas.microsoft.com/office/drawing/2014/main" val="1250301912"/>
                    </a:ext>
                  </a:extLst>
                </a:gridCol>
              </a:tblGrid>
              <a:tr h="654074">
                <a:tc>
                  <a:txBody>
                    <a:bodyPr/>
                    <a:lstStyle/>
                    <a:p>
                      <a:endParaRPr lang="en-GB" sz="180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Between 100% and 70%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Between 69,9% and 60%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Lower than 60%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but lower than 30%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848640"/>
                  </a:ext>
                </a:extLst>
              </a:tr>
              <a:tr h="127166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Coverage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CB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AT, DK, FIN, FR, IT,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NL, SW, ES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PT, SLO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BE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BE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CZ, DE,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BE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 (2013),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BE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IE, LUX, SK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EE, HU, TV,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LIT, PL(2012),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356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93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B6E90-BA98-443C-9A6E-4ECB4549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P2: CONVERGENCE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E896-8EED-4541-9EC5-5714A6E31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coordinating and mainstreaming trade unions’ demands on upward convergence of wages and working conditions through the European semester cycles</a:t>
            </a:r>
          </a:p>
          <a:p>
            <a:r>
              <a:rPr lang="en-GB" dirty="0"/>
              <a:t>achieving a general wage rise in Europe while pursuing a closer upward convergence of workers’ income levels throughout Europe</a:t>
            </a:r>
          </a:p>
        </p:txBody>
      </p:sp>
    </p:spTree>
    <p:extLst>
      <p:ext uri="{BB962C8B-B14F-4D97-AF65-F5344CB8AC3E}">
        <p14:creationId xmlns:p14="http://schemas.microsoft.com/office/powerpoint/2010/main" val="760154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76E89-B974-4C4D-8E0E-4F15E660F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Compensation of employees per hour worked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9EBF9A8-FEAA-408F-BCF9-EC0A124F6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063424"/>
              </p:ext>
            </p:extLst>
          </p:nvPr>
        </p:nvGraphicFramePr>
        <p:xfrm>
          <a:off x="457200" y="1539674"/>
          <a:ext cx="6699763" cy="51908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2963">
                  <a:extLst>
                    <a:ext uri="{9D8B030D-6E8A-4147-A177-3AD203B41FA5}">
                      <a16:colId xmlns:a16="http://schemas.microsoft.com/office/drawing/2014/main" val="2071218286"/>
                    </a:ext>
                  </a:extLst>
                </a:gridCol>
                <a:gridCol w="579680">
                  <a:extLst>
                    <a:ext uri="{9D8B030D-6E8A-4147-A177-3AD203B41FA5}">
                      <a16:colId xmlns:a16="http://schemas.microsoft.com/office/drawing/2014/main" val="1455604755"/>
                    </a:ext>
                  </a:extLst>
                </a:gridCol>
                <a:gridCol w="579680">
                  <a:extLst>
                    <a:ext uri="{9D8B030D-6E8A-4147-A177-3AD203B41FA5}">
                      <a16:colId xmlns:a16="http://schemas.microsoft.com/office/drawing/2014/main" val="1690062321"/>
                    </a:ext>
                  </a:extLst>
                </a:gridCol>
                <a:gridCol w="579680">
                  <a:extLst>
                    <a:ext uri="{9D8B030D-6E8A-4147-A177-3AD203B41FA5}">
                      <a16:colId xmlns:a16="http://schemas.microsoft.com/office/drawing/2014/main" val="3094187640"/>
                    </a:ext>
                  </a:extLst>
                </a:gridCol>
                <a:gridCol w="579680">
                  <a:extLst>
                    <a:ext uri="{9D8B030D-6E8A-4147-A177-3AD203B41FA5}">
                      <a16:colId xmlns:a16="http://schemas.microsoft.com/office/drawing/2014/main" val="924926970"/>
                    </a:ext>
                  </a:extLst>
                </a:gridCol>
                <a:gridCol w="579680">
                  <a:extLst>
                    <a:ext uri="{9D8B030D-6E8A-4147-A177-3AD203B41FA5}">
                      <a16:colId xmlns:a16="http://schemas.microsoft.com/office/drawing/2014/main" val="1402433135"/>
                    </a:ext>
                  </a:extLst>
                </a:gridCol>
                <a:gridCol w="579680">
                  <a:extLst>
                    <a:ext uri="{9D8B030D-6E8A-4147-A177-3AD203B41FA5}">
                      <a16:colId xmlns:a16="http://schemas.microsoft.com/office/drawing/2014/main" val="2155003092"/>
                    </a:ext>
                  </a:extLst>
                </a:gridCol>
                <a:gridCol w="579680">
                  <a:extLst>
                    <a:ext uri="{9D8B030D-6E8A-4147-A177-3AD203B41FA5}">
                      <a16:colId xmlns:a16="http://schemas.microsoft.com/office/drawing/2014/main" val="1145437062"/>
                    </a:ext>
                  </a:extLst>
                </a:gridCol>
                <a:gridCol w="579680">
                  <a:extLst>
                    <a:ext uri="{9D8B030D-6E8A-4147-A177-3AD203B41FA5}">
                      <a16:colId xmlns:a16="http://schemas.microsoft.com/office/drawing/2014/main" val="3861744790"/>
                    </a:ext>
                  </a:extLst>
                </a:gridCol>
                <a:gridCol w="579680">
                  <a:extLst>
                    <a:ext uri="{9D8B030D-6E8A-4147-A177-3AD203B41FA5}">
                      <a16:colId xmlns:a16="http://schemas.microsoft.com/office/drawing/2014/main" val="2410285303"/>
                    </a:ext>
                  </a:extLst>
                </a:gridCol>
                <a:gridCol w="579680">
                  <a:extLst>
                    <a:ext uri="{9D8B030D-6E8A-4147-A177-3AD203B41FA5}">
                      <a16:colId xmlns:a16="http://schemas.microsoft.com/office/drawing/2014/main" val="1741116840"/>
                    </a:ext>
                  </a:extLst>
                </a:gridCol>
              </a:tblGrid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2008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2009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1188540334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Belgium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33,1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34,0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34,4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36,4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1003890266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Bulgaria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1936994192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Czechia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3312183296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Denmark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33,0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34,2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36,3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36,7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39,5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1102514119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Germany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31,3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32,1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4008360128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Estonia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160098033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Ireland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4011537374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Greece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13,4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926563269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Spain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511381862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France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C00000"/>
                          </a:solidFill>
                          <a:effectLst/>
                        </a:rPr>
                        <a:t>28,3</a:t>
                      </a:r>
                      <a:endParaRPr lang="en-GB" sz="11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C00000"/>
                          </a:solidFill>
                          <a:effectLst/>
                        </a:rPr>
                        <a:t>29,1</a:t>
                      </a:r>
                      <a:endParaRPr lang="en-GB" sz="11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C00000"/>
                          </a:solidFill>
                          <a:effectLst/>
                        </a:rPr>
                        <a:t>29,7</a:t>
                      </a:r>
                      <a:endParaRPr lang="en-GB" sz="11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30,3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31,0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31,9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32,4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32,7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32,8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33,4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577798067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Croatia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8,7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3788526048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Italy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2899960667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Cyprus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3491218562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Latvia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741966695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Lithuania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1832806261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Luxembourg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36,2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39,5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40,4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41,5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42,3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43,4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43,8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45,2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3165100902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Hungary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639871741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Malta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1084031044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Netherlands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31,1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31,6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32,5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32,9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33,3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33,3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33,6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34,0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1359375394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Austria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3246741430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2710343568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Portugal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1712752498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Romania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2963901928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Slovenia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3856370723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Slovakia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4286886273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Finland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30,0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2646762242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Sweden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28,8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3868853029"/>
                  </a:ext>
                </a:extLst>
              </a:tr>
              <a:tr h="15606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United Kingdom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25,4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4" marR="5574" marT="5574" marB="0" anchor="b"/>
                </a:tc>
                <a:extLst>
                  <a:ext uri="{0D108BD9-81ED-4DB2-BD59-A6C34878D82A}">
                    <a16:rowId xmlns:a16="http://schemas.microsoft.com/office/drawing/2014/main" val="4125785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872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C99B8-155D-42C3-9DB4-E5EB109C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718"/>
            <a:ext cx="8229600" cy="1143000"/>
          </a:xfrm>
        </p:spPr>
        <p:txBody>
          <a:bodyPr/>
          <a:lstStyle/>
          <a:p>
            <a:r>
              <a:rPr lang="fr-BE" dirty="0"/>
              <a:t>P2: CONVERGENCE</a:t>
            </a:r>
            <a:endParaRPr lang="en-GB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FC081C7-D52A-4326-A022-44471E4EEE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264454"/>
              </p:ext>
            </p:extLst>
          </p:nvPr>
        </p:nvGraphicFramePr>
        <p:xfrm>
          <a:off x="457201" y="992186"/>
          <a:ext cx="8560048" cy="5204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43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CB09-3E40-4215-B149-9F17957D7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42" y="133046"/>
            <a:ext cx="8229600" cy="1143000"/>
          </a:xfrm>
        </p:spPr>
        <p:txBody>
          <a:bodyPr/>
          <a:lstStyle/>
          <a:p>
            <a:r>
              <a:rPr lang="fr-BE" dirty="0"/>
              <a:t>Setting the benchmark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55EBD4-B05E-4C70-81B7-845F7DF02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152675"/>
              </p:ext>
            </p:extLst>
          </p:nvPr>
        </p:nvGraphicFramePr>
        <p:xfrm>
          <a:off x="214621" y="1086914"/>
          <a:ext cx="5129736" cy="5153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0396">
                  <a:extLst>
                    <a:ext uri="{9D8B030D-6E8A-4147-A177-3AD203B41FA5}">
                      <a16:colId xmlns:a16="http://schemas.microsoft.com/office/drawing/2014/main" val="1655392971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2548720801"/>
                    </a:ext>
                  </a:extLst>
                </a:gridCol>
                <a:gridCol w="1242874">
                  <a:extLst>
                    <a:ext uri="{9D8B030D-6E8A-4147-A177-3AD203B41FA5}">
                      <a16:colId xmlns:a16="http://schemas.microsoft.com/office/drawing/2014/main" val="1759812209"/>
                    </a:ext>
                  </a:extLst>
                </a:gridCol>
                <a:gridCol w="1242874">
                  <a:extLst>
                    <a:ext uri="{9D8B030D-6E8A-4147-A177-3AD203B41FA5}">
                      <a16:colId xmlns:a16="http://schemas.microsoft.com/office/drawing/2014/main" val="2094018711"/>
                    </a:ext>
                  </a:extLst>
                </a:gridCol>
                <a:gridCol w="976543">
                  <a:extLst>
                    <a:ext uri="{9D8B030D-6E8A-4147-A177-3AD203B41FA5}">
                      <a16:colId xmlns:a16="http://schemas.microsoft.com/office/drawing/2014/main" val="1876512433"/>
                    </a:ext>
                  </a:extLst>
                </a:gridCol>
              </a:tblGrid>
              <a:tr h="751117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 dirty="0">
                          <a:effectLst/>
                        </a:rPr>
                        <a:t>Rank in compensation-of-employee-per-hour-worked</a:t>
                      </a:r>
                      <a:endParaRPr lang="en-GB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Country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Compensation of employees per hour worked-2017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Employees domestic concept-Thousand persons-2017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u="none" strike="noStrike">
                          <a:effectLst/>
                        </a:rPr>
                        <a:t>Cumulative percentage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/>
                </a:tc>
                <a:extLst>
                  <a:ext uri="{0D108BD9-81ED-4DB2-BD59-A6C34878D82A}">
                    <a16:rowId xmlns:a16="http://schemas.microsoft.com/office/drawing/2014/main" val="3189190840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1)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LU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45,2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406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0,2%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2305377809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2)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DK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39,5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2.742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1,6%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2957285421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3)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BE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38,5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3.934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3,5%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71570247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4)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NL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34,0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7.604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7,3%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712791218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5)</a:t>
                      </a:r>
                      <a:endParaRPr lang="en-GB" sz="1000" b="1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FR</a:t>
                      </a:r>
                      <a:endParaRPr lang="en-GB" sz="1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33,4</a:t>
                      </a:r>
                      <a:endParaRPr lang="en-GB" sz="1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25.032</a:t>
                      </a:r>
                      <a:endParaRPr lang="en-GB" sz="1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19,8%</a:t>
                      </a:r>
                      <a:endParaRPr lang="en-GB" sz="10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1046394203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DE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32,1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39.975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39,7%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1562524297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AT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29,8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3.859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41,7%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353383007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FI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29,6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2.252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42,8%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1064605319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9)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SE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29,1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4.806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45,2%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211914370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10)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IE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28,5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1.799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46,1%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2912728323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11)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UK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25,4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27.146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59,6%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242634594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12)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IT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22,7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19.055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69,1%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951575860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13)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ES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19,6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16.978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77,6%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2212482104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14)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SI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16,9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798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78,0%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4278961953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15)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CY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14,1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352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78,1%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2744755084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16)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MT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13,0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190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78,2%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03443408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17)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PT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11,3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4.092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80,3%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309046543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18)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EL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11,2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2.794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81,7%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958029400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19)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EE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10,6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576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82,0%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218356113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20)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SK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10,2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2.050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83,0%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2591090440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21)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CZ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9,9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4.581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85,3%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1697580437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22)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HR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8,7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1.424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86,0%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1335471596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23)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LV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8,6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773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86,4%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700537037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24)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LT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8,4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1.192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87,0%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1031499828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25)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HU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7,6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4.111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89,0%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608575864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26)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PL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6,8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12.966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95,5%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038258684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27)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RO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5,6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6.494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98,7%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3063443094"/>
                  </a:ext>
                </a:extLst>
              </a:tr>
              <a:tr h="134816"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28)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BG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5,1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</a:rPr>
                        <a:t>2.584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</a:rPr>
                        <a:t>100,0%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5" marR="4815" marT="4815" marB="0" anchor="b"/>
                </a:tc>
                <a:extLst>
                  <a:ext uri="{0D108BD9-81ED-4DB2-BD59-A6C34878D82A}">
                    <a16:rowId xmlns:a16="http://schemas.microsoft.com/office/drawing/2014/main" val="1444334370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850331C-3362-47D9-878D-DF2B7151E7B5}"/>
              </a:ext>
            </a:extLst>
          </p:cNvPr>
          <p:cNvCxnSpPr>
            <a:cxnSpLocks/>
          </p:cNvCxnSpPr>
          <p:nvPr/>
        </p:nvCxnSpPr>
        <p:spPr>
          <a:xfrm flipH="1">
            <a:off x="5395400" y="2300889"/>
            <a:ext cx="1273942" cy="2558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53E394A-6C65-4054-99C7-CA946771ABB3}"/>
              </a:ext>
            </a:extLst>
          </p:cNvPr>
          <p:cNvSpPr txBox="1"/>
          <p:nvPr/>
        </p:nvSpPr>
        <p:spPr>
          <a:xfrm>
            <a:off x="6467382" y="1423726"/>
            <a:ext cx="23614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/>
              <a:t>Lower</a:t>
            </a:r>
            <a:r>
              <a:rPr lang="fr-BE" dirty="0"/>
              <a:t> </a:t>
            </a:r>
            <a:r>
              <a:rPr lang="fr-BE" dirty="0" err="1"/>
              <a:t>edge</a:t>
            </a:r>
            <a:r>
              <a:rPr lang="fr-BE" dirty="0"/>
              <a:t> of the </a:t>
            </a:r>
            <a:r>
              <a:rPr lang="fr-BE" dirty="0" err="1"/>
              <a:t>highest</a:t>
            </a:r>
            <a:r>
              <a:rPr lang="fr-BE" dirty="0"/>
              <a:t> </a:t>
            </a:r>
            <a:r>
              <a:rPr lang="fr-BE" dirty="0" err="1"/>
              <a:t>decile</a:t>
            </a:r>
            <a:r>
              <a:rPr lang="fr-BE" dirty="0"/>
              <a:t> </a:t>
            </a:r>
            <a:r>
              <a:rPr lang="fr-BE" dirty="0" err="1"/>
              <a:t>falls</a:t>
            </a:r>
            <a:r>
              <a:rPr lang="fr-BE" dirty="0"/>
              <a:t> in France </a:t>
            </a:r>
            <a:r>
              <a:rPr lang="fr-BE" dirty="0" err="1"/>
              <a:t>either</a:t>
            </a:r>
            <a:r>
              <a:rPr lang="fr-BE" dirty="0"/>
              <a:t> if </a:t>
            </a:r>
            <a:r>
              <a:rPr lang="fr-BE" dirty="0" err="1"/>
              <a:t>calculated</a:t>
            </a:r>
            <a:r>
              <a:rPr lang="fr-BE" dirty="0"/>
              <a:t> by </a:t>
            </a:r>
            <a:r>
              <a:rPr lang="fr-BE" dirty="0" err="1"/>
              <a:t>number</a:t>
            </a:r>
            <a:r>
              <a:rPr lang="fr-BE" dirty="0"/>
              <a:t> of employer or per </a:t>
            </a:r>
            <a:r>
              <a:rPr lang="fr-BE" dirty="0" err="1"/>
              <a:t>hours</a:t>
            </a:r>
            <a:r>
              <a:rPr lang="fr-BE" dirty="0"/>
              <a:t> </a:t>
            </a:r>
            <a:r>
              <a:rPr lang="fr-BE" dirty="0" err="1"/>
              <a:t>worked</a:t>
            </a:r>
            <a:r>
              <a:rPr lang="fr-BE" dirty="0"/>
              <a:t>. 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C4BB83-BB08-4ED0-808E-0C7207DB4001}"/>
              </a:ext>
            </a:extLst>
          </p:cNvPr>
          <p:cNvSpPr txBox="1"/>
          <p:nvPr/>
        </p:nvSpPr>
        <p:spPr>
          <a:xfrm>
            <a:off x="5657291" y="3995131"/>
            <a:ext cx="2769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u="sng" dirty="0">
                <a:solidFill>
                  <a:srgbClr val="C00000"/>
                </a:solidFill>
              </a:rPr>
              <a:t>Benchmark 2017 </a:t>
            </a:r>
            <a:r>
              <a:rPr lang="fr-BE" u="sng" dirty="0" err="1">
                <a:solidFill>
                  <a:srgbClr val="C00000"/>
                </a:solidFill>
              </a:rPr>
              <a:t>is</a:t>
            </a:r>
            <a:endParaRPr lang="fr-BE" u="sng" dirty="0">
              <a:solidFill>
                <a:srgbClr val="C00000"/>
              </a:solidFill>
            </a:endParaRPr>
          </a:p>
          <a:p>
            <a:pPr algn="ctr"/>
            <a:r>
              <a:rPr lang="fr-BE" u="sng" dirty="0">
                <a:solidFill>
                  <a:srgbClr val="C00000"/>
                </a:solidFill>
              </a:rPr>
              <a:t> €33.4 </a:t>
            </a:r>
          </a:p>
          <a:p>
            <a:pPr algn="ctr"/>
            <a:r>
              <a:rPr lang="fr-BE" u="sng" dirty="0">
                <a:solidFill>
                  <a:srgbClr val="C00000"/>
                </a:solidFill>
              </a:rPr>
              <a:t>per </a:t>
            </a:r>
            <a:r>
              <a:rPr lang="fr-BE" u="sng" dirty="0" err="1">
                <a:solidFill>
                  <a:srgbClr val="C00000"/>
                </a:solidFill>
              </a:rPr>
              <a:t>hour</a:t>
            </a:r>
            <a:r>
              <a:rPr lang="fr-BE" u="sng" dirty="0">
                <a:solidFill>
                  <a:srgbClr val="C00000"/>
                </a:solidFill>
              </a:rPr>
              <a:t>.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75E52D-8AC9-4BBD-81C2-ABE9D296EE75}"/>
              </a:ext>
            </a:extLst>
          </p:cNvPr>
          <p:cNvCxnSpPr>
            <a:cxnSpLocks/>
          </p:cNvCxnSpPr>
          <p:nvPr/>
        </p:nvCxnSpPr>
        <p:spPr>
          <a:xfrm>
            <a:off x="5455328" y="2640978"/>
            <a:ext cx="1012054" cy="14657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91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E07B4-11D9-4CC5-856D-7640B8F61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WAGE AND COLLECTIVE BARGAINING SCOREBOARD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15C9FBE-AD1A-4BE1-85CA-B466A3F20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364991"/>
              </p:ext>
            </p:extLst>
          </p:nvPr>
        </p:nvGraphicFramePr>
        <p:xfrm>
          <a:off x="621437" y="1828800"/>
          <a:ext cx="8229600" cy="4660777"/>
        </p:xfrm>
        <a:graphic>
          <a:graphicData uri="http://schemas.openxmlformats.org/drawingml/2006/table">
            <a:tbl>
              <a:tblPr firstRow="1" firstCol="1" bandRow="1"/>
              <a:tblGrid>
                <a:gridCol w="1134272">
                  <a:extLst>
                    <a:ext uri="{9D8B030D-6E8A-4147-A177-3AD203B41FA5}">
                      <a16:colId xmlns:a16="http://schemas.microsoft.com/office/drawing/2014/main" val="3454521310"/>
                    </a:ext>
                  </a:extLst>
                </a:gridCol>
                <a:gridCol w="1423970">
                  <a:extLst>
                    <a:ext uri="{9D8B030D-6E8A-4147-A177-3AD203B41FA5}">
                      <a16:colId xmlns:a16="http://schemas.microsoft.com/office/drawing/2014/main" val="1713157581"/>
                    </a:ext>
                  </a:extLst>
                </a:gridCol>
                <a:gridCol w="1329523">
                  <a:extLst>
                    <a:ext uri="{9D8B030D-6E8A-4147-A177-3AD203B41FA5}">
                      <a16:colId xmlns:a16="http://schemas.microsoft.com/office/drawing/2014/main" val="3275740778"/>
                    </a:ext>
                  </a:extLst>
                </a:gridCol>
                <a:gridCol w="1599241">
                  <a:extLst>
                    <a:ext uri="{9D8B030D-6E8A-4147-A177-3AD203B41FA5}">
                      <a16:colId xmlns:a16="http://schemas.microsoft.com/office/drawing/2014/main" val="3265952528"/>
                    </a:ext>
                  </a:extLst>
                </a:gridCol>
                <a:gridCol w="1345869">
                  <a:extLst>
                    <a:ext uri="{9D8B030D-6E8A-4147-A177-3AD203B41FA5}">
                      <a16:colId xmlns:a16="http://schemas.microsoft.com/office/drawing/2014/main" val="4149792373"/>
                    </a:ext>
                  </a:extLst>
                </a:gridCol>
                <a:gridCol w="1396725">
                  <a:extLst>
                    <a:ext uri="{9D8B030D-6E8A-4147-A177-3AD203B41FA5}">
                      <a16:colId xmlns:a16="http://schemas.microsoft.com/office/drawing/2014/main" val="2709109680"/>
                    </a:ext>
                  </a:extLst>
                </a:gridCol>
              </a:tblGrid>
              <a:tr h="660001">
                <a:tc>
                  <a:txBody>
                    <a:bodyPr/>
                    <a:lstStyle/>
                    <a:p>
                      <a:pPr algn="just"/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 Golden rule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Collective bargaining</a:t>
                      </a:r>
                      <a:r>
                        <a:rPr lang="en-US" sz="1400" b="1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Convergence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Low wages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Gender pay gap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929910"/>
                  </a:ext>
                </a:extLst>
              </a:tr>
              <a:tr h="1091922">
                <a:tc>
                  <a:txBody>
                    <a:bodyPr/>
                    <a:lstStyle/>
                    <a:p>
                      <a:pPr algn="just"/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Wage Share as percentage of GDP at factor cost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bargaining coverage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Gap in nominal compensation per employee (annual wage)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In-work at-risk-of-poverty rate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Unadjusted gender pay gap 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075404"/>
                  </a:ext>
                </a:extLst>
              </a:tr>
              <a:tr h="528883"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be watched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EE, AT, SK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NO, PT, SLO, ES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BE, CZ, DK, IE, HR, FIN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BE, BG, IT, LUX, P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L, SLO, SW, CH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17945"/>
                  </a:ext>
                </a:extLst>
              </a:tr>
              <a:tr h="1057765"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situations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BE, DK, IT, HU, NL, PT, SW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CZ, DE, GR(2013), IE, LUX, SK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SP, IT, SLO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DE, EE, FR, CY, LV, LIT, MT, NL, AT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SLO, SK, SW, UK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DK, LIT, HU, NO, FIN, FR, HR(2014)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185039"/>
                  </a:ext>
                </a:extLst>
              </a:tr>
              <a:tr h="1322206">
                <a:tc>
                  <a:txBody>
                    <a:bodyPr/>
                    <a:lstStyle/>
                    <a:p>
                      <a:pPr algn="just"/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Urgent situations needing technical assistance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IE, GR, ES, HR, MT, CY, S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LO, FIN, UK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EE, HU, LV, LIT, PL(2012), UK</a:t>
                      </a:r>
                      <a:r>
                        <a:rPr lang="en-US" sz="1400" b="1" u="sng" dirty="0">
                          <a:solidFill>
                            <a:srgbClr val="00808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(ROM)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BG, CZ, EE, GR, HR, CY, LV, 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LIT, HU, MT, PL, PT, ROM, S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BG, GR, ES, IT, LUX, HU, PL, PT, ROM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CZ, GR(2014), LV , MT, 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ROM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(SLO)</a:t>
                      </a: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DE, EE, IE(2014), ES, CY, NL, AT, PT, UK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185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949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EF308-927D-4C48-94F5-63C7DF875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COEPHW Coefficient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243E6A-E9F4-45A3-A3A0-8589385525A1}"/>
              </a:ext>
            </a:extLst>
          </p:cNvPr>
          <p:cNvSpPr/>
          <p:nvPr/>
        </p:nvSpPr>
        <p:spPr>
          <a:xfrm>
            <a:off x="457200" y="1417638"/>
            <a:ext cx="81363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Description: Compensation-of-employee-per-hour-worked (COEPHW) in target country is measured against a benchmark. The benchmark is calculated as the decile including the 10% of the EU workforce with highest compensation-of-employee-per-hour-worked. </a:t>
            </a:r>
          </a:p>
          <a:p>
            <a:pPr algn="just"/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Divergence Coefficient is calculated as the ratio between COEPHW-benchmark and the COEPHW-of-the-target-country. </a:t>
            </a:r>
          </a:p>
          <a:p>
            <a:pPr algn="just"/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COEPHW</a:t>
            </a:r>
            <a:r>
              <a:rPr 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benchmark</a:t>
            </a: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COEPHW</a:t>
            </a:r>
            <a:r>
              <a:rPr 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target</a:t>
            </a: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-country =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COEPHW</a:t>
            </a:r>
            <a:r>
              <a:rPr 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Coefficient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Benchmarking:  The COEPHW coefficient is lower than 1.2 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 be watched: COEPHW coefficient is between 1.2 and 1.5. 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Critical situation: COEPHW coefficient is bigger than 1.5 </a:t>
            </a:r>
            <a:endParaRPr lang="en-GB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36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B45ED3-49A6-4AED-B52D-4A082D066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576478"/>
              </p:ext>
            </p:extLst>
          </p:nvPr>
        </p:nvGraphicFramePr>
        <p:xfrm>
          <a:off x="457200" y="1409906"/>
          <a:ext cx="8229598" cy="5304780"/>
        </p:xfrm>
        <a:graphic>
          <a:graphicData uri="http://schemas.openxmlformats.org/drawingml/2006/table">
            <a:tbl>
              <a:tblPr/>
              <a:tblGrid>
                <a:gridCol w="1109148">
                  <a:extLst>
                    <a:ext uri="{9D8B030D-6E8A-4147-A177-3AD203B41FA5}">
                      <a16:colId xmlns:a16="http://schemas.microsoft.com/office/drawing/2014/main" val="2610010331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2703267330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806626353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2886267268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462438777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3705592970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791699307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3883588732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1384550592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336551464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3195565393"/>
                    </a:ext>
                  </a:extLst>
                </a:gridCol>
              </a:tblGrid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291050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Belgium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145412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Bulgaria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024569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Czechia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551625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Denmark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970000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Germany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78661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Estonia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298410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Ireland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60879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Greece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462385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Spain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507538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France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289739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Croatia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068063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Italy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844362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Cyprus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180342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Latvia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165850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Lithuania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532450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Luxembourg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429771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Hungary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506831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Malta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951333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Netherlands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2684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Austria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367388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Poland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076437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Portugal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313698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Romania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7,8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052535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Slovenia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057469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Slovakia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468926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Finland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9760"/>
                  </a:ext>
                </a:extLst>
              </a:tr>
              <a:tr h="155336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Sweden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548235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140996"/>
                  </a:ext>
                </a:extLst>
              </a:tr>
              <a:tr h="16088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effectLst/>
                          <a:latin typeface="Arial" panose="020B0604020202020204" pitchFamily="34" charset="0"/>
                        </a:rPr>
                        <a:t>United Kingdom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b="0" i="0" u="none" strike="noStrike" dirty="0">
                          <a:solidFill>
                            <a:srgbClr val="FFFF00"/>
                          </a:solidFill>
                          <a:effectLst/>
                          <a:highlight>
                            <a:srgbClr val="000080"/>
                          </a:highlight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707161"/>
                  </a:ext>
                </a:extLst>
              </a:tr>
              <a:tr h="1565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1" u="none" strike="noStrike"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19539"/>
                  </a:ext>
                </a:extLst>
              </a:tr>
              <a:tr h="1565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1" u="none" strike="noStrike">
                          <a:effectLst/>
                          <a:latin typeface="Arial" panose="020B0604020202020204" pitchFamily="34" charset="0"/>
                        </a:rPr>
                        <a:t>RED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36825"/>
                  </a:ext>
                </a:extLst>
              </a:tr>
              <a:tr h="16088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1" u="none" strike="noStrike">
                          <a:effectLst/>
                          <a:latin typeface="Arial" panose="020B0604020202020204" pitchFamily="34" charset="0"/>
                        </a:rPr>
                        <a:t>DEEP RED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1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632446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394BE8F-85CC-409D-863A-B9B759A20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7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/>
              <a:t>P2: CONVERGENCE</a:t>
            </a:r>
            <a:br>
              <a:rPr lang="fr-BE" dirty="0"/>
            </a:br>
            <a:r>
              <a:rPr lang="fr-BE" dirty="0"/>
              <a:t>COEPHW Coefficients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593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P2: CONVERGENCE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BBFB0EA-35CF-4B39-9437-D8FF01D5E2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235073"/>
              </p:ext>
            </p:extLst>
          </p:nvPr>
        </p:nvGraphicFramePr>
        <p:xfrm>
          <a:off x="781235" y="1340528"/>
          <a:ext cx="7998781" cy="5242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2292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7084"/>
            <a:ext cx="8229600" cy="1143000"/>
          </a:xfrm>
        </p:spPr>
        <p:txBody>
          <a:bodyPr/>
          <a:lstStyle/>
          <a:p>
            <a:r>
              <a:rPr lang="it-IT" dirty="0"/>
              <a:t>P2: </a:t>
            </a:r>
            <a:r>
              <a:rPr lang="it-IT" dirty="0" err="1"/>
              <a:t>Convergence</a:t>
            </a:r>
            <a:r>
              <a:rPr lang="it-IT" dirty="0"/>
              <a:t>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15E3DF1-ACD3-4B20-937A-35262D9EB2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487039"/>
              </p:ext>
            </p:extLst>
          </p:nvPr>
        </p:nvGraphicFramePr>
        <p:xfrm>
          <a:off x="457200" y="1171281"/>
          <a:ext cx="8500368" cy="3903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36C58E-11BB-4143-A704-BCBC8A774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658935"/>
              </p:ext>
            </p:extLst>
          </p:nvPr>
        </p:nvGraphicFramePr>
        <p:xfrm>
          <a:off x="457200" y="5074983"/>
          <a:ext cx="8500368" cy="1667804"/>
        </p:xfrm>
        <a:graphic>
          <a:graphicData uri="http://schemas.openxmlformats.org/drawingml/2006/table">
            <a:tbl>
              <a:tblPr firstRow="1" firstCol="1" bandRow="1"/>
              <a:tblGrid>
                <a:gridCol w="1634098">
                  <a:extLst>
                    <a:ext uri="{9D8B030D-6E8A-4147-A177-3AD203B41FA5}">
                      <a16:colId xmlns:a16="http://schemas.microsoft.com/office/drawing/2014/main" val="1308515032"/>
                    </a:ext>
                  </a:extLst>
                </a:gridCol>
                <a:gridCol w="1806677">
                  <a:extLst>
                    <a:ext uri="{9D8B030D-6E8A-4147-A177-3AD203B41FA5}">
                      <a16:colId xmlns:a16="http://schemas.microsoft.com/office/drawing/2014/main" val="3753776920"/>
                    </a:ext>
                  </a:extLst>
                </a:gridCol>
                <a:gridCol w="1910942">
                  <a:extLst>
                    <a:ext uri="{9D8B030D-6E8A-4147-A177-3AD203B41FA5}">
                      <a16:colId xmlns:a16="http://schemas.microsoft.com/office/drawing/2014/main" val="2367689483"/>
                    </a:ext>
                  </a:extLst>
                </a:gridCol>
                <a:gridCol w="1656570">
                  <a:extLst>
                    <a:ext uri="{9D8B030D-6E8A-4147-A177-3AD203B41FA5}">
                      <a16:colId xmlns:a16="http://schemas.microsoft.com/office/drawing/2014/main" val="1746832688"/>
                    </a:ext>
                  </a:extLst>
                </a:gridCol>
                <a:gridCol w="1492081">
                  <a:extLst>
                    <a:ext uri="{9D8B030D-6E8A-4147-A177-3AD203B41FA5}">
                      <a16:colId xmlns:a16="http://schemas.microsoft.com/office/drawing/2014/main" val="2429185178"/>
                    </a:ext>
                  </a:extLst>
                </a:gridCol>
              </a:tblGrid>
              <a:tr h="51887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COEPHW Coefficient &lt; 1.2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COEPHW Coefficient 1.2&lt;x&lt;1.5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COEPHW Coefficient &gt; 1.5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but COEPHW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Coeff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&gt;2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405562"/>
                  </a:ext>
                </a:extLst>
              </a:tr>
              <a:tr h="1037757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Country x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BE, DK, DE, FR,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LUX, NL, AT, FIN,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SW, UK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SP, IT, SLO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BG, CZ, EE, GR, HR, CY, LV. LIT, HU, MT, PL, PT, ROM, SK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23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000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0E74-5798-466F-953A-CF7DF160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P3: </a:t>
            </a:r>
            <a:r>
              <a:rPr lang="en-GB" dirty="0"/>
              <a:t>COMBATING IN-WORK POVERTY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7D9F1-0FD4-40DA-A8F9-E995668E1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Lowest minimum wage level at 60% of the national average/median wage</a:t>
            </a:r>
          </a:p>
          <a:p>
            <a:r>
              <a:rPr lang="en-GB" dirty="0"/>
              <a:t>improving the income of people in the bottom 40% of the population, pursuing a general demand for fairer wages </a:t>
            </a:r>
          </a:p>
          <a:p>
            <a:r>
              <a:rPr lang="en-GB" dirty="0"/>
              <a:t>transparent mechanisms of minimum wage setting</a:t>
            </a:r>
          </a:p>
          <a:p>
            <a:r>
              <a:rPr lang="en-GB" dirty="0"/>
              <a:t>Develop clauses for collective agreements to combat precariousness and create more security of income</a:t>
            </a:r>
          </a:p>
        </p:txBody>
      </p:sp>
    </p:spTree>
    <p:extLst>
      <p:ext uri="{BB962C8B-B14F-4D97-AF65-F5344CB8AC3E}">
        <p14:creationId xmlns:p14="http://schemas.microsoft.com/office/powerpoint/2010/main" val="2407562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F440E-4B00-4C55-BC99-AC0EB067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P3: IN-WORK POVERTY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660E50-01D5-43DF-A154-F2F6822B2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23589"/>
              </p:ext>
            </p:extLst>
          </p:nvPr>
        </p:nvGraphicFramePr>
        <p:xfrm>
          <a:off x="457196" y="1334689"/>
          <a:ext cx="8229604" cy="5358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4424">
                  <a:extLst>
                    <a:ext uri="{9D8B030D-6E8A-4147-A177-3AD203B41FA5}">
                      <a16:colId xmlns:a16="http://schemas.microsoft.com/office/drawing/2014/main" val="597142091"/>
                    </a:ext>
                  </a:extLst>
                </a:gridCol>
                <a:gridCol w="643518">
                  <a:extLst>
                    <a:ext uri="{9D8B030D-6E8A-4147-A177-3AD203B41FA5}">
                      <a16:colId xmlns:a16="http://schemas.microsoft.com/office/drawing/2014/main" val="364876116"/>
                    </a:ext>
                  </a:extLst>
                </a:gridCol>
                <a:gridCol w="643518">
                  <a:extLst>
                    <a:ext uri="{9D8B030D-6E8A-4147-A177-3AD203B41FA5}">
                      <a16:colId xmlns:a16="http://schemas.microsoft.com/office/drawing/2014/main" val="2466746135"/>
                    </a:ext>
                  </a:extLst>
                </a:gridCol>
                <a:gridCol w="643518">
                  <a:extLst>
                    <a:ext uri="{9D8B030D-6E8A-4147-A177-3AD203B41FA5}">
                      <a16:colId xmlns:a16="http://schemas.microsoft.com/office/drawing/2014/main" val="1999765128"/>
                    </a:ext>
                  </a:extLst>
                </a:gridCol>
                <a:gridCol w="643518">
                  <a:extLst>
                    <a:ext uri="{9D8B030D-6E8A-4147-A177-3AD203B41FA5}">
                      <a16:colId xmlns:a16="http://schemas.microsoft.com/office/drawing/2014/main" val="1572109119"/>
                    </a:ext>
                  </a:extLst>
                </a:gridCol>
                <a:gridCol w="643518">
                  <a:extLst>
                    <a:ext uri="{9D8B030D-6E8A-4147-A177-3AD203B41FA5}">
                      <a16:colId xmlns:a16="http://schemas.microsoft.com/office/drawing/2014/main" val="2482499524"/>
                    </a:ext>
                  </a:extLst>
                </a:gridCol>
                <a:gridCol w="643518">
                  <a:extLst>
                    <a:ext uri="{9D8B030D-6E8A-4147-A177-3AD203B41FA5}">
                      <a16:colId xmlns:a16="http://schemas.microsoft.com/office/drawing/2014/main" val="3418676935"/>
                    </a:ext>
                  </a:extLst>
                </a:gridCol>
                <a:gridCol w="643518">
                  <a:extLst>
                    <a:ext uri="{9D8B030D-6E8A-4147-A177-3AD203B41FA5}">
                      <a16:colId xmlns:a16="http://schemas.microsoft.com/office/drawing/2014/main" val="1293691809"/>
                    </a:ext>
                  </a:extLst>
                </a:gridCol>
                <a:gridCol w="643518">
                  <a:extLst>
                    <a:ext uri="{9D8B030D-6E8A-4147-A177-3AD203B41FA5}">
                      <a16:colId xmlns:a16="http://schemas.microsoft.com/office/drawing/2014/main" val="2758424575"/>
                    </a:ext>
                  </a:extLst>
                </a:gridCol>
                <a:gridCol w="643518">
                  <a:extLst>
                    <a:ext uri="{9D8B030D-6E8A-4147-A177-3AD203B41FA5}">
                      <a16:colId xmlns:a16="http://schemas.microsoft.com/office/drawing/2014/main" val="2521721140"/>
                    </a:ext>
                  </a:extLst>
                </a:gridCol>
                <a:gridCol w="643518">
                  <a:extLst>
                    <a:ext uri="{9D8B030D-6E8A-4147-A177-3AD203B41FA5}">
                      <a16:colId xmlns:a16="http://schemas.microsoft.com/office/drawing/2014/main" val="212755878"/>
                    </a:ext>
                  </a:extLst>
                </a:gridCol>
              </a:tblGrid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geo\time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2008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2009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2017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39110230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EU (28 countries)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: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: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675670902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Euro area (19 countries)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778669275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Belgium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498457471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Bulgaria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749960859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Czechia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070469853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Denmark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988979443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Germany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504550985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Estonia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331771643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Ireland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997129911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Greece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176477333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Spain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864590629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France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915267377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Croatia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: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: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31130326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Italy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4197372600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Cyprus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950420458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Latvia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804674152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Lithuania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199993312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Luxembourg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828664548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Hungary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707870292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Malta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4118169620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Netherlands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74819860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Austria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020385255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990648013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Portugal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389775370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Romania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18,9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17,4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879635235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Slovenia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599163560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Slovakia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742624601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Finland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4207365308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Sweden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984419172"/>
                  </a:ext>
                </a:extLst>
              </a:tr>
              <a:tr h="1502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United Kingdom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8,6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8,6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596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778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85C9-0E09-43E9-8F20-8579E10A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In-Work Coefficient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086B4-AF07-452D-9E6F-C2FEC9067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6115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In-Work Coefficient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show that countries with high rate of collective bargaining coverage and in line with the convergence criteria are also those with lower in-work poverty. </a:t>
            </a:r>
          </a:p>
          <a:p>
            <a:pPr marL="0" indent="0">
              <a:buNone/>
            </a:pPr>
            <a:r>
              <a:rPr lang="en-US" dirty="0"/>
              <a:t>Currently these countries are: BE, DK, FR, NL, AT, FIN, SE. </a:t>
            </a:r>
          </a:p>
          <a:p>
            <a:pPr marL="0" indent="0">
              <a:buNone/>
            </a:pPr>
            <a:r>
              <a:rPr lang="en-US" dirty="0"/>
              <a:t>Average in-work poverty rate in these countries is 5,8% against the 9.6% of the EU average.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 benchmarks: 5.8% and 9.6%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9530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5483-BDB4-419F-AFDD-FE75A964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P3: IWP performances</a:t>
            </a:r>
            <a:endParaRPr lang="en-GB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BF47EF4-4537-40CF-B4AE-2831AC0D44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889380"/>
              </p:ext>
            </p:extLst>
          </p:nvPr>
        </p:nvGraphicFramePr>
        <p:xfrm>
          <a:off x="1288403" y="1490769"/>
          <a:ext cx="6293127" cy="5273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6585058" imgH="5518052" progId="Excel.Sheet.8">
                  <p:embed/>
                </p:oleObj>
              </mc:Choice>
              <mc:Fallback>
                <p:oleObj name="Worksheet" r:id="rId3" imgW="6585058" imgH="5518052" progId="Excel.Sheet.8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BF47EF4-4537-40CF-B4AE-2831AC0D44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8403" y="1490769"/>
                        <a:ext cx="6293127" cy="5273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4275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55701-8D4E-4B2D-973A-801C21E98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P3: </a:t>
            </a:r>
            <a:r>
              <a:rPr lang="en-GB" dirty="0"/>
              <a:t>COMBATING IN-WORK POVERTY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6669AD-34C0-4033-BF8D-12DEBB37F6DD}"/>
              </a:ext>
            </a:extLst>
          </p:cNvPr>
          <p:cNvSpPr/>
          <p:nvPr/>
        </p:nvSpPr>
        <p:spPr>
          <a:xfrm>
            <a:off x="284085" y="1203478"/>
            <a:ext cx="830949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Benchmarking:  Target= 0 poverty. Benchmarking: average of the countries with high rate of collective bargaining coverage and in line with the convergence criteria are also those with lower in-work poverty. 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None of the EU countries have reduced in-work poverty for five years in a row. On the contrary, all member states have experienced an increase of in-work poverty at least for 1 year during the last 5 years. So the trends are not that meaningful for our exercise.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IWP Coefficient: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Avearage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(Countries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highestcover</a:t>
            </a:r>
            <a:r>
              <a:rPr lang="fr-FR" sz="105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; Countries converging). In 2017 the coefficient is 5.8%.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To be watched: Countries below the IWP Coefficient.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Critical situation: Countries above the IWP Coefficient.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Technical assistance: Countries above the EU average.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fr-FR" sz="105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50D8E94-1B08-453A-81FB-C1EDE1748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37484"/>
              </p:ext>
            </p:extLst>
          </p:nvPr>
        </p:nvGraphicFramePr>
        <p:xfrm>
          <a:off x="284085" y="4698422"/>
          <a:ext cx="8575830" cy="1982769"/>
        </p:xfrm>
        <a:graphic>
          <a:graphicData uri="http://schemas.openxmlformats.org/drawingml/2006/table">
            <a:tbl>
              <a:tblPr firstRow="1" firstCol="1" bandRow="1"/>
              <a:tblGrid>
                <a:gridCol w="1648605">
                  <a:extLst>
                    <a:ext uri="{9D8B030D-6E8A-4147-A177-3AD203B41FA5}">
                      <a16:colId xmlns:a16="http://schemas.microsoft.com/office/drawing/2014/main" val="2817522997"/>
                    </a:ext>
                  </a:extLst>
                </a:gridCol>
                <a:gridCol w="1257333">
                  <a:extLst>
                    <a:ext uri="{9D8B030D-6E8A-4147-A177-3AD203B41FA5}">
                      <a16:colId xmlns:a16="http://schemas.microsoft.com/office/drawing/2014/main" val="1447275295"/>
                    </a:ext>
                  </a:extLst>
                </a:gridCol>
                <a:gridCol w="1713272">
                  <a:extLst>
                    <a:ext uri="{9D8B030D-6E8A-4147-A177-3AD203B41FA5}">
                      <a16:colId xmlns:a16="http://schemas.microsoft.com/office/drawing/2014/main" val="1819769355"/>
                    </a:ext>
                  </a:extLst>
                </a:gridCol>
                <a:gridCol w="2101363">
                  <a:extLst>
                    <a:ext uri="{9D8B030D-6E8A-4147-A177-3AD203B41FA5}">
                      <a16:colId xmlns:a16="http://schemas.microsoft.com/office/drawing/2014/main" val="3683165141"/>
                    </a:ext>
                  </a:extLst>
                </a:gridCol>
                <a:gridCol w="1855257">
                  <a:extLst>
                    <a:ext uri="{9D8B030D-6E8A-4147-A177-3AD203B41FA5}">
                      <a16:colId xmlns:a16="http://schemas.microsoft.com/office/drawing/2014/main" val="3474660404"/>
                    </a:ext>
                  </a:extLst>
                </a:gridCol>
              </a:tblGrid>
              <a:tr h="723564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IWP = 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Cx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≤ IWP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Cx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&gt; IWP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 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BE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but Cx ≥ EU av. IWP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29077"/>
                  </a:ext>
                </a:extLst>
              </a:tr>
              <a:tr h="108534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Country x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it-IT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it-IT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BE, CZ, DK,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it-IT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IE, HR, FIN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DE, EE, FR, CY,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LV, LIT, MT, NL,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AT, SLO, SK,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SW, UK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BG, GR, ES,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IT, LUX, HU, 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PL, PT, ROM 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52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472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4B4A0-3D97-4B8D-9B83-CC383CBBC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P4: </a:t>
            </a:r>
            <a:r>
              <a:rPr lang="fr-BE" dirty="0" err="1"/>
              <a:t>remove</a:t>
            </a:r>
            <a:r>
              <a:rPr lang="fr-BE" dirty="0"/>
              <a:t> discriminations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8829-8CBD-48AE-AB72-C7573F1CD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 increase solidarity, reduce inequalities and remove gaps (with more collective bargaining)</a:t>
            </a:r>
          </a:p>
          <a:p>
            <a:r>
              <a:rPr lang="fr-BE" dirty="0" err="1"/>
              <a:t>Gender</a:t>
            </a:r>
            <a:r>
              <a:rPr lang="fr-BE" dirty="0"/>
              <a:t> discrimination and </a:t>
            </a:r>
            <a:r>
              <a:rPr lang="fr-BE" dirty="0" err="1"/>
              <a:t>promote</a:t>
            </a:r>
            <a:r>
              <a:rPr lang="fr-BE" dirty="0"/>
              <a:t> </a:t>
            </a:r>
            <a:r>
              <a:rPr lang="fr-BE" dirty="0" err="1"/>
              <a:t>work</a:t>
            </a:r>
            <a:r>
              <a:rPr lang="fr-BE" dirty="0"/>
              <a:t>-life balance</a:t>
            </a:r>
          </a:p>
          <a:p>
            <a:r>
              <a:rPr lang="fr-BE" dirty="0" err="1"/>
              <a:t>Fight</a:t>
            </a:r>
            <a:r>
              <a:rPr lang="fr-BE" dirty="0"/>
              <a:t> discrimination of migrants, </a:t>
            </a:r>
            <a:r>
              <a:rPr lang="fr-BE" dirty="0" err="1"/>
              <a:t>minorities</a:t>
            </a:r>
            <a:r>
              <a:rPr lang="fr-BE" dirty="0"/>
              <a:t>, etc.</a:t>
            </a:r>
          </a:p>
          <a:p>
            <a:r>
              <a:rPr lang="fr-BE" dirty="0" err="1"/>
              <a:t>Protect</a:t>
            </a:r>
            <a:r>
              <a:rPr lang="fr-BE" dirty="0"/>
              <a:t> </a:t>
            </a:r>
            <a:r>
              <a:rPr lang="fr-BE" dirty="0" err="1"/>
              <a:t>precarious</a:t>
            </a:r>
            <a:r>
              <a:rPr lang="fr-BE" dirty="0"/>
              <a:t> </a:t>
            </a:r>
            <a:r>
              <a:rPr lang="fr-BE" dirty="0" err="1"/>
              <a:t>work</a:t>
            </a:r>
            <a:r>
              <a:rPr lang="fr-BE" dirty="0"/>
              <a:t> and, </a:t>
            </a:r>
            <a:r>
              <a:rPr lang="fr-BE" dirty="0" err="1"/>
              <a:t>where</a:t>
            </a:r>
            <a:r>
              <a:rPr lang="fr-BE" dirty="0"/>
              <a:t> </a:t>
            </a:r>
            <a:r>
              <a:rPr lang="fr-BE" dirty="0" err="1"/>
              <a:t>appropriate</a:t>
            </a:r>
            <a:r>
              <a:rPr lang="fr-BE" dirty="0"/>
              <a:t>, self-</a:t>
            </a:r>
            <a:r>
              <a:rPr lang="fr-BE" dirty="0" err="1"/>
              <a:t>employed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58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80EA7-DBDB-405E-9CF4-80339FE1F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Baltics</a:t>
            </a:r>
            <a:r>
              <a:rPr lang="fr-BE" dirty="0"/>
              <a:t> in the Scoreboard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DF5778-14F3-4E35-8251-8189BBA26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594086"/>
              </p:ext>
            </p:extLst>
          </p:nvPr>
        </p:nvGraphicFramePr>
        <p:xfrm>
          <a:off x="457200" y="1600200"/>
          <a:ext cx="82296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44092805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9500355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60349836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0772497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9286107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95943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Inflation Plus </a:t>
                      </a:r>
                      <a:r>
                        <a:rPr lang="fr-BE" sz="2000" dirty="0" err="1"/>
                        <a:t>Productivity</a:t>
                      </a:r>
                      <a:endParaRPr lang="fr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Collective </a:t>
                      </a:r>
                      <a:r>
                        <a:rPr lang="fr-BE" sz="2000" dirty="0" err="1"/>
                        <a:t>Bargaining</a:t>
                      </a:r>
                      <a:r>
                        <a:rPr lang="fr-BE" sz="2000" dirty="0"/>
                        <a:t> </a:t>
                      </a:r>
                      <a:r>
                        <a:rPr lang="fr-BE" sz="2000" dirty="0" err="1"/>
                        <a:t>Coverage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Convergence of </a:t>
                      </a:r>
                      <a:r>
                        <a:rPr lang="fr-BE" sz="2000" dirty="0" err="1"/>
                        <a:t>wages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/>
                        <a:t>In-Work </a:t>
                      </a:r>
                      <a:r>
                        <a:rPr lang="fr-BE" sz="2000" dirty="0" err="1"/>
                        <a:t>poverty</a:t>
                      </a:r>
                      <a:r>
                        <a:rPr lang="fr-BE" sz="2000" dirty="0"/>
                        <a:t> /</a:t>
                      </a:r>
                    </a:p>
                    <a:p>
                      <a:r>
                        <a:rPr lang="fr-BE" sz="2000" dirty="0"/>
                        <a:t>living </a:t>
                      </a:r>
                      <a:r>
                        <a:rPr lang="fr-BE" sz="2000" dirty="0" err="1"/>
                        <a:t>wages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000" dirty="0" err="1"/>
                        <a:t>Gender</a:t>
                      </a:r>
                      <a:r>
                        <a:rPr lang="fr-BE" sz="2000" dirty="0"/>
                        <a:t> discrimination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3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400" dirty="0" err="1"/>
                        <a:t>Estonia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65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400" dirty="0" err="1"/>
                        <a:t>Latvia</a:t>
                      </a:r>
                      <a:r>
                        <a:rPr lang="fr-BE" sz="2400" dirty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89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400" dirty="0"/>
                        <a:t>Lithuania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025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90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0243-C327-4503-B10B-DC25652D2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P4: </a:t>
            </a:r>
            <a:r>
              <a:rPr lang="fr-BE" dirty="0" err="1"/>
              <a:t>Gender</a:t>
            </a:r>
            <a:r>
              <a:rPr lang="fr-BE" dirty="0"/>
              <a:t> </a:t>
            </a:r>
            <a:r>
              <a:rPr lang="fr-BE" dirty="0" err="1"/>
              <a:t>Pay</a:t>
            </a:r>
            <a:r>
              <a:rPr lang="fr-BE" dirty="0"/>
              <a:t> Gap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9073E1-8B78-4095-B5A0-B9D918554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127607"/>
              </p:ext>
            </p:extLst>
          </p:nvPr>
        </p:nvGraphicFramePr>
        <p:xfrm>
          <a:off x="2299717" y="1557430"/>
          <a:ext cx="3994109" cy="5122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2704">
                  <a:extLst>
                    <a:ext uri="{9D8B030D-6E8A-4147-A177-3AD203B41FA5}">
                      <a16:colId xmlns:a16="http://schemas.microsoft.com/office/drawing/2014/main" val="3987973954"/>
                    </a:ext>
                  </a:extLst>
                </a:gridCol>
                <a:gridCol w="542281">
                  <a:extLst>
                    <a:ext uri="{9D8B030D-6E8A-4147-A177-3AD203B41FA5}">
                      <a16:colId xmlns:a16="http://schemas.microsoft.com/office/drawing/2014/main" val="725559383"/>
                    </a:ext>
                  </a:extLst>
                </a:gridCol>
                <a:gridCol w="542281">
                  <a:extLst>
                    <a:ext uri="{9D8B030D-6E8A-4147-A177-3AD203B41FA5}">
                      <a16:colId xmlns:a16="http://schemas.microsoft.com/office/drawing/2014/main" val="3775050477"/>
                    </a:ext>
                  </a:extLst>
                </a:gridCol>
                <a:gridCol w="542281">
                  <a:extLst>
                    <a:ext uri="{9D8B030D-6E8A-4147-A177-3AD203B41FA5}">
                      <a16:colId xmlns:a16="http://schemas.microsoft.com/office/drawing/2014/main" val="1085012815"/>
                    </a:ext>
                  </a:extLst>
                </a:gridCol>
                <a:gridCol w="542281">
                  <a:extLst>
                    <a:ext uri="{9D8B030D-6E8A-4147-A177-3AD203B41FA5}">
                      <a16:colId xmlns:a16="http://schemas.microsoft.com/office/drawing/2014/main" val="2699465385"/>
                    </a:ext>
                  </a:extLst>
                </a:gridCol>
                <a:gridCol w="542281">
                  <a:extLst>
                    <a:ext uri="{9D8B030D-6E8A-4147-A177-3AD203B41FA5}">
                      <a16:colId xmlns:a16="http://schemas.microsoft.com/office/drawing/2014/main" val="453397025"/>
                    </a:ext>
                  </a:extLst>
                </a:gridCol>
              </a:tblGrid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GEO/TIME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2012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2013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2014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2015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2016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918895286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Belgium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13,0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12,1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11,0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10,9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10,7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770691948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Bulgaria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703137223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Czech Republic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16,2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4086999414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Denmark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16,2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725993049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Germany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26,0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25,4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25,7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25,4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559459667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Estonia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29,7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30,2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29,0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26,9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25,6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441709914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Ireland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21,2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: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: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124724365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Greece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: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: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18,6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: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: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830186204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Spain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23,9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23,4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19,9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20,3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20,3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811470328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France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13,8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13,6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12,8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12,5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12,5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343916084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Croatia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: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9,4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10,0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: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: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748492528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Italy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18,9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17,2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587404907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Cyprus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24,3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23,4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22,4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323184668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Latvia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96921220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Lithuania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18,0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695870026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Luxembourg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13,9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14,2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13,9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423750998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Hungary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13,9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12,6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792447468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Malta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14,2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14,3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445886965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Netherlands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23,4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23,5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24,0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755273421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Austria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24,3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23,8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23,8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23,3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957278378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Poland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087127320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Portugal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22,5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92476153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Romania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5,7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5,5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5,4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6,4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236875614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Slovenia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7,9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8,5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8,5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8,8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8,9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260178261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Slovakia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20,0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20,8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19,9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19,8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4175876998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Finland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18,3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18,0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17,6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055513011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Sweden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12,1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11,2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10,4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10,5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10,2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2853929569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United Kingdom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26,4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24,0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23,9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23,3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21,8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5239698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Iceland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15,7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15,9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16,4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1176146324"/>
                  </a:ext>
                </a:extLst>
              </a:tr>
              <a:tr h="145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u="none" strike="noStrike">
                          <a:effectLst/>
                        </a:rPr>
                        <a:t>Norway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17,3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>
                          <a:effectLst/>
                        </a:rPr>
                        <a:t>18,5</a:t>
                      </a:r>
                      <a:endParaRPr lang="en-GB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50" u="none" strike="noStrike" dirty="0">
                          <a:effectLst/>
                        </a:rPr>
                        <a:t>17,5</a:t>
                      </a:r>
                      <a:endParaRPr lang="en-GB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14" marR="5214" marT="5214" marB="0" anchor="b"/>
                </a:tc>
                <a:extLst>
                  <a:ext uri="{0D108BD9-81ED-4DB2-BD59-A6C34878D82A}">
                    <a16:rowId xmlns:a16="http://schemas.microsoft.com/office/drawing/2014/main" val="3760592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811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86D6B-AB03-47F2-BE34-E05CEE14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P4: </a:t>
            </a:r>
            <a:r>
              <a:rPr lang="fr-BE" dirty="0" err="1"/>
              <a:t>Gender</a:t>
            </a:r>
            <a:r>
              <a:rPr lang="fr-BE" dirty="0"/>
              <a:t> </a:t>
            </a:r>
            <a:r>
              <a:rPr lang="fr-BE" dirty="0" err="1"/>
              <a:t>Pay</a:t>
            </a:r>
            <a:r>
              <a:rPr lang="fr-BE" dirty="0"/>
              <a:t> Gap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6A1EC-5822-4FD6-B99F-318CE0BE9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673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Target is Gender Pay gap = 0. </a:t>
            </a:r>
          </a:p>
          <a:p>
            <a:r>
              <a:rPr lang="en-US" sz="2400" dirty="0"/>
              <a:t>Benchmarking: in order to catch performances of single member states a benchmarking is fixed on data of business sector. Benchmarking consider trends over the last 5 years. Benchmarking will combine a medium-term trend (T0 vs. T-4) and the most recent trend (T0 vs T-1).</a:t>
            </a:r>
          </a:p>
          <a:p>
            <a:r>
              <a:rPr lang="en-US" sz="2400" dirty="0"/>
              <a:t>To be watched: Countries whose gap is less than 5% of lower than 20% but with positive trends in medium and short term. </a:t>
            </a:r>
            <a:endParaRPr lang="en-GB" sz="2400" dirty="0"/>
          </a:p>
          <a:p>
            <a:r>
              <a:rPr lang="en-US" sz="2400" dirty="0"/>
              <a:t>Critical situations: Countries departing from the 5% threshold and whose mid-term trends are negative or stable. </a:t>
            </a:r>
            <a:endParaRPr lang="en-GB" sz="2400" dirty="0"/>
          </a:p>
          <a:p>
            <a:r>
              <a:rPr lang="en-US" sz="2400" dirty="0"/>
              <a:t>Technical assistance needed: countries whose gap is below 20% but both mid- and short-term trends are negative. Countries whose gap is more than 20%.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230675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P4: Gender </a:t>
            </a:r>
            <a:r>
              <a:rPr lang="it-IT" dirty="0" err="1"/>
              <a:t>Pay</a:t>
            </a:r>
            <a:r>
              <a:rPr lang="it-IT" dirty="0"/>
              <a:t> Gap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8DE7DB4-B1D2-4ED8-B71A-3D318F3462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726505"/>
              </p:ext>
            </p:extLst>
          </p:nvPr>
        </p:nvGraphicFramePr>
        <p:xfrm>
          <a:off x="319595" y="1417638"/>
          <a:ext cx="8487054" cy="4738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6587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80E81-A8BD-41B6-A087-1D0B2F63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7391" y="260722"/>
            <a:ext cx="5597371" cy="1143000"/>
          </a:xfrm>
        </p:spPr>
        <p:txBody>
          <a:bodyPr/>
          <a:lstStyle/>
          <a:p>
            <a:r>
              <a:rPr lang="fr-BE" dirty="0"/>
              <a:t>P4: GENDER PAY GAP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AA8862-DB82-4305-AE4B-883D5B8E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79858"/>
              </p:ext>
            </p:extLst>
          </p:nvPr>
        </p:nvGraphicFramePr>
        <p:xfrm>
          <a:off x="244137" y="260722"/>
          <a:ext cx="3041017" cy="6322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4604">
                  <a:extLst>
                    <a:ext uri="{9D8B030D-6E8A-4147-A177-3AD203B41FA5}">
                      <a16:colId xmlns:a16="http://schemas.microsoft.com/office/drawing/2014/main" val="691513468"/>
                    </a:ext>
                  </a:extLst>
                </a:gridCol>
                <a:gridCol w="754604">
                  <a:extLst>
                    <a:ext uri="{9D8B030D-6E8A-4147-A177-3AD203B41FA5}">
                      <a16:colId xmlns:a16="http://schemas.microsoft.com/office/drawing/2014/main" val="3402410054"/>
                    </a:ext>
                  </a:extLst>
                </a:gridCol>
                <a:gridCol w="594537">
                  <a:extLst>
                    <a:ext uri="{9D8B030D-6E8A-4147-A177-3AD203B41FA5}">
                      <a16:colId xmlns:a16="http://schemas.microsoft.com/office/drawing/2014/main" val="2776175705"/>
                    </a:ext>
                  </a:extLst>
                </a:gridCol>
                <a:gridCol w="937272">
                  <a:extLst>
                    <a:ext uri="{9D8B030D-6E8A-4147-A177-3AD203B41FA5}">
                      <a16:colId xmlns:a16="http://schemas.microsoft.com/office/drawing/2014/main" val="2686280230"/>
                    </a:ext>
                  </a:extLst>
                </a:gridCol>
              </a:tblGrid>
              <a:tr h="173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T0-T-4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T0-T-1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T0&gt;5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4271111044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-2,3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-0,2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Belgium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1394631092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-1,0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-1,0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Bulgaria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2822766126"/>
                  </a:ext>
                </a:extLst>
              </a:tr>
              <a:tr h="22339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0,7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0,1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Czech Republic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1183788930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-1,3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0,7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Denmark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561256933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-1,0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-0,4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Germany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2010329152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-4,1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-1,3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&gt;20%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Estonia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2255217797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?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?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&gt;20%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Ireland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3851589405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?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?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Greece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675783429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-3,6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0,0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&gt;20%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Spain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4170926773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-1,3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0,0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France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4048817194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?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?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Croatia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1925280743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-1,0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-1,2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Italy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1794854281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-2,9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-0,4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&gt;20%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Cyprus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3414550487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0,8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0,3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Latvia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2992583012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0,8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-0,2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Lithuania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3549380852"/>
                  </a:ext>
                </a:extLst>
              </a:tr>
              <a:tr h="22339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-0,1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-0,3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Luxembourg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635611032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-1,7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1,4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Hungary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2248822465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-1,0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-0,2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Malta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834248579"/>
                  </a:ext>
                </a:extLst>
              </a:tr>
              <a:tr h="22339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-1,8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-0,2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&gt;20%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Netherlands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3604297750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-2,6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-1,6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Austria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737801363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-0,2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-1,2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1830277030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-0,6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-0,6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&gt;20%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Portugal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2435394251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1,3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0,6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Romania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1514860387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1,0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0,1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Slovenia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443732260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-1,8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-0,1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Slovakia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2415560557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-1,2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0,0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Finland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2814405684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-1,9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-0,3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Sweden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2912293847"/>
                  </a:ext>
                </a:extLst>
              </a:tr>
              <a:tr h="342621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-4,6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-1,5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&gt;20%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United Kingdom</a:t>
                      </a:r>
                      <a:endParaRPr lang="en-GB" sz="11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606051626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0,7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-0,1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Iceland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2898899492"/>
                  </a:ext>
                </a:extLst>
              </a:tr>
              <a:tr h="188956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0,2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-1,0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Norway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4151015561"/>
                  </a:ext>
                </a:extLst>
              </a:tr>
              <a:tr h="223390"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-0,8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u="none" strike="noStrike">
                          <a:effectLst/>
                        </a:rPr>
                        <a:t>-0,2</a:t>
                      </a:r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Switzerland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1" marR="4521" marT="4521" marB="0" anchor="b"/>
                </a:tc>
                <a:extLst>
                  <a:ext uri="{0D108BD9-81ED-4DB2-BD59-A6C34878D82A}">
                    <a16:rowId xmlns:a16="http://schemas.microsoft.com/office/drawing/2014/main" val="12856255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F394A0-4F40-43BB-B664-E570E8489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277746"/>
              </p:ext>
            </p:extLst>
          </p:nvPr>
        </p:nvGraphicFramePr>
        <p:xfrm>
          <a:off x="3433116" y="3784534"/>
          <a:ext cx="5597370" cy="2798828"/>
        </p:xfrm>
        <a:graphic>
          <a:graphicData uri="http://schemas.openxmlformats.org/drawingml/2006/table">
            <a:tbl>
              <a:tblPr firstRow="1" firstCol="1" bandRow="1"/>
              <a:tblGrid>
                <a:gridCol w="1254616">
                  <a:extLst>
                    <a:ext uri="{9D8B030D-6E8A-4147-A177-3AD203B41FA5}">
                      <a16:colId xmlns:a16="http://schemas.microsoft.com/office/drawing/2014/main" val="818179901"/>
                    </a:ext>
                  </a:extLst>
                </a:gridCol>
                <a:gridCol w="1251429">
                  <a:extLst>
                    <a:ext uri="{9D8B030D-6E8A-4147-A177-3AD203B41FA5}">
                      <a16:colId xmlns:a16="http://schemas.microsoft.com/office/drawing/2014/main" val="2970905724"/>
                    </a:ext>
                  </a:extLst>
                </a:gridCol>
                <a:gridCol w="941033">
                  <a:extLst>
                    <a:ext uri="{9D8B030D-6E8A-4147-A177-3AD203B41FA5}">
                      <a16:colId xmlns:a16="http://schemas.microsoft.com/office/drawing/2014/main" val="3548442607"/>
                    </a:ext>
                  </a:extLst>
                </a:gridCol>
                <a:gridCol w="1136342">
                  <a:extLst>
                    <a:ext uri="{9D8B030D-6E8A-4147-A177-3AD203B41FA5}">
                      <a16:colId xmlns:a16="http://schemas.microsoft.com/office/drawing/2014/main" val="2743931813"/>
                    </a:ext>
                  </a:extLst>
                </a:gridCol>
                <a:gridCol w="1013950">
                  <a:extLst>
                    <a:ext uri="{9D8B030D-6E8A-4147-A177-3AD203B41FA5}">
                      <a16:colId xmlns:a16="http://schemas.microsoft.com/office/drawing/2014/main" val="274844553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Trend 5years\trends last year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Improving T0 &lt; T-1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Stable T0 = T-1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Worsening T0 &gt; T-1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if gap is &gt; 20%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81435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Improving</a:t>
                      </a:r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(T0 &lt; T-4) or &lt; 5%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BE, BG, IT, LUX, PL, SLO, SW, CH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05357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Stable (T0=T-4)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FR, HR(2014)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442810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Worsening  (T0&gt;T-4)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DK, LT, HU, NO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CZ, GR(2014), LV , MT, (ROM), (SLO)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fr-BE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DE, EE, IE(2014), ES, CY, NL, AT, PT, UK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90270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B89824B-7DBF-4973-B7AA-C876866C06D6}"/>
              </a:ext>
            </a:extLst>
          </p:cNvPr>
          <p:cNvSpPr/>
          <p:nvPr/>
        </p:nvSpPr>
        <p:spPr>
          <a:xfrm>
            <a:off x="3433116" y="1234359"/>
            <a:ext cx="54016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be watched: Countries whose gap is less than 5% of lower than 20% but with positive trends in medium and short term. </a:t>
            </a:r>
            <a:endParaRPr lang="en-GB" dirty="0"/>
          </a:p>
          <a:p>
            <a:r>
              <a:rPr lang="en-US" dirty="0"/>
              <a:t>Critical situations: Countries departing from the 5% threshold and whose mid-term trends are negative or stable. </a:t>
            </a:r>
            <a:endParaRPr lang="en-GB" dirty="0"/>
          </a:p>
          <a:p>
            <a:r>
              <a:rPr lang="en-US" dirty="0"/>
              <a:t>Technical assistance needed: countries whose gap is below 20% but both mid- and short-term trends are negative. Countries whose gap is more than 20%.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2572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0640F4-E764-4D57-B6A5-3D88C1D15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8977"/>
              </p:ext>
            </p:extLst>
          </p:nvPr>
        </p:nvGraphicFramePr>
        <p:xfrm>
          <a:off x="301841" y="424098"/>
          <a:ext cx="8655727" cy="6009803"/>
        </p:xfrm>
        <a:graphic>
          <a:graphicData uri="http://schemas.openxmlformats.org/drawingml/2006/table">
            <a:tbl>
              <a:tblPr firstRow="1" firstCol="1" bandRow="1"/>
              <a:tblGrid>
                <a:gridCol w="1558186">
                  <a:extLst>
                    <a:ext uri="{9D8B030D-6E8A-4147-A177-3AD203B41FA5}">
                      <a16:colId xmlns:a16="http://schemas.microsoft.com/office/drawing/2014/main" val="3208971164"/>
                    </a:ext>
                  </a:extLst>
                </a:gridCol>
                <a:gridCol w="1132322">
                  <a:extLst>
                    <a:ext uri="{9D8B030D-6E8A-4147-A177-3AD203B41FA5}">
                      <a16:colId xmlns:a16="http://schemas.microsoft.com/office/drawing/2014/main" val="1594840508"/>
                    </a:ext>
                  </a:extLst>
                </a:gridCol>
                <a:gridCol w="1562201">
                  <a:extLst>
                    <a:ext uri="{9D8B030D-6E8A-4147-A177-3AD203B41FA5}">
                      <a16:colId xmlns:a16="http://schemas.microsoft.com/office/drawing/2014/main" val="2046211516"/>
                    </a:ext>
                  </a:extLst>
                </a:gridCol>
                <a:gridCol w="1562201">
                  <a:extLst>
                    <a:ext uri="{9D8B030D-6E8A-4147-A177-3AD203B41FA5}">
                      <a16:colId xmlns:a16="http://schemas.microsoft.com/office/drawing/2014/main" val="1303877375"/>
                    </a:ext>
                  </a:extLst>
                </a:gridCol>
                <a:gridCol w="1420904">
                  <a:extLst>
                    <a:ext uri="{9D8B030D-6E8A-4147-A177-3AD203B41FA5}">
                      <a16:colId xmlns:a16="http://schemas.microsoft.com/office/drawing/2014/main" val="2394417365"/>
                    </a:ext>
                  </a:extLst>
                </a:gridCol>
                <a:gridCol w="1419913">
                  <a:extLst>
                    <a:ext uri="{9D8B030D-6E8A-4147-A177-3AD203B41FA5}">
                      <a16:colId xmlns:a16="http://schemas.microsoft.com/office/drawing/2014/main" val="485769300"/>
                    </a:ext>
                  </a:extLst>
                </a:gridCol>
              </a:tblGrid>
              <a:tr h="157643"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Priority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Benchmark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be watched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situation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Assistance Needed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6864"/>
                  </a:ext>
                </a:extLst>
              </a:tr>
              <a:tr h="662099">
                <a:tc>
                  <a:txBody>
                    <a:bodyPr/>
                    <a:lstStyle/>
                    <a:p>
                      <a:pPr algn="just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Respect of the golden rule of the ETUC, wage increases as inflation+productivity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Adjusted wage share: total economy: as percentage of GDP at current factor cost.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Δ wage share is ≥  0 y-o-y and over past 7 years (from the year of the most recent available data)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in wage moderation.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(Wage Share T0 ≥ Wage Share T-6)  but (Wage Share T0 &lt;  Wage ShareT-1)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where real wages are declining..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(Wage Share T0 &lt; wage share  T-6)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of which in some countries the situation is persistently critical.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(Wage Share T0 &lt; wage share  T-6) and (Wage Share T0 &lt; wage share  T-1)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827331"/>
                  </a:ext>
                </a:extLst>
              </a:tr>
              <a:tr h="914327">
                <a:tc>
                  <a:txBody>
                    <a:bodyPr/>
                    <a:lstStyle/>
                    <a:p>
                      <a:pPr algn="just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Building, re-building and enhancing free and autonomous collective bargaining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bargaining coverage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countries should fall in the range 70% - 100% of coverage. 10% of distance from the benchmark is tolerated. Trends should also be looked at in the qualitative analysis (current data do not provide reliable data on trends)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where collective agreements are able to set a reference standard for the labour market but whose coverage is still insufficient.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Coverage: 60% ≤ x &lt; 70%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where collective agreement do not cover a sufficient number of workers.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Coverage x&lt;60%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where collective bargaining cannot play a role in the </a:t>
                      </a:r>
                      <a:r>
                        <a:rPr lang="en-US" sz="8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labour</a:t>
                      </a:r>
                      <a:r>
                        <a:rPr lang="en-US" sz="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marlet</a:t>
                      </a:r>
                      <a:r>
                        <a:rPr lang="en-US" sz="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because too few workers are covered. 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Coverage x &lt; 30% .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387470"/>
                  </a:ext>
                </a:extLst>
              </a:tr>
              <a:tr h="1292669">
                <a:tc>
                  <a:txBody>
                    <a:bodyPr/>
                    <a:lstStyle/>
                    <a:p>
                      <a:pPr algn="just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Pursuing an upward wage and social convergence through enhanced collective bargaining.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Distance of compensation of employee per hour worked (COEPHW) from the highest decile.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COEPHW coefficient is the ratio between COEPHW-benchmark and the COEPHW-of-the-target-country.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coefficient should be always below 1.2.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 of the EU countries are showing 5 years of continued wage convergence. In future, trends may be considered useful for a more precise assessment of the situation in each country.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where gaps are important but it should be checked if they are potentially source of wage dumping.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 ≤ COEPHW &lt; 1.5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where wages are so distant from the benchmark that may likely be cause of wage dumping.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COEPHW ≥ 1.5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of which, wage gaps are so deep and persistent that become a reason of wage dumping. 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COEPHW &gt;  2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887179"/>
                  </a:ext>
                </a:extLst>
              </a:tr>
              <a:tr h="1229612">
                <a:tc>
                  <a:txBody>
                    <a:bodyPr/>
                    <a:lstStyle/>
                    <a:p>
                      <a:pPr algn="just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Combating in-work poverty through a quicker improvement of lower wages and of low-income households depending on wage earners.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In-work at-risk-of-poverty rate by sex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 = 0 in-work poverty. Benchmarking:</a:t>
                      </a:r>
                      <a:b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 IWP Coefficient: Average of countries that have higher collective bargaining coverage and best convergence performances (BE, DK, FR, NL, AT, FIN, SE).</a:t>
                      </a:r>
                      <a:b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IWN Coefficient=Average (Countries best coverage; countries best convergence) </a:t>
                      </a:r>
                      <a:b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ii. EU average of IWP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where the in-work poverty is a reason of concern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IWP Country x ≤ IWP Coefficient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where in-work poverty is too high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IWP Country x &gt; IWP Coefficient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of which in-work poverty is so spread and persistent.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IWP Country x ≥ IWP EU Average.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817780"/>
                  </a:ext>
                </a:extLst>
              </a:tr>
              <a:tr h="1008912">
                <a:tc>
                  <a:txBody>
                    <a:bodyPr/>
                    <a:lstStyle/>
                    <a:p>
                      <a:pPr algn="just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solidarity, reduce inequalities and remove gaps (with more collective bargaining)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Unadjusted gender pay gap in business sector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Target= 0 gender pay gap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Benchmarking:tolerance +/-5%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Capacity to reduce gender pay gaps in the mid- and short-terms.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 term is calculated as performance of the most recent past 5 years (T0; T-4).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Short term is the y-o-y performance (T0; T-1)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that are succeeding in removing gender-pay-gaps in both mid- and short-terms </a:t>
                      </a:r>
                      <a:b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(T0&lt;T-4) and (T0≤T-1)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whose gap is &lt; 5%. 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 that are not able to tackle gender-pay-gaps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(T0≥T-4) and/or T0&gt;T-1)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 of which gender-pay-gaps are excessive or persistently deepening. 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fr-BE" sz="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BE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(T0&gt;T-4) and (T0&gt;T-1)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fr-BE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Gender</a:t>
                      </a:r>
                      <a:r>
                        <a:rPr lang="fr-BE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fr-BE" sz="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</a:t>
                      </a:r>
                      <a:r>
                        <a:rPr lang="fr-BE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-gap&gt;20% 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fr-BE" sz="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90" marR="12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318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38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6CB3-3FA7-4000-8DCB-D934D8039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OFFICIAL SCOREBOARD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08AD88-823A-4537-9CAE-C577D40BE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286" y="1316042"/>
            <a:ext cx="2042314" cy="54232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734371-42E9-425A-9C9E-6632F8BC9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556" y="1160154"/>
            <a:ext cx="1320644" cy="542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9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58B1-EA82-48DC-B967-503A7F88D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P0: P0-Golden Rule Inflation + </a:t>
            </a:r>
            <a:r>
              <a:rPr lang="fr-BE" dirty="0" err="1"/>
              <a:t>Productivity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324CF-8089-437F-A948-A1E7DAB78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39393"/>
            <a:ext cx="8229600" cy="3229252"/>
          </a:xfrm>
        </p:spPr>
        <p:txBody>
          <a:bodyPr/>
          <a:lstStyle/>
          <a:p>
            <a:r>
              <a:rPr lang="fr-BE" dirty="0"/>
              <a:t>Real </a:t>
            </a:r>
            <a:r>
              <a:rPr lang="fr-BE" dirty="0" err="1"/>
              <a:t>wages</a:t>
            </a:r>
            <a:r>
              <a:rPr lang="fr-BE" dirty="0"/>
              <a:t> </a:t>
            </a:r>
            <a:r>
              <a:rPr lang="fr-BE" dirty="0" err="1"/>
              <a:t>grow</a:t>
            </a:r>
            <a:r>
              <a:rPr lang="fr-BE" dirty="0"/>
              <a:t> at least as </a:t>
            </a:r>
            <a:r>
              <a:rPr lang="fr-BE" dirty="0" err="1"/>
              <a:t>productivity</a:t>
            </a:r>
            <a:endParaRPr lang="fr-BE" dirty="0"/>
          </a:p>
          <a:p>
            <a:endParaRPr lang="fr-BE" dirty="0"/>
          </a:p>
          <a:p>
            <a:r>
              <a:rPr lang="fr-BE" dirty="0"/>
              <a:t>Wage </a:t>
            </a:r>
            <a:r>
              <a:rPr lang="fr-BE" dirty="0" err="1"/>
              <a:t>increases</a:t>
            </a:r>
            <a:r>
              <a:rPr lang="fr-BE" dirty="0"/>
              <a:t> = Inflation + </a:t>
            </a:r>
            <a:r>
              <a:rPr lang="fr-BE" dirty="0" err="1"/>
              <a:t>productivity</a:t>
            </a:r>
            <a:endParaRPr lang="fr-B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94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B12A-4A82-42F2-B3D4-094C9F390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P0 - </a:t>
            </a:r>
            <a:r>
              <a:rPr lang="fr-BE" dirty="0" err="1"/>
              <a:t>Adjusted</a:t>
            </a:r>
            <a:r>
              <a:rPr lang="fr-BE" dirty="0"/>
              <a:t> </a:t>
            </a:r>
            <a:r>
              <a:rPr lang="fr-BE" dirty="0" err="1"/>
              <a:t>wage</a:t>
            </a:r>
            <a:r>
              <a:rPr lang="fr-BE" dirty="0"/>
              <a:t> </a:t>
            </a:r>
            <a:r>
              <a:rPr lang="fr-BE" dirty="0" err="1"/>
              <a:t>share</a:t>
            </a:r>
            <a:r>
              <a:rPr lang="fr-BE" dirty="0"/>
              <a:t> at facto </a:t>
            </a:r>
            <a:r>
              <a:rPr lang="fr-BE" dirty="0" err="1"/>
              <a:t>costs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66CEA5-B1A0-421F-BBDB-6609AEB29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327170"/>
              </p:ext>
            </p:extLst>
          </p:nvPr>
        </p:nvGraphicFramePr>
        <p:xfrm>
          <a:off x="414737" y="1228365"/>
          <a:ext cx="8314525" cy="5306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9965">
                  <a:extLst>
                    <a:ext uri="{9D8B030D-6E8A-4147-A177-3AD203B41FA5}">
                      <a16:colId xmlns:a16="http://schemas.microsoft.com/office/drawing/2014/main" val="1040183680"/>
                    </a:ext>
                  </a:extLst>
                </a:gridCol>
                <a:gridCol w="743351">
                  <a:extLst>
                    <a:ext uri="{9D8B030D-6E8A-4147-A177-3AD203B41FA5}">
                      <a16:colId xmlns:a16="http://schemas.microsoft.com/office/drawing/2014/main" val="3569299256"/>
                    </a:ext>
                  </a:extLst>
                </a:gridCol>
                <a:gridCol w="784649">
                  <a:extLst>
                    <a:ext uri="{9D8B030D-6E8A-4147-A177-3AD203B41FA5}">
                      <a16:colId xmlns:a16="http://schemas.microsoft.com/office/drawing/2014/main" val="2379345417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2331117584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2158202257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4176254253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1535494475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357921713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3091167163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4253593386"/>
                    </a:ext>
                  </a:extLst>
                </a:gridCol>
                <a:gridCol w="715820">
                  <a:extLst>
                    <a:ext uri="{9D8B030D-6E8A-4147-A177-3AD203B41FA5}">
                      <a16:colId xmlns:a16="http://schemas.microsoft.com/office/drawing/2014/main" val="2467829126"/>
                    </a:ext>
                  </a:extLst>
                </a:gridCol>
              </a:tblGrid>
              <a:tr h="18854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 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2018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2017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2016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2015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2014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2013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2012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>
                          <a:effectLst/>
                        </a:rPr>
                        <a:t>2011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2010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2009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3581359037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Belgium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65,84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65,75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66,01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66,82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67,93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68,39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67,79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66,56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66,25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67,99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333448329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Bulgaria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69,05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67,15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63,88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64,03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63,50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61,45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57,07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54,72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56,84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55,24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3276958655"/>
                  </a:ext>
                </a:extLst>
              </a:tr>
              <a:tr h="31144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Czech Republic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54,45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53,79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52,40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51,32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52,00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53,63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53,92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52,91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52,40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51,45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2887346163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Denmark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64,65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64,53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65,28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64,47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63,81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64,07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64,16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65,12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65,52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68,25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4289521915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Germany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62,75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62,75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62,57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62,49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62,53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62,65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62,73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61,65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61,68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63,04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3962221780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Estonia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61,99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62,05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63,26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61,37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59,08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56,93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56,74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55,54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58,65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63,32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1284441179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Ireland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36,45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37,07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38,10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38,16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50,15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52,03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51,79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52,98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54,45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57,90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1399110566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Greece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58,70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58,90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58,77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57,56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57,34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56,32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58,89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59,96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61,14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60,24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2291855470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Spain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60,42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60,59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61,20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61,96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61,19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61,05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61,17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62,37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63,18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63,11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1956619490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France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67,13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67,07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66,68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66,56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67,43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67,44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66,93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66,02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65,56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65,83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3225775103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Croatia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62,10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63,43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65,07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66,50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66,63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68,62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70,75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71,65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73,09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73,71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2148798764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Italy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60,38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60,25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60,48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60,97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61,05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61,41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62,05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61,30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61,65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61,47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63324148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Cyprus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58,24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58,77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58,78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58,59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58,99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59,58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62,57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62,68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63,35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64,72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2461567752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Latvia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62,68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60,91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60,58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58,12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54,37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52,17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50,15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49,57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53,72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58,23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3130868845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Lithuania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56,03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55,85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55,71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53,11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50,57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49,38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48,59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49,07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51,28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56,23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1841158919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Luxembourg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60,14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59,56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58,68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57,32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57,27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58,59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59,33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57,90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59,24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62,15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2424117890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Hungary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57,32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56,65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55,57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54,07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56,14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57,18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58,48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57,62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58,34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59,13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187380381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Malta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52,30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52,73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53,80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53,75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55,69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57,69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58,27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57,93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55,97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58,36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2831223613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Netherlands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64,60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64,46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65,05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64,80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66,46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66,10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65,95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65,03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64,71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66,13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4018894200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Austria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62,00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62,41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63,22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62,68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63,00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63,08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62,49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61,75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62,31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62,77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1226052898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Poland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55,22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54,23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54,70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53,34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53,94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53,87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54,15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54,74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55,96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54,91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1467049148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Portugal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60,73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60,45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59,94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59,50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60,26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61,09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61,45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63,18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63,88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64,79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2808513463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Romania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52,88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52,87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50,63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50,69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53,37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52,06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54,43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55,51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61,08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56,36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4141244636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Slovenia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68,41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69,30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70,55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70,17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70,52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71,81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72,35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71,75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72,46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70,94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3227731891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Slovakia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51,33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51,42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50,58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49,67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48,69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48,14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48,12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48,55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48,56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49,47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1509053695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>
                          <a:effectLst/>
                        </a:rPr>
                        <a:t>Finland</a:t>
                      </a:r>
                      <a:endParaRPr lang="en-GB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59,83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60,81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63,15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63,74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64,31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64,71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65,18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63,59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63,11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64,23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1944235397"/>
                  </a:ext>
                </a:extLst>
              </a:tr>
              <a:tr h="16208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Sweden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61,51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61,82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61,84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61,57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62,87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63,60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63,21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61,21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60,60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63,19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1487797330"/>
                  </a:ext>
                </a:extLst>
              </a:tr>
              <a:tr h="31144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United Kingdom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66,63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66,76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66,55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65,93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65,95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67,16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67,10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67,30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68,07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66,96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41" marR="5241" marT="5241" marB="0" anchor="b"/>
                </a:tc>
                <a:extLst>
                  <a:ext uri="{0D108BD9-81ED-4DB2-BD59-A6C34878D82A}">
                    <a16:rowId xmlns:a16="http://schemas.microsoft.com/office/drawing/2014/main" val="225975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12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E86BF13-0CAE-4C3F-97AC-79336832B4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450748"/>
              </p:ext>
            </p:extLst>
          </p:nvPr>
        </p:nvGraphicFramePr>
        <p:xfrm>
          <a:off x="482600" y="545812"/>
          <a:ext cx="8178799" cy="615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35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163F-A5B4-4E4D-B763-18F9A184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P0 - </a:t>
            </a:r>
            <a:r>
              <a:rPr lang="fr-BE" dirty="0" err="1"/>
              <a:t>Adjusted</a:t>
            </a:r>
            <a:r>
              <a:rPr lang="fr-BE" dirty="0"/>
              <a:t> </a:t>
            </a:r>
            <a:r>
              <a:rPr lang="fr-BE" dirty="0" err="1"/>
              <a:t>wage</a:t>
            </a:r>
            <a:r>
              <a:rPr lang="fr-BE" dirty="0"/>
              <a:t> </a:t>
            </a:r>
            <a:r>
              <a:rPr lang="fr-BE" dirty="0" err="1"/>
              <a:t>share</a:t>
            </a:r>
            <a:r>
              <a:rPr lang="fr-BE" dirty="0"/>
              <a:t> at facto </a:t>
            </a:r>
            <a:r>
              <a:rPr lang="fr-BE" dirty="0" err="1"/>
              <a:t>costs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F9B77D-415E-4EAD-8D28-4A02DF191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72582"/>
              </p:ext>
            </p:extLst>
          </p:nvPr>
        </p:nvGraphicFramePr>
        <p:xfrm>
          <a:off x="1661233" y="1204501"/>
          <a:ext cx="4721812" cy="5378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0453">
                  <a:extLst>
                    <a:ext uri="{9D8B030D-6E8A-4147-A177-3AD203B41FA5}">
                      <a16:colId xmlns:a16="http://schemas.microsoft.com/office/drawing/2014/main" val="607003493"/>
                    </a:ext>
                  </a:extLst>
                </a:gridCol>
                <a:gridCol w="1180453">
                  <a:extLst>
                    <a:ext uri="{9D8B030D-6E8A-4147-A177-3AD203B41FA5}">
                      <a16:colId xmlns:a16="http://schemas.microsoft.com/office/drawing/2014/main" val="2770449254"/>
                    </a:ext>
                  </a:extLst>
                </a:gridCol>
                <a:gridCol w="1180453">
                  <a:extLst>
                    <a:ext uri="{9D8B030D-6E8A-4147-A177-3AD203B41FA5}">
                      <a16:colId xmlns:a16="http://schemas.microsoft.com/office/drawing/2014/main" val="1180159593"/>
                    </a:ext>
                  </a:extLst>
                </a:gridCol>
                <a:gridCol w="1180453">
                  <a:extLst>
                    <a:ext uri="{9D8B030D-6E8A-4147-A177-3AD203B41FA5}">
                      <a16:colId xmlns:a16="http://schemas.microsoft.com/office/drawing/2014/main" val="64135320"/>
                    </a:ext>
                  </a:extLst>
                </a:gridCol>
              </a:tblGrid>
              <a:tr h="13846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10 years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6 years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</a:rPr>
                        <a:t>1 year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 </a:t>
                      </a:r>
                      <a:endParaRPr lang="en-GB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3729318964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-2,15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-0,72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0,09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Belgium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2063911052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13,80 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00B050"/>
                          </a:solidFill>
                          <a:effectLst/>
                        </a:rPr>
                        <a:t>14,33 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00B050"/>
                          </a:solidFill>
                          <a:effectLst/>
                        </a:rPr>
                        <a:t>1,90 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00B050"/>
                          </a:solidFill>
                          <a:effectLst/>
                        </a:rPr>
                        <a:t>Bulgaria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2940885034"/>
                  </a:ext>
                </a:extLst>
              </a:tr>
              <a:tr h="26605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00B050"/>
                          </a:solidFill>
                          <a:effectLst/>
                        </a:rPr>
                        <a:t>3,00 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1,54 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0,66 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Czech Republic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899781711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-3,60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-0,48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0,11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Denmark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3626943079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-0,29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1,09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0,00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Germany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259996574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-1,33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6,46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-0,06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Estonia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1146753310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-21,46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-16,54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-0,62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Ireland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629408023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-1,54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-1,26 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-0,20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Greece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2454026497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-2,69 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-1,95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-0,17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Spain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2002850034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1,29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1,11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0,06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France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2536188978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-11,60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-9,55 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-1,32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Croatia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3790583813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-1,09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-0,92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0,13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Italy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1741170210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-6,48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-4,43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-0,52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Cyprus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1847378993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4,45 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13,11 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1,77 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Latvia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3448135083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-0,20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6,96 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0,17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Lithuania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2610698407"/>
                  </a:ext>
                </a:extLst>
              </a:tr>
              <a:tr h="26605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-2,00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2,25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0,58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Luxembourg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1147024298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-1,81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-0,30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0,67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Hungary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1779441267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-6,07 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-5,63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-0,43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Malta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1705087459"/>
                  </a:ext>
                </a:extLst>
              </a:tr>
              <a:tr h="26605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-1,53 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-0,43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0,14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Netherlands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1535409167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-0,77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0,25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-0,41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Austria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657196948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0,30 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0,47 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0,98 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Poland</a:t>
                      </a:r>
                      <a:endParaRPr lang="en-GB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1413698874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-4,06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-2,44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0,28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Portugal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3398077078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-3,48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-2,63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0,01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Romania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3461471234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solidFill>
                            <a:srgbClr val="FF0000"/>
                          </a:solidFill>
                          <a:effectLst/>
                        </a:rPr>
                        <a:t>-2,53 </a:t>
                      </a:r>
                      <a:endParaRPr lang="en-GB" sz="11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-3,34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-0,89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Slovenia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1749815505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1,85 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2,77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-0,09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Slovakia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2978185721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-4,41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-3,77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-0,98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Finland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2059554174"/>
                  </a:ext>
                </a:extLst>
              </a:tr>
              <a:tr h="13846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-1,68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0,29 </a:t>
                      </a:r>
                      <a:endParaRPr lang="en-GB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-0,31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Sweden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3239960848"/>
                  </a:ext>
                </a:extLst>
              </a:tr>
              <a:tr h="266059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-0,33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-0,67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-0,13 </a:t>
                      </a:r>
                      <a:endParaRPr lang="en-GB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United Kingdom</a:t>
                      </a:r>
                      <a:endParaRPr lang="en-GB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5" marR="4945" marT="4945" marB="0" anchor="b"/>
                </a:tc>
                <a:extLst>
                  <a:ext uri="{0D108BD9-81ED-4DB2-BD59-A6C34878D82A}">
                    <a16:rowId xmlns:a16="http://schemas.microsoft.com/office/drawing/2014/main" val="4360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759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CF0B-C1D5-4E09-B5FD-3369FC226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Perfomance</a:t>
            </a:r>
            <a:r>
              <a:rPr lang="fr-BE" dirty="0"/>
              <a:t> of </a:t>
            </a:r>
            <a:r>
              <a:rPr lang="fr-BE" dirty="0" err="1"/>
              <a:t>wage</a:t>
            </a:r>
            <a:r>
              <a:rPr lang="fr-BE" dirty="0"/>
              <a:t> </a:t>
            </a:r>
            <a:r>
              <a:rPr lang="fr-BE" dirty="0" err="1"/>
              <a:t>share</a:t>
            </a:r>
            <a:r>
              <a:rPr lang="fr-BE" dirty="0"/>
              <a:t> over 10, 5 and 1 </a:t>
            </a:r>
            <a:r>
              <a:rPr lang="fr-BE" dirty="0" err="1"/>
              <a:t>year</a:t>
            </a:r>
            <a:r>
              <a:rPr lang="fr-BE" dirty="0"/>
              <a:t> (2009 – 2018)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71EB532-642A-443F-9225-CEBCC12DB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992353"/>
              </p:ext>
            </p:extLst>
          </p:nvPr>
        </p:nvGraphicFramePr>
        <p:xfrm>
          <a:off x="346230" y="1451946"/>
          <a:ext cx="8229600" cy="512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19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5208</Words>
  <Application>Microsoft Office PowerPoint</Application>
  <PresentationFormat>On-screen Show (4:3)</PresentationFormat>
  <Paragraphs>2749</Paragraphs>
  <Slides>34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Times New Roman</vt:lpstr>
      <vt:lpstr>Verdana</vt:lpstr>
      <vt:lpstr>Tema di Office</vt:lpstr>
      <vt:lpstr>Worksheet</vt:lpstr>
      <vt:lpstr>Toward a wage and collective bargaining scoreboard</vt:lpstr>
      <vt:lpstr>WAGE AND COLLECTIVE BARGAINING SCOREBOARD</vt:lpstr>
      <vt:lpstr>Baltics in the Scoreboard</vt:lpstr>
      <vt:lpstr>OFFICIAL SCOREBOARD</vt:lpstr>
      <vt:lpstr>P0: P0-Golden Rule Inflation + Productivity</vt:lpstr>
      <vt:lpstr>P0 - Adjusted wage share at facto costs</vt:lpstr>
      <vt:lpstr>PowerPoint Presentation</vt:lpstr>
      <vt:lpstr>P0 - Adjusted wage share at facto costs</vt:lpstr>
      <vt:lpstr>Perfomance of wage share over 10, 5 and 1 year (2009 – 2018)</vt:lpstr>
      <vt:lpstr>P0-Golden Rule Inflation + Productivity</vt:lpstr>
      <vt:lpstr>P0: Real compensation per employee, deflator GDP: total economy. 2010=100 </vt:lpstr>
      <vt:lpstr>P0: Golden rule</vt:lpstr>
      <vt:lpstr>P1: Collective  bargaining</vt:lpstr>
      <vt:lpstr>P1: COLLECTIVE BARGAINING</vt:lpstr>
      <vt:lpstr>P1: COLLECTIVE BARGAINING</vt:lpstr>
      <vt:lpstr>P2: CONVERGENCE</vt:lpstr>
      <vt:lpstr>Compensation of employees per hour worked</vt:lpstr>
      <vt:lpstr>P2: CONVERGENCE</vt:lpstr>
      <vt:lpstr>Setting the benchmark</vt:lpstr>
      <vt:lpstr>COEPHW Coefficient</vt:lpstr>
      <vt:lpstr>P2: CONVERGENCE COEPHW Coefficients</vt:lpstr>
      <vt:lpstr>P2: CONVERGENCE</vt:lpstr>
      <vt:lpstr>P2: Convergence </vt:lpstr>
      <vt:lpstr>P3: COMBATING IN-WORK POVERTY</vt:lpstr>
      <vt:lpstr>P3: IN-WORK POVERTY</vt:lpstr>
      <vt:lpstr>In-Work Coefficient </vt:lpstr>
      <vt:lpstr>P3: IWP performances</vt:lpstr>
      <vt:lpstr>P3: COMBATING IN-WORK POVERTY</vt:lpstr>
      <vt:lpstr>P4: remove discriminations</vt:lpstr>
      <vt:lpstr>P4: Gender Pay Gap</vt:lpstr>
      <vt:lpstr>P4: Gender Pay Gap</vt:lpstr>
      <vt:lpstr>P4: Gender Pay Gap</vt:lpstr>
      <vt:lpstr>P4: GENDER PAY GAP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wage and collective bargaining scoreboard</dc:title>
  <dc:creator>Marco Cilento</dc:creator>
  <cp:lastModifiedBy>Cilento Marco</cp:lastModifiedBy>
  <cp:revision>3</cp:revision>
  <dcterms:created xsi:type="dcterms:W3CDTF">2018-11-12T15:46:30Z</dcterms:created>
  <dcterms:modified xsi:type="dcterms:W3CDTF">2019-03-07T10:41:35Z</dcterms:modified>
</cp:coreProperties>
</file>