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8" r:id="rId2"/>
    <p:sldId id="269" r:id="rId3"/>
    <p:sldId id="270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669088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buFont typeface="Times" pitchFamily="18" charset="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Times" pitchFamily="18" charset="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Times" pitchFamily="18" charset="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Times" pitchFamily="18" charset="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Times" pitchFamily="18" charset="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6" tIns="45153" rIns="90306" bIns="45153" numCol="1" anchor="t" anchorCtr="0" compatLnSpc="1">
            <a:prstTxWarp prst="textNoShape">
              <a:avLst/>
            </a:prstTxWarp>
          </a:bodyPr>
          <a:lstStyle>
            <a:lvl1pPr defTabSz="903288"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6" tIns="45153" rIns="90306" bIns="45153" numCol="1" anchor="t" anchorCtr="0" compatLnSpc="1">
            <a:prstTxWarp prst="textNoShape">
              <a:avLst/>
            </a:prstTxWarp>
          </a:bodyPr>
          <a:lstStyle>
            <a:lvl1pPr algn="r" defTabSz="903288"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6" tIns="45153" rIns="90306" bIns="45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6" tIns="45153" rIns="90306" bIns="45153" numCol="1" anchor="b" anchorCtr="0" compatLnSpc="1">
            <a:prstTxWarp prst="textNoShape">
              <a:avLst/>
            </a:prstTxWarp>
          </a:bodyPr>
          <a:lstStyle>
            <a:lvl1pPr defTabSz="903288"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6" tIns="45153" rIns="90306" bIns="45153" numCol="1" anchor="b" anchorCtr="0" compatLnSpc="1">
            <a:prstTxWarp prst="textNoShape">
              <a:avLst/>
            </a:prstTxWarp>
          </a:bodyPr>
          <a:lstStyle>
            <a:lvl1pPr algn="r" defTabSz="903288">
              <a:buFontTx/>
              <a:buNone/>
              <a:defRPr sz="1200"/>
            </a:lvl1pPr>
          </a:lstStyle>
          <a:p>
            <a:fld id="{BBC06E20-EC83-49EA-9331-12E5780875D2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152400"/>
          </a:xfrm>
        </p:spPr>
        <p:txBody>
          <a:bodyPr/>
          <a:lstStyle>
            <a:lvl1pPr>
              <a:defRPr/>
            </a:lvl1pPr>
          </a:lstStyle>
          <a:p>
            <a:fld id="{F73653B7-7A40-4323-AD3E-0577CA7169FF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3302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250825" y="1268413"/>
            <a:ext cx="86423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lIns="72000" tIns="118800" rIns="126000" bIns="46800">
            <a:spAutoFit/>
          </a:bodyPr>
          <a:lstStyle/>
          <a:p>
            <a:endParaRPr lang="sl-SI"/>
          </a:p>
        </p:txBody>
      </p:sp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0"/>
            <a:ext cx="719138" cy="719138"/>
          </a:xfrm>
          <a:prstGeom prst="rect">
            <a:avLst/>
          </a:prstGeom>
          <a:noFill/>
          <a:ln w="10160">
            <a:noFill/>
            <a:miter lim="800000"/>
            <a:headEnd/>
            <a:tailEnd/>
          </a:ln>
        </p:spPr>
      </p:pic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7867650" y="801688"/>
            <a:ext cx="398463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100"/>
              </a:lnSpc>
              <a:buFontTx/>
              <a:buNone/>
            </a:pPr>
            <a:r>
              <a:rPr lang="de-DE" sz="1000" b="1">
                <a:latin typeface="MetaBook-Roman" pitchFamily="50" charset="0"/>
              </a:rPr>
              <a:t>Bezirk</a:t>
            </a:r>
            <a:br>
              <a:rPr lang="de-DE" sz="1000" b="1">
                <a:latin typeface="MetaBook-Roman" pitchFamily="50" charset="0"/>
              </a:rPr>
            </a:br>
            <a:r>
              <a:rPr lang="de-DE" sz="1000" b="1">
                <a:latin typeface="MetaBook-Roman" pitchFamily="50" charset="0"/>
              </a:rPr>
              <a:t>Bayern</a:t>
            </a: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H="1">
            <a:off x="7797800" y="836613"/>
            <a:ext cx="0" cy="215900"/>
          </a:xfrm>
          <a:prstGeom prst="line">
            <a:avLst/>
          </a:prstGeom>
          <a:noFill/>
          <a:ln w="1016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250825" y="6453188"/>
            <a:ext cx="86423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lIns="72000" tIns="118800" rIns="126000" bIns="46800">
            <a:spAutoFit/>
          </a:bodyPr>
          <a:lstStyle/>
          <a:p>
            <a:endParaRPr lang="sl-SI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250825" y="6524625"/>
            <a:ext cx="79216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ts val="1200"/>
              </a:lnSpc>
              <a:buFontTx/>
              <a:buNone/>
            </a:pPr>
            <a:r>
              <a:rPr lang="de-DE" sz="800">
                <a:latin typeface="MetaBook-Roman" pitchFamily="50" charset="0"/>
              </a:rPr>
              <a:t>Werner Neugebauer, Beauftragter des Vorstands der IG Metall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64EF3B-8B8E-4D67-9687-47DD81DEAB58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32588" y="188913"/>
            <a:ext cx="2160587" cy="6119812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250825" y="188913"/>
            <a:ext cx="6329363" cy="6119812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77E4E8-B457-4B8C-A4DE-27F4EDC97ABC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6842125" cy="660400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250825" y="1412875"/>
            <a:ext cx="8642350" cy="4895850"/>
          </a:xfrm>
        </p:spPr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>
          <a:xfrm>
            <a:off x="8532813" y="6524625"/>
            <a:ext cx="360362" cy="152400"/>
          </a:xfrm>
        </p:spPr>
        <p:txBody>
          <a:bodyPr/>
          <a:lstStyle>
            <a:lvl1pPr>
              <a:defRPr/>
            </a:lvl1pPr>
          </a:lstStyle>
          <a:p>
            <a:fld id="{70096BFD-534D-40F5-A82F-7F82B0A08444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4FD19E-1EF6-45CF-8F8D-4720C2C9183E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507305-4FA3-45FB-8899-93510C0B101C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250825" y="1412875"/>
            <a:ext cx="4244975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244975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B0BF91-A6DF-44A1-BD90-5E80B3DBC8B8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01E7AB-95C1-4C1C-8A88-5236FB7DC337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C457E8-A0B6-4C3D-925D-38D31E6621EA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številke diapoz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CA5732F-3D1C-431A-9E48-5E67FC9BD023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8AEE78-1B0A-4A68-9955-3AEFC255EB61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F71241-F286-4EC1-9412-E21F6066CACF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2875"/>
            <a:ext cx="864235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	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813" y="6524625"/>
            <a:ext cx="3603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ts val="1200"/>
              </a:lnSpc>
              <a:buFontTx/>
              <a:buNone/>
              <a:defRPr sz="1000" b="1">
                <a:latin typeface="+mn-lt"/>
              </a:defRPr>
            </a:lvl1pPr>
          </a:lstStyle>
          <a:p>
            <a:fld id="{469A5011-9121-4229-9040-989935615E42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6842125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FORMA-Projekt</a:t>
            </a:r>
            <a:br>
              <a:rPr lang="de-DE" smtClean="0"/>
            </a:br>
            <a:r>
              <a:rPr lang="de-DE" smtClean="0"/>
              <a:t>	     	  Tagung 27. – 28.10.2011, Budapest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250825" y="1268413"/>
            <a:ext cx="86423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lIns="72000" tIns="118800" rIns="126000" bIns="46800">
            <a:spAutoFit/>
          </a:bodyPr>
          <a:lstStyle/>
          <a:p>
            <a:endParaRPr lang="sl-SI"/>
          </a:p>
        </p:txBody>
      </p:sp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51725" y="0"/>
            <a:ext cx="719138" cy="719138"/>
          </a:xfrm>
          <a:prstGeom prst="rect">
            <a:avLst/>
          </a:prstGeom>
          <a:noFill/>
          <a:ln w="10160">
            <a:noFill/>
            <a:miter lim="800000"/>
            <a:headEnd/>
            <a:tailEnd/>
          </a:ln>
        </p:spPr>
      </p:pic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7867650" y="801688"/>
            <a:ext cx="398463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100"/>
              </a:lnSpc>
              <a:buFontTx/>
              <a:buNone/>
            </a:pPr>
            <a:r>
              <a:rPr lang="de-DE" sz="1000" b="1">
                <a:latin typeface="MetaBook-Roman" pitchFamily="50" charset="0"/>
              </a:rPr>
              <a:t>Bezirk</a:t>
            </a:r>
            <a:br>
              <a:rPr lang="de-DE" sz="1000" b="1">
                <a:latin typeface="MetaBook-Roman" pitchFamily="50" charset="0"/>
              </a:rPr>
            </a:br>
            <a:r>
              <a:rPr lang="de-DE" sz="1000" b="1">
                <a:latin typeface="MetaBook-Roman" pitchFamily="50" charset="0"/>
              </a:rPr>
              <a:t>Bayern</a:t>
            </a: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7797800" y="836613"/>
            <a:ext cx="0" cy="215900"/>
          </a:xfrm>
          <a:prstGeom prst="line">
            <a:avLst/>
          </a:prstGeom>
          <a:noFill/>
          <a:ln w="1016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250825" y="6453188"/>
            <a:ext cx="86423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lIns="72000" tIns="118800" rIns="126000" bIns="46800">
            <a:spAutoFit/>
          </a:bodyPr>
          <a:lstStyle/>
          <a:p>
            <a:endParaRPr lang="sl-SI"/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250825" y="6524625"/>
            <a:ext cx="79216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ts val="1200"/>
              </a:lnSpc>
              <a:buFontTx/>
              <a:buNone/>
            </a:pPr>
            <a:r>
              <a:rPr lang="de-DE" sz="800">
                <a:latin typeface="MetaBook-Roman" pitchFamily="50" charset="0"/>
              </a:rPr>
              <a:t>Werner Neugebauer, Beauftragter des Vorstands der IG Metall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MetaBook-Roman" pitchFamily="50" charset="0"/>
        </a:defRPr>
      </a:lvl2pPr>
      <a:lvl3pPr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MetaBook-Roman" pitchFamily="50" charset="0"/>
        </a:defRPr>
      </a:lvl3pPr>
      <a:lvl4pPr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MetaBook-Roman" pitchFamily="50" charset="0"/>
        </a:defRPr>
      </a:lvl4pPr>
      <a:lvl5pPr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MetaBook-Roman" pitchFamily="50" charset="0"/>
        </a:defRPr>
      </a:lvl5pPr>
      <a:lvl6pPr marL="457200"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MetaBook-Roman" pitchFamily="50" charset="0"/>
        </a:defRPr>
      </a:lvl6pPr>
      <a:lvl7pPr marL="914400"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MetaBook-Roman" pitchFamily="50" charset="0"/>
        </a:defRPr>
      </a:lvl7pPr>
      <a:lvl8pPr marL="1371600"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MetaBook-Roman" pitchFamily="50" charset="0"/>
        </a:defRPr>
      </a:lvl8pPr>
      <a:lvl9pPr marL="1828800"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MetaBook-Roman" pitchFamily="50" charset="0"/>
        </a:defRPr>
      </a:lvl9pPr>
    </p:titleStyle>
    <p:bodyStyle>
      <a:lvl1pPr marL="254000" indent="-254000" algn="l" rtl="0" fontAlgn="base">
        <a:lnSpc>
          <a:spcPts val="2200"/>
        </a:lnSpc>
        <a:spcBef>
          <a:spcPts val="1600"/>
        </a:spcBef>
        <a:spcAft>
          <a:spcPct val="0"/>
        </a:spcAft>
        <a:buSzPct val="120000"/>
        <a:buFont typeface="Times" pitchFamily="18" charset="0"/>
        <a:buBlip>
          <a:blip r:embed="rId15"/>
        </a:buBlip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84200" indent="-139700" algn="l" rtl="0" fontAlgn="base">
        <a:lnSpc>
          <a:spcPts val="1600"/>
        </a:lnSpc>
        <a:spcBef>
          <a:spcPts val="800"/>
        </a:spcBef>
        <a:spcAft>
          <a:spcPct val="0"/>
        </a:spcAft>
        <a:buClr>
          <a:srgbClr val="FF0000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2pPr>
      <a:lvl3pPr marL="892175" indent="-117475" algn="l" rtl="0" fontAlgn="base">
        <a:lnSpc>
          <a:spcPts val="1400"/>
        </a:lnSpc>
        <a:spcBef>
          <a:spcPts val="6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3pPr>
      <a:lvl4pPr marL="1311275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</a:defRPr>
      </a:lvl4pPr>
      <a:lvl5pPr marL="1808163" indent="-306388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pitchFamily="18" charset="0"/>
        </a:defRPr>
      </a:lvl5pPr>
      <a:lvl6pPr marL="2265363" indent="-306388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pitchFamily="18" charset="0"/>
        </a:defRPr>
      </a:lvl6pPr>
      <a:lvl7pPr marL="2722563" indent="-306388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pitchFamily="18" charset="0"/>
        </a:defRPr>
      </a:lvl7pPr>
      <a:lvl8pPr marL="3179763" indent="-306388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pitchFamily="18" charset="0"/>
        </a:defRPr>
      </a:lvl8pPr>
      <a:lvl9pPr marL="3636963" indent="-306388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pitchFamily="18" charset="0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550E375-70DA-4EA1-99FB-2A9B56E1FC4E}" type="slidenum">
              <a:rPr lang="de-DE"/>
              <a:pPr/>
              <a:t>1</a:t>
            </a:fld>
            <a:endParaRPr lang="de-DE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016000"/>
          </a:xfrm>
        </p:spPr>
        <p:txBody>
          <a:bodyPr/>
          <a:lstStyle/>
          <a:p>
            <a:pPr algn="ctr">
              <a:lnSpc>
                <a:spcPts val="4000"/>
              </a:lnSpc>
            </a:pPr>
            <a:r>
              <a:rPr lang="de-DE" sz="3200"/>
              <a:t>Auswirkungen der IG Metall-Fusionen </a:t>
            </a:r>
            <a:br>
              <a:rPr lang="de-DE" sz="3200"/>
            </a:br>
            <a:r>
              <a:rPr lang="de-DE" sz="3200"/>
              <a:t>auf den sozialen Dialog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de-DE"/>
              <a:t>Werner Neugebauer</a:t>
            </a:r>
            <a:br>
              <a:rPr lang="de-DE"/>
            </a:br>
            <a:r>
              <a:rPr lang="de-DE"/>
              <a:t>Beauftragter des Vorstands</a:t>
            </a:r>
            <a:br>
              <a:rPr lang="de-DE"/>
            </a:br>
            <a:r>
              <a:rPr lang="de-DE"/>
              <a:t>der IG Metall</a:t>
            </a:r>
            <a:br>
              <a:rPr lang="de-DE"/>
            </a:br>
            <a:r>
              <a:rPr lang="de-DE"/>
              <a:t>ehem. Bezirksleiter der IG Metall Bayern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50825" y="188913"/>
            <a:ext cx="68421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ts val="2600"/>
              </a:lnSpc>
              <a:buFontTx/>
              <a:buNone/>
            </a:pPr>
            <a:r>
              <a:rPr lang="de-DE" sz="2800" b="1">
                <a:latin typeface="MetaBook-Roman" pitchFamily="50" charset="0"/>
              </a:rPr>
              <a:t>FORMA-Projekt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50825" y="722313"/>
            <a:ext cx="68421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lnSpc>
                <a:spcPts val="2600"/>
              </a:lnSpc>
              <a:buFontTx/>
              <a:buNone/>
            </a:pPr>
            <a:r>
              <a:rPr lang="de-DE" b="1">
                <a:latin typeface="MetaBook-Roman" pitchFamily="50" charset="0"/>
              </a:rPr>
              <a:t>Tagung 27.-28.10.2011 in Budapest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1BC7F-E072-4EE4-B736-152F175541E1}" type="slidenum">
              <a:rPr lang="de-DE"/>
              <a:pPr/>
              <a:t>10</a:t>
            </a:fld>
            <a:endParaRPr lang="de-DE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6842125" cy="330200"/>
          </a:xfrm>
        </p:spPr>
        <p:txBody>
          <a:bodyPr/>
          <a:lstStyle/>
          <a:p>
            <a:r>
              <a:rPr lang="de-DE" sz="2800"/>
              <a:t>FORMA-Projekt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  <a:p>
            <a:r>
              <a:rPr lang="de-DE"/>
              <a:t>Solche Prozesse und Entscheidungen sind schwer und fallen einem nicht leicht, …</a:t>
            </a:r>
          </a:p>
          <a:p>
            <a:r>
              <a:rPr lang="de-DE"/>
              <a:t>… weil ein Stück Identität verloren geht.</a:t>
            </a:r>
          </a:p>
          <a:p>
            <a:r>
              <a:rPr lang="de-DE"/>
              <a:t>… weil eine liebgewonnene Organisation hinterher nicht mehr das ist, was sie vorher war.</a:t>
            </a:r>
          </a:p>
          <a:p>
            <a:endParaRPr lang="de-DE"/>
          </a:p>
          <a:p>
            <a:r>
              <a:rPr lang="de-DE"/>
              <a:t>Um was geht es?</a:t>
            </a:r>
          </a:p>
          <a:p>
            <a:pPr>
              <a:buFont typeface="Times" pitchFamily="18" charset="0"/>
              <a:buNone/>
            </a:pPr>
            <a:r>
              <a:rPr lang="de-DE"/>
              <a:t>			- Nicht um Nostalgie</a:t>
            </a:r>
          </a:p>
          <a:p>
            <a:pPr>
              <a:buFont typeface="Times" pitchFamily="18" charset="0"/>
              <a:buNone/>
            </a:pPr>
            <a:r>
              <a:rPr lang="de-DE"/>
              <a:t>			- Es geht um unsere Mitglieder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250825" y="722313"/>
            <a:ext cx="68421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lnSpc>
                <a:spcPts val="2600"/>
              </a:lnSpc>
              <a:buFontTx/>
              <a:buNone/>
            </a:pPr>
            <a:r>
              <a:rPr lang="de-DE" b="1">
                <a:latin typeface="MetaBook-Roman" pitchFamily="50" charset="0"/>
              </a:rPr>
              <a:t>Tagung 27.-28.10.2011 in Budapest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3E263-AA71-40E0-8FCC-465FEAC9FA14}" type="slidenum">
              <a:rPr lang="de-DE"/>
              <a:pPr/>
              <a:t>11</a:t>
            </a:fld>
            <a:endParaRPr lang="de-DE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6842125" cy="330200"/>
          </a:xfrm>
        </p:spPr>
        <p:txBody>
          <a:bodyPr/>
          <a:lstStyle/>
          <a:p>
            <a:r>
              <a:rPr lang="de-DE" sz="2800"/>
              <a:t>FORMA-Projekt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  <a:p>
            <a:r>
              <a:rPr lang="de-DE"/>
              <a:t>Mitglieder erwarten:</a:t>
            </a:r>
          </a:p>
          <a:p>
            <a:endParaRPr lang="de-DE"/>
          </a:p>
          <a:p>
            <a:r>
              <a:rPr lang="de-DE"/>
              <a:t>gute Tarifverträge, die bekommt man, wenn man durchsetzungsfähig ist</a:t>
            </a:r>
          </a:p>
          <a:p>
            <a:r>
              <a:rPr lang="de-DE"/>
              <a:t>kompetente Beratung und Hilfestellung bei Rechtsfragen</a:t>
            </a:r>
          </a:p>
          <a:p>
            <a:r>
              <a:rPr lang="de-DE"/>
              <a:t>Unterstützung, Bildung, Qualifizierung von Vertrauensleuten, Betriebsräten für eine gute gewerkschaftliche Betriebspolitik</a:t>
            </a:r>
          </a:p>
          <a:p>
            <a:r>
              <a:rPr lang="de-DE"/>
              <a:t>Einmischung, Durchsetzungsvermögen gegenüber den jeweiligen Regierungen bei wichtigen Fragen, die die arbeitenden Menschen tangieren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250825" y="722313"/>
            <a:ext cx="68421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lnSpc>
                <a:spcPts val="2600"/>
              </a:lnSpc>
              <a:buFontTx/>
              <a:buNone/>
            </a:pPr>
            <a:r>
              <a:rPr lang="de-DE" b="1">
                <a:latin typeface="MetaBook-Roman" pitchFamily="50" charset="0"/>
              </a:rPr>
              <a:t>Tagung 27.-28.10.2011 in Budapest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33B7-5527-4850-90F3-355628AAA11A}" type="slidenum">
              <a:rPr lang="de-DE"/>
              <a:pPr/>
              <a:t>12</a:t>
            </a:fld>
            <a:endParaRPr lang="de-DE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6842125" cy="330200"/>
          </a:xfrm>
        </p:spPr>
        <p:txBody>
          <a:bodyPr/>
          <a:lstStyle/>
          <a:p>
            <a:r>
              <a:rPr lang="de-DE" sz="2800"/>
              <a:t>FORMA-Projekt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Fazit:</a:t>
            </a:r>
            <a:br>
              <a:rPr lang="de-DE"/>
            </a:br>
            <a:r>
              <a:rPr lang="de-DE"/>
              <a:t>Ich habe den Prozess fast über 4 Jahre in Bayern eingeleitet, begleitet und zu Ende gebracht. Es war beileibe nicht einfach.</a:t>
            </a:r>
          </a:p>
          <a:p>
            <a:r>
              <a:rPr lang="de-DE"/>
              <a:t>Meine Zeugen sind</a:t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>Volker Seidel, ehem. Geschäftsführer Gewerkschaft Holz-Kunststoff mit ca. 3.000 GHK-Mitglieder</a:t>
            </a:r>
            <a:br>
              <a:rPr lang="de-DE"/>
            </a:br>
            <a:r>
              <a:rPr lang="de-DE"/>
              <a:t>	heute Bevollmächtigter und Kassier der IG Metall Ostoberfranken </a:t>
            </a:r>
            <a:br>
              <a:rPr lang="de-DE"/>
            </a:br>
            <a:r>
              <a:rPr lang="de-DE"/>
              <a:t>	mit ca. 13.000 Mitglieder</a:t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>Jürgen Wagner, ehem. Geschäftsführer bei Textil mit ca. 20.000 Mitglieder</a:t>
            </a:r>
            <a:br>
              <a:rPr lang="de-DE"/>
            </a:br>
            <a:r>
              <a:rPr lang="de-DE"/>
              <a:t>	heute Bezirkssekretär, jahrelang für alle Branchen bei Textil-	Bekleidung insbesondere Abschluss aller Tarifverträge dieser 	Branche in Bayern</a:t>
            </a:r>
            <a:br>
              <a:rPr lang="de-DE"/>
            </a:br>
            <a:r>
              <a:rPr lang="de-DE"/>
              <a:t>	heute zuständig für Personalentwicklung, Geschäftspläne und 	Berater der 21 Verwaltungsstellen mit ca. 360.000 Mitglieder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250825" y="722313"/>
            <a:ext cx="68421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lnSpc>
                <a:spcPts val="2600"/>
              </a:lnSpc>
              <a:buFontTx/>
              <a:buNone/>
            </a:pPr>
            <a:r>
              <a:rPr lang="de-DE" b="1">
                <a:latin typeface="MetaBook-Roman" pitchFamily="50" charset="0"/>
              </a:rPr>
              <a:t>Tagung 27.-28.10.2011 in Budapest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1473A-1C10-43BA-93FF-7263B51AC828}" type="slidenum">
              <a:rPr lang="de-DE"/>
              <a:pPr/>
              <a:t>13</a:t>
            </a:fld>
            <a:endParaRPr lang="de-DE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6842125" cy="330200"/>
          </a:xfrm>
        </p:spPr>
        <p:txBody>
          <a:bodyPr/>
          <a:lstStyle/>
          <a:p>
            <a:r>
              <a:rPr lang="de-DE" sz="2800"/>
              <a:t>FORMA-Projekt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  <a:p>
            <a:r>
              <a:rPr lang="de-DE"/>
              <a:t>Meine Aufgabe dieser gemeinsamen Tagung ist darzustellen, wie es in Bayern gelaufen ist. Das heißt aber nicht, dass man Prozesse so oder ähnlich machen muss.</a:t>
            </a:r>
          </a:p>
          <a:p>
            <a:endParaRPr lang="de-DE"/>
          </a:p>
          <a:p>
            <a:r>
              <a:rPr lang="de-DE"/>
              <a:t>Aus unserer Sicht mussten wir damals so handeln.</a:t>
            </a:r>
          </a:p>
          <a:p>
            <a:endParaRPr lang="de-DE"/>
          </a:p>
          <a:p>
            <a:r>
              <a:rPr lang="de-DE"/>
              <a:t>Jeder muss sich diese Frage stellen, ob das ein Weg sein kann.</a:t>
            </a:r>
          </a:p>
          <a:p>
            <a:endParaRPr lang="de-DE"/>
          </a:p>
          <a:p>
            <a:r>
              <a:rPr lang="de-DE"/>
              <a:t>Für die Mitglieder, den Funktionären und für uns aus Bayern war er nicht leicht, aber erfolgreich!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250825" y="722313"/>
            <a:ext cx="68421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lnSpc>
                <a:spcPts val="2600"/>
              </a:lnSpc>
              <a:buFontTx/>
              <a:buNone/>
            </a:pPr>
            <a:r>
              <a:rPr lang="de-DE" b="1">
                <a:latin typeface="MetaBook-Roman" pitchFamily="50" charset="0"/>
              </a:rPr>
              <a:t>Tagung 27.-28.10.2011 in Budapest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FB6D68A-59A2-4AE1-91B4-1B9BEA08B320}" type="slidenum">
              <a:rPr lang="de-DE"/>
              <a:pPr/>
              <a:t>14</a:t>
            </a:fld>
            <a:endParaRPr lang="de-DE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4868863"/>
            <a:ext cx="7772400" cy="431800"/>
          </a:xfrm>
        </p:spPr>
        <p:txBody>
          <a:bodyPr/>
          <a:lstStyle/>
          <a:p>
            <a:pPr algn="ctr">
              <a:lnSpc>
                <a:spcPts val="3400"/>
              </a:lnSpc>
            </a:pPr>
            <a:r>
              <a:rPr lang="de-DE" sz="3200"/>
              <a:t>Herzlichen Dank für die Aufmerksamkeit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1989138"/>
            <a:ext cx="6400800" cy="1752600"/>
          </a:xfrm>
        </p:spPr>
        <p:txBody>
          <a:bodyPr/>
          <a:lstStyle/>
          <a:p>
            <a:pPr algn="r">
              <a:lnSpc>
                <a:spcPts val="1600"/>
              </a:lnSpc>
            </a:pPr>
            <a:r>
              <a:rPr lang="de-DE"/>
              <a:t>Für Rückfragen stehen</a:t>
            </a:r>
          </a:p>
          <a:p>
            <a:pPr algn="r">
              <a:lnSpc>
                <a:spcPts val="1600"/>
              </a:lnSpc>
            </a:pPr>
            <a:r>
              <a:rPr lang="de-DE"/>
              <a:t>Jürgen Wagner, </a:t>
            </a:r>
          </a:p>
          <a:p>
            <a:pPr algn="r">
              <a:lnSpc>
                <a:spcPts val="1600"/>
              </a:lnSpc>
            </a:pPr>
            <a:r>
              <a:rPr lang="de-DE"/>
              <a:t>Volker Seidel, </a:t>
            </a:r>
          </a:p>
          <a:p>
            <a:pPr algn="r">
              <a:lnSpc>
                <a:spcPts val="1600"/>
              </a:lnSpc>
            </a:pPr>
            <a:r>
              <a:rPr lang="de-DE"/>
              <a:t>Michael Knuth, Bezirkssekretär der IG Metall Bayern</a:t>
            </a:r>
          </a:p>
          <a:p>
            <a:pPr algn="r">
              <a:lnSpc>
                <a:spcPts val="1600"/>
              </a:lnSpc>
            </a:pPr>
            <a:r>
              <a:rPr lang="de-DE"/>
              <a:t>und meine Person</a:t>
            </a:r>
          </a:p>
          <a:p>
            <a:pPr algn="r">
              <a:lnSpc>
                <a:spcPts val="1600"/>
              </a:lnSpc>
            </a:pPr>
            <a:r>
              <a:rPr lang="de-DE"/>
              <a:t>zur Verfügung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F68E1-FE1A-4D5D-AEEF-C950407DBA7E}" type="slidenum">
              <a:rPr lang="de-DE"/>
              <a:pPr/>
              <a:t>2</a:t>
            </a:fld>
            <a:endParaRPr lang="de-DE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6842125" cy="330200"/>
          </a:xfrm>
        </p:spPr>
        <p:txBody>
          <a:bodyPr/>
          <a:lstStyle/>
          <a:p>
            <a:r>
              <a:rPr lang="de-DE" sz="2800"/>
              <a:t>FORMA-Projekt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endParaRPr lang="de-DE"/>
          </a:p>
          <a:p>
            <a:pPr marL="381000" indent="-381000"/>
            <a:r>
              <a:rPr lang="de-DE"/>
              <a:t>Seit der Industrialisierung permanenter Strukturwandel:</a:t>
            </a:r>
          </a:p>
          <a:p>
            <a:pPr marL="381000" indent="-381000">
              <a:buFont typeface="Times" pitchFamily="18" charset="0"/>
              <a:buAutoNum type="arabicPeriod"/>
            </a:pPr>
            <a:r>
              <a:rPr lang="de-DE"/>
              <a:t> </a:t>
            </a:r>
          </a:p>
          <a:p>
            <a:pPr marL="749300" lvl="1" indent="-304800"/>
            <a:r>
              <a:rPr lang="de-DE"/>
              <a:t>Abstieg von Industrien</a:t>
            </a:r>
          </a:p>
          <a:p>
            <a:pPr marL="749300" lvl="1" indent="-304800"/>
            <a:r>
              <a:rPr lang="de-DE"/>
              <a:t>Verlust ganzer Branchen</a:t>
            </a:r>
          </a:p>
          <a:p>
            <a:pPr marL="749300" lvl="1" indent="-304800"/>
            <a:r>
              <a:rPr lang="de-DE"/>
              <a:t>massive Veränderungen bei den Qualifikationen in den Berufen</a:t>
            </a:r>
          </a:p>
          <a:p>
            <a:pPr marL="381000" indent="-381000">
              <a:buFont typeface="Times" pitchFamily="18" charset="0"/>
              <a:buAutoNum type="arabicPeriod"/>
            </a:pPr>
            <a:r>
              <a:rPr lang="de-DE"/>
              <a:t> </a:t>
            </a:r>
          </a:p>
          <a:p>
            <a:pPr marL="749300" lvl="1" indent="-304800"/>
            <a:r>
              <a:rPr lang="de-DE"/>
              <a:t>massiver Aufbau neuer Industrien</a:t>
            </a:r>
          </a:p>
          <a:p>
            <a:pPr marL="749300" lvl="1" indent="-304800"/>
            <a:r>
              <a:rPr lang="de-DE"/>
              <a:t>neuer Branchen</a:t>
            </a:r>
          </a:p>
          <a:p>
            <a:pPr marL="749300" lvl="1" indent="-304800"/>
            <a:r>
              <a:rPr lang="de-DE"/>
              <a:t>neuer Berufe mit neuen Qualifikationen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50825" y="722313"/>
            <a:ext cx="68421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lnSpc>
                <a:spcPts val="2600"/>
              </a:lnSpc>
              <a:buFontTx/>
              <a:buNone/>
            </a:pPr>
            <a:r>
              <a:rPr lang="de-DE" b="1">
                <a:latin typeface="MetaBook-Roman" pitchFamily="50" charset="0"/>
              </a:rPr>
              <a:t>Tagung 27.-28.10.2011 in Budapest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9463B-88C0-43EC-AB43-74383B0CFD7C}" type="slidenum">
              <a:rPr lang="de-DE"/>
              <a:pPr/>
              <a:t>3</a:t>
            </a:fld>
            <a:endParaRPr lang="de-DE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6842125" cy="330200"/>
          </a:xfrm>
        </p:spPr>
        <p:txBody>
          <a:bodyPr/>
          <a:lstStyle/>
          <a:p>
            <a:r>
              <a:rPr lang="de-DE" sz="2800"/>
              <a:t>FORMA-Projekt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  <a:p>
            <a:r>
              <a:rPr lang="de-DE"/>
              <a:t>Dies hat den Einfluss der Gewerkschaften immer wieder verändert</a:t>
            </a:r>
          </a:p>
          <a:p>
            <a:r>
              <a:rPr lang="de-DE"/>
              <a:t>Große Gewerkschaften um 1900</a:t>
            </a:r>
          </a:p>
          <a:p>
            <a:pPr lvl="1"/>
            <a:r>
              <a:rPr lang="de-DE"/>
              <a:t>Bergbau</a:t>
            </a:r>
          </a:p>
          <a:p>
            <a:pPr lvl="1"/>
            <a:r>
              <a:rPr lang="de-DE"/>
              <a:t>Stahl</a:t>
            </a:r>
          </a:p>
          <a:p>
            <a:pPr lvl="1"/>
            <a:r>
              <a:rPr lang="de-DE"/>
              <a:t>Textil</a:t>
            </a:r>
          </a:p>
          <a:p>
            <a:pPr lvl="1"/>
            <a:r>
              <a:rPr lang="de-DE"/>
              <a:t>Landwirtschaft</a:t>
            </a:r>
          </a:p>
          <a:p>
            <a:pPr>
              <a:buFont typeface="Times" pitchFamily="18" charset="0"/>
              <a:buNone/>
            </a:pPr>
            <a:r>
              <a:rPr lang="de-DE"/>
              <a:t>	waren 100 Jahre später aufgrund der Beschäftigtenentwicklung im sozialen Dialog nur noch „Restgröße“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250825" y="722313"/>
            <a:ext cx="68421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lnSpc>
                <a:spcPts val="2600"/>
              </a:lnSpc>
              <a:buFontTx/>
              <a:buNone/>
            </a:pPr>
            <a:r>
              <a:rPr lang="de-DE" b="1">
                <a:latin typeface="MetaBook-Roman" pitchFamily="50" charset="0"/>
              </a:rPr>
              <a:t>Tagung 27.-28.10.2011 in Budapest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265DBD-276D-4014-81C8-ED9F0B6F0274}" type="slidenum">
              <a:rPr lang="de-DE"/>
              <a:pPr/>
              <a:t>4</a:t>
            </a:fld>
            <a:endParaRPr lang="de-DE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6842125" cy="330200"/>
          </a:xfrm>
        </p:spPr>
        <p:txBody>
          <a:bodyPr/>
          <a:lstStyle/>
          <a:p>
            <a:r>
              <a:rPr lang="de-DE" sz="2800"/>
              <a:t>FORMA-Projekt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50825" y="722313"/>
            <a:ext cx="68421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lnSpc>
                <a:spcPts val="2600"/>
              </a:lnSpc>
              <a:buFontTx/>
              <a:buNone/>
            </a:pPr>
            <a:r>
              <a:rPr lang="de-DE" b="1">
                <a:latin typeface="MetaBook-Roman" pitchFamily="50" charset="0"/>
              </a:rPr>
              <a:t>Tagung 27.-28.10.2011 in Budapest</a:t>
            </a:r>
          </a:p>
        </p:txBody>
      </p:sp>
      <p:graphicFrame>
        <p:nvGraphicFramePr>
          <p:cNvPr id="32993" name="Group 225"/>
          <p:cNvGraphicFramePr>
            <a:graphicFrameLocks noGrp="1"/>
          </p:cNvGraphicFramePr>
          <p:nvPr>
            <p:ph type="tbl" idx="1"/>
          </p:nvPr>
        </p:nvGraphicFramePr>
        <p:xfrm>
          <a:off x="755650" y="2020888"/>
          <a:ext cx="7632700" cy="2345240"/>
        </p:xfrm>
        <a:graphic>
          <a:graphicData uri="http://schemas.openxmlformats.org/drawingml/2006/table">
            <a:tbl>
              <a:tblPr/>
              <a:tblGrid>
                <a:gridCol w="2640013"/>
                <a:gridCol w="2640012"/>
                <a:gridCol w="2352675"/>
              </a:tblGrid>
              <a:tr h="4016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Entwicklung von Industriearbeitsplätzen</a:t>
                      </a:r>
                    </a:p>
                  </a:txBody>
                  <a:tcPr marL="72000" marR="126000" marT="118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taBook-Roman" pitchFamily="50" charset="0"/>
                      </a:endParaRPr>
                    </a:p>
                  </a:txBody>
                  <a:tcPr marL="72000" marR="126000" marT="118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1950</a:t>
                      </a:r>
                    </a:p>
                  </a:txBody>
                  <a:tcPr marL="72000" marR="126000" marT="118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2000</a:t>
                      </a:r>
                    </a:p>
                  </a:txBody>
                  <a:tcPr marL="72000" marR="126000" marT="118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Bergbau</a:t>
                      </a:r>
                    </a:p>
                  </a:txBody>
                  <a:tcPr marL="72000" marR="126000" marT="118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ca. 400.000</a:t>
                      </a:r>
                    </a:p>
                  </a:txBody>
                  <a:tcPr marL="72000" marR="126000" marT="118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ca. 15.000</a:t>
                      </a:r>
                    </a:p>
                  </a:txBody>
                  <a:tcPr marL="72000" marR="126000" marT="118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Stahl</a:t>
                      </a:r>
                    </a:p>
                  </a:txBody>
                  <a:tcPr marL="72000" marR="126000" marT="118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ca. 700.000</a:t>
                      </a:r>
                    </a:p>
                  </a:txBody>
                  <a:tcPr marL="72000" marR="126000" marT="118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ca. 70.000</a:t>
                      </a:r>
                    </a:p>
                  </a:txBody>
                  <a:tcPr marL="72000" marR="126000" marT="118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Textil, Bekleidung</a:t>
                      </a:r>
                    </a:p>
                  </a:txBody>
                  <a:tcPr marL="72000" marR="126000" marT="118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ca. 500.000</a:t>
                      </a:r>
                    </a:p>
                  </a:txBody>
                  <a:tcPr marL="72000" marR="126000" marT="118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ca. 100.000</a:t>
                      </a:r>
                    </a:p>
                  </a:txBody>
                  <a:tcPr marL="72000" marR="126000" marT="118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Landwirtschaft</a:t>
                      </a:r>
                    </a:p>
                  </a:txBody>
                  <a:tcPr marL="72000" marR="126000" marT="118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ca. 200.000</a:t>
                      </a:r>
                    </a:p>
                  </a:txBody>
                  <a:tcPr marL="72000" marR="126000" marT="118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ca. 40.000</a:t>
                      </a:r>
                    </a:p>
                  </a:txBody>
                  <a:tcPr marL="72000" marR="126000" marT="118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76AF9-6AC1-451A-B76D-FD8FF0A4D3C8}" type="slidenum">
              <a:rPr lang="de-DE"/>
              <a:pPr/>
              <a:t>5</a:t>
            </a:fld>
            <a:endParaRPr lang="de-DE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6842125" cy="330200"/>
          </a:xfrm>
        </p:spPr>
        <p:txBody>
          <a:bodyPr/>
          <a:lstStyle/>
          <a:p>
            <a:r>
              <a:rPr lang="de-DE" sz="2800"/>
              <a:t>FORMA-Projekt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250825" y="722313"/>
            <a:ext cx="68421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lnSpc>
                <a:spcPts val="2600"/>
              </a:lnSpc>
              <a:buFontTx/>
              <a:buNone/>
            </a:pPr>
            <a:r>
              <a:rPr lang="de-DE" b="1">
                <a:latin typeface="MetaBook-Roman" pitchFamily="50" charset="0"/>
              </a:rPr>
              <a:t>Tagung 27.-28.10.2011 in Budapest</a:t>
            </a:r>
          </a:p>
        </p:txBody>
      </p:sp>
      <p:graphicFrame>
        <p:nvGraphicFramePr>
          <p:cNvPr id="54304" name="Group 32"/>
          <p:cNvGraphicFramePr>
            <a:graphicFrameLocks noGrp="1"/>
          </p:cNvGraphicFramePr>
          <p:nvPr/>
        </p:nvGraphicFramePr>
        <p:xfrm>
          <a:off x="755650" y="1989138"/>
          <a:ext cx="7632700" cy="2648952"/>
        </p:xfrm>
        <a:graphic>
          <a:graphicData uri="http://schemas.openxmlformats.org/drawingml/2006/table">
            <a:tbl>
              <a:tblPr/>
              <a:tblGrid>
                <a:gridCol w="1908175"/>
                <a:gridCol w="1908175"/>
                <a:gridCol w="1908175"/>
                <a:gridCol w="1908175"/>
              </a:tblGrid>
              <a:tr h="4079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Entwicklung von Mitgliederzahlen</a:t>
                      </a:r>
                    </a:p>
                  </a:txBody>
                  <a:tcPr marL="72000" marR="126000" marT="118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taBook-Roman" pitchFamily="50" charset="0"/>
                      </a:endParaRPr>
                    </a:p>
                  </a:txBody>
                  <a:tcPr marL="72000" marR="126000" marT="118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1950</a:t>
                      </a:r>
                    </a:p>
                  </a:txBody>
                  <a:tcPr marL="72000" marR="126000" marT="118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2000</a:t>
                      </a:r>
                    </a:p>
                  </a:txBody>
                  <a:tcPr marL="72000" marR="126000" marT="118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ca. % Org.grad </a:t>
                      </a: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(2000)</a:t>
                      </a:r>
                    </a:p>
                  </a:txBody>
                  <a:tcPr marL="72000" marR="126000" marT="118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Bergbau</a:t>
                      </a:r>
                    </a:p>
                  </a:txBody>
                  <a:tcPr marL="72000" marR="126000" marT="118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380.000</a:t>
                      </a:r>
                    </a:p>
                  </a:txBody>
                  <a:tcPr marL="72000" marR="126000" marT="118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17.000</a:t>
                      </a:r>
                    </a:p>
                  </a:txBody>
                  <a:tcPr marL="72000" marR="126000" marT="118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95%</a:t>
                      </a:r>
                    </a:p>
                  </a:txBody>
                  <a:tcPr marL="72000" marR="126000" marT="118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Stahl</a:t>
                      </a:r>
                    </a:p>
                  </a:txBody>
                  <a:tcPr marL="72000" marR="126000" marT="118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600.000</a:t>
                      </a:r>
                    </a:p>
                  </a:txBody>
                  <a:tcPr marL="72000" marR="126000" marT="118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50.000</a:t>
                      </a:r>
                    </a:p>
                  </a:txBody>
                  <a:tcPr marL="72000" marR="126000" marT="118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90%</a:t>
                      </a:r>
                    </a:p>
                  </a:txBody>
                  <a:tcPr marL="72000" marR="126000" marT="118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Textil, Bekleidung</a:t>
                      </a:r>
                    </a:p>
                  </a:txBody>
                  <a:tcPr marL="72000" marR="126000" marT="118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300.000</a:t>
                      </a:r>
                    </a:p>
                  </a:txBody>
                  <a:tcPr marL="72000" marR="126000" marT="118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60.000</a:t>
                      </a:r>
                    </a:p>
                  </a:txBody>
                  <a:tcPr marL="72000" marR="126000" marT="118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60%</a:t>
                      </a:r>
                    </a:p>
                  </a:txBody>
                  <a:tcPr marL="72000" marR="126000" marT="118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Landwirtschaft</a:t>
                      </a:r>
                    </a:p>
                  </a:txBody>
                  <a:tcPr marL="72000" marR="126000" marT="118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80.000</a:t>
                      </a:r>
                    </a:p>
                  </a:txBody>
                  <a:tcPr marL="72000" marR="126000" marT="118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10.000</a:t>
                      </a:r>
                    </a:p>
                  </a:txBody>
                  <a:tcPr marL="72000" marR="126000" marT="118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taBook-Roman" pitchFamily="50" charset="0"/>
                        </a:rPr>
                        <a:t>25%</a:t>
                      </a:r>
                    </a:p>
                  </a:txBody>
                  <a:tcPr marL="72000" marR="126000" marT="118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3831A-2592-4F79-BFFC-7189EE25CB55}" type="slidenum">
              <a:rPr lang="de-DE"/>
              <a:pPr/>
              <a:t>6</a:t>
            </a:fld>
            <a:endParaRPr lang="de-DE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6842125" cy="330200"/>
          </a:xfrm>
        </p:spPr>
        <p:txBody>
          <a:bodyPr/>
          <a:lstStyle/>
          <a:p>
            <a:r>
              <a:rPr lang="de-DE" sz="2800"/>
              <a:t>FORMA-Projekt</a:t>
            </a:r>
          </a:p>
        </p:txBody>
      </p:sp>
      <p:sp>
        <p:nvSpPr>
          <p:cNvPr id="40002" name="Rectangle 6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In der Politik </a:t>
            </a:r>
            <a:br>
              <a:rPr lang="de-DE"/>
            </a:br>
            <a:r>
              <a:rPr lang="de-DE"/>
              <a:t>und bei den Unternehmen </a:t>
            </a:r>
            <a:br>
              <a:rPr lang="de-DE"/>
            </a:br>
            <a:r>
              <a:rPr lang="de-DE"/>
              <a:t>mit ihren Verbänden wird </a:t>
            </a:r>
            <a:br>
              <a:rPr lang="de-DE"/>
            </a:br>
            <a:r>
              <a:rPr lang="de-DE"/>
              <a:t>nur der wahrgenommen, </a:t>
            </a:r>
            <a:br>
              <a:rPr lang="de-DE"/>
            </a:br>
            <a:r>
              <a:rPr lang="de-DE"/>
              <a:t>der Macht, Kraft und Durchsetzungsfähigkeit hat.</a:t>
            </a:r>
          </a:p>
          <a:p>
            <a:endParaRPr lang="de-DE"/>
          </a:p>
          <a:p>
            <a:r>
              <a:rPr lang="de-DE"/>
              <a:t>Macht		</a:t>
            </a:r>
            <a:r>
              <a:rPr lang="de-DE" b="0"/>
              <a:t>viele aktive Mitglieder, aktive Vertrauensleute und 				damit Einfluss in den Unternehmen durch 					Mitbestimmung und Beteiligung</a:t>
            </a:r>
          </a:p>
          <a:p>
            <a:r>
              <a:rPr lang="de-DE"/>
              <a:t>Kraft und</a:t>
            </a:r>
            <a:r>
              <a:rPr lang="de-DE" b="0"/>
              <a:t>		- Mobilisierung der Mitglieder</a:t>
            </a:r>
            <a:br>
              <a:rPr lang="de-DE" b="0"/>
            </a:br>
            <a:r>
              <a:rPr lang="de-DE"/>
              <a:t>Durchsetzungs-</a:t>
            </a:r>
            <a:r>
              <a:rPr lang="de-DE" b="0"/>
              <a:t>	- Einnahmen, Finanzielle Unabhängigkeit und</a:t>
            </a:r>
            <a:br>
              <a:rPr lang="de-DE" b="0"/>
            </a:br>
            <a:r>
              <a:rPr lang="de-DE"/>
              <a:t>fähigkeit</a:t>
            </a:r>
            <a:r>
              <a:rPr lang="de-DE" b="0"/>
              <a:t>		   einen ausreichenden Streikfond</a:t>
            </a:r>
            <a:br>
              <a:rPr lang="de-DE" b="0"/>
            </a:br>
            <a:r>
              <a:rPr lang="de-DE" b="0"/>
              <a:t>			- Bereitschaft für Arbeitskämpfe und Präsenz</a:t>
            </a:r>
            <a:br>
              <a:rPr lang="de-DE" b="0"/>
            </a:br>
            <a:r>
              <a:rPr lang="de-DE" b="0"/>
              <a:t>			   auf den Straßen</a:t>
            </a:r>
          </a:p>
          <a:p>
            <a:endParaRPr lang="de-DE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50825" y="722313"/>
            <a:ext cx="68421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lnSpc>
                <a:spcPts val="2600"/>
              </a:lnSpc>
              <a:buFontTx/>
              <a:buNone/>
            </a:pPr>
            <a:r>
              <a:rPr lang="de-DE" b="1">
                <a:latin typeface="MetaBook-Roman" pitchFamily="50" charset="0"/>
              </a:rPr>
              <a:t>Tagung 27.-28.10.2011 in Budapest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41E75-AFFE-4ACD-94F4-DB56449BA555}" type="slidenum">
              <a:rPr lang="de-DE"/>
              <a:pPr/>
              <a:t>7</a:t>
            </a:fld>
            <a:endParaRPr lang="de-DE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6842125" cy="330200"/>
          </a:xfrm>
        </p:spPr>
        <p:txBody>
          <a:bodyPr/>
          <a:lstStyle/>
          <a:p>
            <a:r>
              <a:rPr lang="de-DE" sz="2800"/>
              <a:t>FORMA-Projekt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endParaRPr lang="de-DE"/>
          </a:p>
          <a:p>
            <a:pPr marL="381000" indent="-381000"/>
            <a:r>
              <a:rPr lang="de-DE"/>
              <a:t>weniger Mitglieder</a:t>
            </a:r>
          </a:p>
          <a:p>
            <a:pPr marL="749300" lvl="1" indent="-304800"/>
            <a:r>
              <a:rPr lang="de-DE" sz="1800"/>
              <a:t>heißt: weniger Finanzkraft</a:t>
            </a:r>
          </a:p>
          <a:p>
            <a:pPr marL="749300" lvl="1" indent="-304800"/>
            <a:r>
              <a:rPr lang="de-DE" sz="1800"/>
              <a:t>heißt: weniger Durchsetzungsvermögen</a:t>
            </a:r>
          </a:p>
          <a:p>
            <a:pPr marL="749300" lvl="1" indent="-304800"/>
            <a:r>
              <a:rPr lang="de-DE" sz="1800"/>
              <a:t>heißt: weniger Einfluss in den Betrieben, Politik und Gesellschaft</a:t>
            </a:r>
          </a:p>
          <a:p>
            <a:pPr marL="749300" lvl="1" indent="-304800"/>
            <a:endParaRPr lang="de-DE" sz="1800"/>
          </a:p>
          <a:p>
            <a:pPr marL="381000" indent="-381000"/>
            <a:r>
              <a:rPr lang="de-DE"/>
              <a:t>Das bedeutet:</a:t>
            </a:r>
          </a:p>
          <a:p>
            <a:pPr marL="749300" lvl="1" indent="-304800">
              <a:buFont typeface="Times" pitchFamily="18" charset="0"/>
              <a:buAutoNum type="arabicPeriod"/>
            </a:pPr>
            <a:r>
              <a:rPr lang="de-DE" sz="1800"/>
              <a:t>Gerade noch akzeptiert zu werden – politisch und tarifpolitisch</a:t>
            </a:r>
          </a:p>
          <a:p>
            <a:pPr marL="749300" lvl="1" indent="-304800">
              <a:buFont typeface="Times" pitchFamily="18" charset="0"/>
              <a:buAutoNum type="arabicPeriod"/>
            </a:pPr>
            <a:r>
              <a:rPr lang="de-DE" sz="1800"/>
              <a:t>evtl. weitere Mitgliederverluste </a:t>
            </a:r>
          </a:p>
          <a:p>
            <a:pPr marL="749300" lvl="1" indent="-304800">
              <a:buFont typeface="Times" pitchFamily="18" charset="0"/>
              <a:buAutoNum type="arabicPeriod"/>
            </a:pPr>
            <a:r>
              <a:rPr lang="de-DE" sz="1800"/>
              <a:t>Wegfall der Betreuungsstrukturen durch weniger Finanzmittel</a:t>
            </a:r>
          </a:p>
          <a:p>
            <a:pPr marL="749300" lvl="1" indent="-304800">
              <a:buFont typeface="Times" pitchFamily="18" charset="0"/>
              <a:buAutoNum type="arabicPeriod"/>
            </a:pPr>
            <a:r>
              <a:rPr lang="de-DE" sz="1800"/>
              <a:t>sich einen starken gewerkschaftlichen Partner zu suchen mit dem fusioniert werden kann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50825" y="722313"/>
            <a:ext cx="68421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lnSpc>
                <a:spcPts val="2600"/>
              </a:lnSpc>
              <a:buFontTx/>
              <a:buNone/>
            </a:pPr>
            <a:r>
              <a:rPr lang="de-DE" b="1">
                <a:latin typeface="MetaBook-Roman" pitchFamily="50" charset="0"/>
              </a:rPr>
              <a:t>Tagung 27.-28.10.2011 in Budapest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FE93A-490B-474C-9D1F-0A2AD7C7754A}" type="slidenum">
              <a:rPr lang="de-DE"/>
              <a:pPr/>
              <a:t>8</a:t>
            </a:fld>
            <a:endParaRPr lang="de-DE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6842125" cy="330200"/>
          </a:xfrm>
        </p:spPr>
        <p:txBody>
          <a:bodyPr/>
          <a:lstStyle/>
          <a:p>
            <a:r>
              <a:rPr lang="de-DE" sz="2800"/>
              <a:t>FORMA-Projekt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Gewerkschaft Textil-Bekleidung (GTB)</a:t>
            </a:r>
          </a:p>
          <a:p>
            <a:pPr lvl="1"/>
            <a:r>
              <a:rPr lang="de-DE"/>
              <a:t>1998 Vertrag mit der IG Metall</a:t>
            </a:r>
          </a:p>
          <a:p>
            <a:pPr lvl="1"/>
            <a:r>
              <a:rPr lang="de-DE"/>
              <a:t>Mitglieder Textil-Bekleidung:	    170.000</a:t>
            </a:r>
          </a:p>
          <a:p>
            <a:pPr lvl="1"/>
            <a:r>
              <a:rPr lang="de-DE"/>
              <a:t>Mitglieder IG Metall		2.300.000</a:t>
            </a:r>
          </a:p>
          <a:p>
            <a:pPr lvl="1"/>
            <a:endParaRPr lang="de-DE"/>
          </a:p>
          <a:p>
            <a:r>
              <a:rPr lang="de-DE"/>
              <a:t>Gewerkschaft Holz-Kunststoff (GHK)</a:t>
            </a:r>
          </a:p>
          <a:p>
            <a:pPr lvl="1"/>
            <a:r>
              <a:rPr lang="de-DE"/>
              <a:t>2000 Vertrag mit der IG Metall</a:t>
            </a:r>
          </a:p>
          <a:p>
            <a:pPr lvl="1"/>
            <a:r>
              <a:rPr lang="de-DE"/>
              <a:t>Mitglieder Holz-Kunststoff	    180.000</a:t>
            </a:r>
          </a:p>
          <a:p>
            <a:pPr lvl="1"/>
            <a:r>
              <a:rPr lang="de-DE"/>
              <a:t>Mitglieder IG Metall		2.400.000</a:t>
            </a:r>
          </a:p>
          <a:p>
            <a:pPr lvl="1"/>
            <a:endParaRPr lang="de-DE"/>
          </a:p>
          <a:p>
            <a:r>
              <a:rPr lang="de-DE"/>
              <a:t>Es bestand die Gefahr bei beiden Gewerkschaften (GTB und GHK) riesige räumliche Betreuungsstrukturen zu zuschneiden, so dass eine wirksame Vertretung kaum möglich gewesen wäre.</a:t>
            </a:r>
          </a:p>
          <a:p>
            <a:pPr lvl="1"/>
            <a:endParaRPr lang="de-DE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250825" y="722313"/>
            <a:ext cx="68421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lnSpc>
                <a:spcPts val="2600"/>
              </a:lnSpc>
              <a:buFontTx/>
              <a:buNone/>
            </a:pPr>
            <a:r>
              <a:rPr lang="de-DE" b="1">
                <a:latin typeface="MetaBook-Roman" pitchFamily="50" charset="0"/>
              </a:rPr>
              <a:t>Tagung 27.-28.10.2011 in Budapest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FBCA0-22AC-45B1-9EF0-BEE0F6B5CAF2}" type="slidenum">
              <a:rPr lang="de-DE"/>
              <a:pPr/>
              <a:t>9</a:t>
            </a:fld>
            <a:endParaRPr lang="de-DE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6842125" cy="330200"/>
          </a:xfrm>
        </p:spPr>
        <p:txBody>
          <a:bodyPr/>
          <a:lstStyle/>
          <a:p>
            <a:r>
              <a:rPr lang="de-DE" sz="2800"/>
              <a:t>FORMA-Projekt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  <a:p>
            <a:r>
              <a:rPr lang="de-DE"/>
              <a:t>Die Mitgliederinteressen wurden von der Integration GTB- und GHK-Mitgliedern in Deutschland 165 mal und in Bayern 21 mal in den Regionalorganisationen (Verwaltungsstellen) vertreten</a:t>
            </a:r>
          </a:p>
          <a:p>
            <a:pPr lvl="1"/>
            <a:r>
              <a:rPr lang="de-DE"/>
              <a:t>vor der Fusion – Textil/Bekleidung nur 11 mal in Bayern</a:t>
            </a:r>
          </a:p>
          <a:p>
            <a:pPr lvl="1"/>
            <a:r>
              <a:rPr lang="de-DE"/>
              <a:t>vor der Fusion – Holz/Kunststoff nur 9 mal in Bayern</a:t>
            </a:r>
          </a:p>
          <a:p>
            <a:r>
              <a:rPr lang="de-DE"/>
              <a:t>Wir haben weiterhin in den Kernbereichen Tarifbindung erhalten können</a:t>
            </a:r>
          </a:p>
          <a:p>
            <a:r>
              <a:rPr lang="de-DE"/>
              <a:t>Bei ca. 9.000 Mitglieder in der Holz-Kunststoffbranche und bei ca. 9.000 Mitgliedern in der Textil-Bekleidungsbranche in Bayern wäre das nie möglich gewesen – weder politisch noch finanziell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250825" y="722313"/>
            <a:ext cx="68421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lnSpc>
                <a:spcPts val="2600"/>
              </a:lnSpc>
              <a:buFontTx/>
              <a:buNone/>
            </a:pPr>
            <a:r>
              <a:rPr lang="de-DE" b="1">
                <a:latin typeface="MetaBook-Roman" pitchFamily="50" charset="0"/>
              </a:rPr>
              <a:t>Tagung 27.-28.10.2011 in Budapest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GM_BezirkBayern_schlank">
  <a:themeElements>
    <a:clrScheme name="IGM_BezirkBayern_sch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GM_BezirkBayern_schlank">
      <a:majorFont>
        <a:latin typeface="MetaBook-Roman"/>
        <a:ea typeface=""/>
        <a:cs typeface=""/>
      </a:majorFont>
      <a:minorFont>
        <a:latin typeface="MetaBook-Roman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118800" rIns="126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Times" pitchFamily="18" charset="0"/>
          <a:buChar char="•"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118800" rIns="126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Times" pitchFamily="18" charset="0"/>
          <a:buChar char="•"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GM_BezirkBayern_sch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GM_BezirkBayern_sch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GM_BezirkBayern_sch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GM_BezirkBayern_sch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GM_BezirkBayern_sch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GM_BezirkBayern_sch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GM_BezirkBayern_sch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GM_BezirkBayern_sch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GM_BezirkBayern_sch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GM_BezirkBayern_sch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GM_BezirkBayern_sch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GM_BezirkBayern_sch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577</Words>
  <Application>Microsoft Office PowerPoint</Application>
  <PresentationFormat>Diaprojekcija na zaslonu (4:3)</PresentationFormat>
  <Paragraphs>159</Paragraphs>
  <Slides>14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14</vt:i4>
      </vt:variant>
    </vt:vector>
  </HeadingPairs>
  <TitlesOfParts>
    <vt:vector size="19" baseType="lpstr">
      <vt:lpstr>Arial</vt:lpstr>
      <vt:lpstr>MetaBook-Roman</vt:lpstr>
      <vt:lpstr>Times</vt:lpstr>
      <vt:lpstr>Wingdings</vt:lpstr>
      <vt:lpstr>IGM_BezirkBayern_schlank</vt:lpstr>
      <vt:lpstr>Auswirkungen der IG Metall-Fusionen  auf den sozialen Dialog</vt:lpstr>
      <vt:lpstr>FORMA-Projekt</vt:lpstr>
      <vt:lpstr>FORMA-Projekt</vt:lpstr>
      <vt:lpstr>FORMA-Projekt</vt:lpstr>
      <vt:lpstr>FORMA-Projekt</vt:lpstr>
      <vt:lpstr>FORMA-Projekt</vt:lpstr>
      <vt:lpstr>FORMA-Projekt</vt:lpstr>
      <vt:lpstr>FORMA-Projekt</vt:lpstr>
      <vt:lpstr>FORMA-Projekt</vt:lpstr>
      <vt:lpstr>FORMA-Projekt</vt:lpstr>
      <vt:lpstr>FORMA-Projekt</vt:lpstr>
      <vt:lpstr>FORMA-Projekt</vt:lpstr>
      <vt:lpstr>FORMA-Projekt</vt:lpstr>
      <vt:lpstr>Herzlichen Dank für die Aufmerksamkeit</vt:lpstr>
    </vt:vector>
  </TitlesOfParts>
  <Company>IG Metall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Auswirkungen der IG Metall-Fusionen  auf den sozialen Dialog</dc:title>
  <dc:creator>Knuth, Michael</dc:creator>
  <cp:lastModifiedBy>Brane</cp:lastModifiedBy>
  <cp:revision>15</cp:revision>
  <dcterms:created xsi:type="dcterms:W3CDTF">2011-02-03T13:05:07Z</dcterms:created>
  <dcterms:modified xsi:type="dcterms:W3CDTF">2011-11-02T12:30:23Z</dcterms:modified>
</cp:coreProperties>
</file>