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79" r:id="rId4"/>
    <p:sldId id="280" r:id="rId5"/>
    <p:sldId id="281" r:id="rId6"/>
    <p:sldId id="276" r:id="rId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BB1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612" autoAdjust="0"/>
  </p:normalViewPr>
  <p:slideViewPr>
    <p:cSldViewPr>
      <p:cViewPr varScale="1">
        <p:scale>
          <a:sx n="66" d="100"/>
          <a:sy n="66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hu-H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4D23C8A-6EF1-4A86-980B-57B3A458351C}" type="datetimeFigureOut">
              <a:rPr lang="hu-HU"/>
              <a:pPr/>
              <a:t>2011.11.02.</a:t>
            </a:fld>
            <a:endParaRPr lang="hu-HU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hu-H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C6F9051-00F7-4831-93AB-D2273F84D23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0CE48B-23C9-4851-8EF9-9F42EFEAF4F0}" type="datetimeFigureOut">
              <a:rPr lang="hu-HU"/>
              <a:pPr>
                <a:defRPr/>
              </a:pPr>
              <a:t>2011.11.02.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79B399-7987-4E07-9DA2-3036DD9993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728531-B6ED-4667-A1EE-1A39BCDC2F79}" type="slidenum">
              <a:rPr lang="hu-HU" smtClean="0"/>
              <a:pPr/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F504E0-6AC9-4F20-8FB4-9C0759501D24}" type="slidenum">
              <a:rPr lang="hu-HU" smtClean="0"/>
              <a:pPr/>
              <a:t>2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62468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BA2B77-2AA0-4B20-9BE7-D1442F14AF63}" type="slidenum">
              <a:rPr lang="hu-HU" sz="1200"/>
              <a:pPr algn="r"/>
              <a:t>3</a:t>
            </a:fld>
            <a:endParaRPr lang="hu-H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64516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A46648-7A46-422C-91F7-4F4A7F6A11DE}" type="slidenum">
              <a:rPr lang="hu-HU" sz="1200"/>
              <a:pPr algn="r"/>
              <a:t>4</a:t>
            </a:fld>
            <a:endParaRPr lang="hu-H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66564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489CBA-543A-4E81-9C5A-0C7DA018BE71}" type="slidenum">
              <a:rPr lang="hu-HU" sz="1200"/>
              <a:pPr algn="r"/>
              <a:t>5</a:t>
            </a:fld>
            <a:endParaRPr lang="hu-H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102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7A1CA6-2CD0-44B2-B0B4-2E0F39CEC875}" type="slidenum">
              <a:rPr lang="hu-HU" smtClean="0"/>
              <a:pPr/>
              <a:t>6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CECB-62C2-4B26-A6A4-17084F12528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FE10A-E991-4631-AE3D-E61D0A818D5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327C-A564-44AB-92BB-2064128D211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5721-35A8-4171-BC09-7F96F8DD03A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2BE3-E091-4FAF-926F-63E6EE7030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7C72-B8D8-46D3-A56B-ECCED676F53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3F6B-AAF8-4E43-83C6-0FCDDCB139E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64198-D329-4298-8FD5-215EE607E28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9C6A-3D4F-4AE2-9FAC-4C018D9B79C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1C3B-19A4-45E7-8CED-0CEB4CDCA6B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4530-44C6-4567-AF3A-AB61756D06F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D43D1-2905-4BAC-96B1-722A9FD6BD3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80BBC4-D6C2-4187-A72A-FA1FA22AFA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8913" y="3200400"/>
            <a:ext cx="8726487" cy="2743200"/>
          </a:xfrm>
          <a:prstGeom prst="rect">
            <a:avLst/>
          </a:prstGeom>
          <a:solidFill>
            <a:srgbClr val="E5CBB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 sz="1800" b="1">
              <a:solidFill>
                <a:srgbClr val="660033"/>
              </a:solidFill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-3894138" y="3200400"/>
            <a:ext cx="169814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>
                <a:solidFill>
                  <a:srgbClr val="660033"/>
                </a:solidFill>
              </a:rPr>
              <a:t>A szakszervezeti integráció egyes aspektusairól </a:t>
            </a:r>
          </a:p>
          <a:p>
            <a:pPr algn="ctr"/>
            <a:r>
              <a:rPr lang="hu-HU" sz="2400" b="1">
                <a:solidFill>
                  <a:srgbClr val="660033"/>
                </a:solidFill>
              </a:rPr>
              <a:t>– munkaadói szemmel-</a:t>
            </a:r>
          </a:p>
          <a:p>
            <a:pPr algn="ctr"/>
            <a:r>
              <a:rPr lang="hu-HU" sz="2400" b="1">
                <a:solidFill>
                  <a:srgbClr val="660033"/>
                </a:solidFill>
              </a:rPr>
              <a:t>About the aspects of trade unions’ integration </a:t>
            </a:r>
          </a:p>
          <a:p>
            <a:pPr algn="ctr"/>
            <a:r>
              <a:rPr lang="hu-HU" sz="2400" b="1">
                <a:solidFill>
                  <a:srgbClr val="660033"/>
                </a:solidFill>
              </a:rPr>
              <a:t>– on behalf of employers -</a:t>
            </a:r>
          </a:p>
          <a:p>
            <a:pPr algn="ctr">
              <a:buFontTx/>
              <a:buChar char="-"/>
            </a:pPr>
            <a:r>
              <a:rPr lang="hu-HU" sz="2400" b="1">
                <a:solidFill>
                  <a:srgbClr val="660033"/>
                </a:solidFill>
              </a:rPr>
              <a:t>FORMA –</a:t>
            </a:r>
          </a:p>
          <a:p>
            <a:pPr algn="ctr"/>
            <a:r>
              <a:rPr lang="hu-HU" sz="2400" b="1">
                <a:solidFill>
                  <a:srgbClr val="660033"/>
                </a:solidFill>
              </a:rPr>
              <a:t>2011/10/28</a:t>
            </a:r>
          </a:p>
          <a:p>
            <a:pPr algn="ctr">
              <a:buFontTx/>
              <a:buChar char="-"/>
            </a:pPr>
            <a:endParaRPr lang="hu-HU" sz="2400"/>
          </a:p>
        </p:txBody>
      </p:sp>
      <p:pic>
        <p:nvPicPr>
          <p:cNvPr id="2053" name="Kép 5" descr="MGYOSZ_LOGO_CMYK_300p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075" y="1000125"/>
            <a:ext cx="1593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2895600"/>
          </a:xfrm>
          <a:prstGeom prst="rect">
            <a:avLst/>
          </a:prstGeom>
          <a:solidFill>
            <a:srgbClr val="E5CBB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 sz="180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3200" smtClean="0"/>
              <a:t>verseny a szakszervezetek között – kinek jó? </a:t>
            </a:r>
            <a:br>
              <a:rPr lang="hu-HU" sz="3200" smtClean="0"/>
            </a:br>
            <a:r>
              <a:rPr lang="hu-HU" sz="3200" smtClean="0"/>
              <a:t>competing trade unions – who’ s interest?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sz="2800" smtClean="0"/>
              <a:t>történelmi okok (historic reasons)</a:t>
            </a:r>
          </a:p>
          <a:p>
            <a:pPr>
              <a:buFontTx/>
              <a:buNone/>
            </a:pPr>
            <a:r>
              <a:rPr lang="hu-HU" sz="2800" smtClean="0"/>
              <a:t>szabályozási kérdések (legislation issues):</a:t>
            </a:r>
          </a:p>
          <a:p>
            <a:pPr>
              <a:buFontTx/>
              <a:buNone/>
            </a:pPr>
            <a:r>
              <a:rPr lang="hu-HU" sz="2800" smtClean="0"/>
              <a:t>Az üzemi tanácsok és a szakszervezetek kettőssége a Munka Törvénykönyvében – segíti-e a tárgyalási folyamatokat és integrációt? </a:t>
            </a:r>
          </a:p>
          <a:p>
            <a:pPr>
              <a:buFontTx/>
              <a:buNone/>
            </a:pPr>
            <a:r>
              <a:rPr lang="hu-HU" sz="2800" smtClean="0"/>
              <a:t>(Coexisting of works council and trade union at workplace, based on the Labor Code – effects for collective bargaining and integration)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2895600"/>
          </a:xfrm>
          <a:prstGeom prst="rect">
            <a:avLst/>
          </a:prstGeom>
          <a:solidFill>
            <a:srgbClr val="E5CBB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 sz="18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mtClean="0"/>
              <a:t>Egy munkaadó – egy kollektív szerződés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mtClean="0"/>
              <a:t>(one employer – one collective bargaining)</a:t>
            </a:r>
          </a:p>
          <a:p>
            <a:pPr>
              <a:lnSpc>
                <a:spcPct val="90000"/>
              </a:lnSpc>
            </a:pPr>
            <a:r>
              <a:rPr lang="hu-HU" smtClean="0"/>
              <a:t>Hogyan alakul a munkaadó tárgyalási kötelezettsége a munkahelyen több szakszervezet esetén? (Employers obligation for bargaining in case of 2 or more trade unions)</a:t>
            </a:r>
          </a:p>
          <a:p>
            <a:pPr>
              <a:lnSpc>
                <a:spcPct val="90000"/>
              </a:lnSpc>
            </a:pPr>
            <a:r>
              <a:rPr lang="hu-HU" smtClean="0"/>
              <a:t>Mi történik, ha két ÜT választás között új szakszervezet alakul? (What about the newly-established trade union’s right for bargaining in the period beetwen WC’ elections?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2895600"/>
          </a:xfrm>
          <a:prstGeom prst="rect">
            <a:avLst/>
          </a:prstGeom>
          <a:solidFill>
            <a:srgbClr val="E5CBB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 sz="1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mtClean="0"/>
              <a:t>Hogyan alakul a szakszervezeti tagok nyilvántartása: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mtClean="0"/>
              <a:t>A munkahelyeken?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mtClean="0"/>
              <a:t>Ágazati szinten?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mtClean="0"/>
              <a:t>Országos szinten?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mtClean="0"/>
          </a:p>
          <a:p>
            <a:pPr>
              <a:lnSpc>
                <a:spcPct val="90000"/>
              </a:lnSpc>
              <a:buFontTx/>
              <a:buNone/>
            </a:pPr>
            <a:r>
              <a:rPr lang="hu-HU" smtClean="0"/>
              <a:t>What about the trade union members’ registration on the levels of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mtClean="0"/>
              <a:t>workplaces?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mtClean="0"/>
              <a:t>sectors?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mtClean="0"/>
              <a:t>national bodies, (if there are such)?</a:t>
            </a:r>
          </a:p>
          <a:p>
            <a:pPr lvl="1">
              <a:lnSpc>
                <a:spcPct val="90000"/>
              </a:lnSpc>
              <a:buFontTx/>
              <a:buChar char="-"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2895600"/>
          </a:xfrm>
          <a:prstGeom prst="rect">
            <a:avLst/>
          </a:prstGeom>
          <a:solidFill>
            <a:srgbClr val="E5CBB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 sz="18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/>
              <a:t>Hogyan tovább?</a:t>
            </a:r>
            <a:br>
              <a:rPr lang="hu-HU" sz="4000" smtClean="0"/>
            </a:br>
            <a:r>
              <a:rPr lang="hu-HU" sz="4000" smtClean="0"/>
              <a:t>The way forward..?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smtClean="0"/>
              <a:t>Az új Mt. átrendezi ezeket a viszonyokat. </a:t>
            </a:r>
          </a:p>
          <a:p>
            <a:pPr>
              <a:buFontTx/>
              <a:buNone/>
            </a:pPr>
            <a:r>
              <a:rPr lang="hu-HU" smtClean="0"/>
              <a:t>The new Labour Code reconstract the abovementioned relations. </a:t>
            </a:r>
          </a:p>
          <a:p>
            <a:pPr>
              <a:buFontTx/>
              <a:buNone/>
            </a:pPr>
            <a:r>
              <a:rPr lang="hu-HU" smtClean="0"/>
              <a:t>Munkaadói álláspont – employers’ opinion</a:t>
            </a:r>
          </a:p>
          <a:p>
            <a:pPr>
              <a:buFontTx/>
              <a:buNone/>
            </a:pPr>
            <a:r>
              <a:rPr lang="hu-HU" smtClean="0"/>
              <a:t>Szakszervezeti reagálási lehetőségek – possible reactions of trade union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8913" y="3200400"/>
            <a:ext cx="8726487" cy="1447800"/>
          </a:xfrm>
          <a:prstGeom prst="rect">
            <a:avLst/>
          </a:prstGeom>
          <a:solidFill>
            <a:srgbClr val="E5CBB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 sz="1800" b="1">
              <a:solidFill>
                <a:srgbClr val="660033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828800" y="36576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>
                <a:solidFill>
                  <a:srgbClr val="660033"/>
                </a:solidFill>
              </a:rPr>
              <a:t>KÖSZÖNÖM A FIGYELMET!</a:t>
            </a:r>
            <a:r>
              <a:rPr lang="hu-HU" sz="1800"/>
              <a:t> </a:t>
            </a:r>
          </a:p>
        </p:txBody>
      </p:sp>
      <p:pic>
        <p:nvPicPr>
          <p:cNvPr id="5124" name="Kép 4" descr="MGYOSZ_LOGO_CMYK_300p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075" y="1000125"/>
            <a:ext cx="1593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245</Words>
  <Application>Microsoft Office PowerPoint</Application>
  <PresentationFormat>Diaprojekcija na zaslonu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Alapértelmezett terv</vt:lpstr>
      <vt:lpstr>Diapozitiv 1</vt:lpstr>
      <vt:lpstr>verseny a szakszervezetek között – kinek jó?  competing trade unions – who’ s interest?</vt:lpstr>
      <vt:lpstr>Diapozitiv 3</vt:lpstr>
      <vt:lpstr>Diapozitiv 4</vt:lpstr>
      <vt:lpstr>Hogyan tovább? The way forward..?</vt:lpstr>
      <vt:lpstr>Diapozitiv 6</vt:lpstr>
    </vt:vector>
  </TitlesOfParts>
  <Company>pucmurc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MGYOSZ_prezentacio</dc:title>
  <dc:creator>Privy Council</dc:creator>
  <cp:lastModifiedBy>Brane</cp:lastModifiedBy>
  <cp:revision>27</cp:revision>
  <dcterms:created xsi:type="dcterms:W3CDTF">2009-09-21T20:55:00Z</dcterms:created>
  <dcterms:modified xsi:type="dcterms:W3CDTF">2011-11-02T12:31:29Z</dcterms:modified>
</cp:coreProperties>
</file>