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68" r:id="rId2"/>
    <p:sldId id="261" r:id="rId3"/>
    <p:sldId id="257" r:id="rId4"/>
    <p:sldId id="258" r:id="rId5"/>
    <p:sldId id="260" r:id="rId6"/>
    <p:sldId id="270" r:id="rId7"/>
    <p:sldId id="269" r:id="rId8"/>
    <p:sldId id="263" r:id="rId9"/>
    <p:sldId id="264" r:id="rId10"/>
    <p:sldId id="265" r:id="rId11"/>
  </p:sldIdLst>
  <p:sldSz cx="9144000" cy="6858000" type="screen4x3"/>
  <p:notesSz cx="6858000" cy="9144000"/>
  <p:defaultTextStyle>
    <a:defPPr>
      <a:defRPr lang="cs-CZ"/>
    </a:defPPr>
    <a:lvl1pPr algn="l" rtl="0" fontAlgn="base">
      <a:spcBef>
        <a:spcPct val="0"/>
      </a:spcBef>
      <a:spcAft>
        <a:spcPct val="0"/>
      </a:spcAft>
      <a:defRPr sz="2400" kern="1200">
        <a:solidFill>
          <a:schemeClr val="tx1"/>
        </a:solidFill>
        <a:latin typeface="Calibri" pitchFamily="34" charset="0"/>
        <a:ea typeface="+mn-ea"/>
        <a:cs typeface="+mn-cs"/>
      </a:defRPr>
    </a:lvl1pPr>
    <a:lvl2pPr marL="457200" algn="l" rtl="0" fontAlgn="base">
      <a:spcBef>
        <a:spcPct val="0"/>
      </a:spcBef>
      <a:spcAft>
        <a:spcPct val="0"/>
      </a:spcAft>
      <a:defRPr sz="2400" kern="1200">
        <a:solidFill>
          <a:schemeClr val="tx1"/>
        </a:solidFill>
        <a:latin typeface="Calibri" pitchFamily="34" charset="0"/>
        <a:ea typeface="+mn-ea"/>
        <a:cs typeface="+mn-cs"/>
      </a:defRPr>
    </a:lvl2pPr>
    <a:lvl3pPr marL="914400" algn="l" rtl="0" fontAlgn="base">
      <a:spcBef>
        <a:spcPct val="0"/>
      </a:spcBef>
      <a:spcAft>
        <a:spcPct val="0"/>
      </a:spcAft>
      <a:defRPr sz="2400" kern="1200">
        <a:solidFill>
          <a:schemeClr val="tx1"/>
        </a:solidFill>
        <a:latin typeface="Calibri" pitchFamily="34" charset="0"/>
        <a:ea typeface="+mn-ea"/>
        <a:cs typeface="+mn-cs"/>
      </a:defRPr>
    </a:lvl3pPr>
    <a:lvl4pPr marL="1371600" algn="l" rtl="0" fontAlgn="base">
      <a:spcBef>
        <a:spcPct val="0"/>
      </a:spcBef>
      <a:spcAft>
        <a:spcPct val="0"/>
      </a:spcAft>
      <a:defRPr sz="2400" kern="1200">
        <a:solidFill>
          <a:schemeClr val="tx1"/>
        </a:solidFill>
        <a:latin typeface="Calibri" pitchFamily="34" charset="0"/>
        <a:ea typeface="+mn-ea"/>
        <a:cs typeface="+mn-cs"/>
      </a:defRPr>
    </a:lvl4pPr>
    <a:lvl5pPr marL="1828800" algn="l" rtl="0" fontAlgn="base">
      <a:spcBef>
        <a:spcPct val="0"/>
      </a:spcBef>
      <a:spcAft>
        <a:spcPct val="0"/>
      </a:spcAft>
      <a:defRPr sz="2400" kern="1200">
        <a:solidFill>
          <a:schemeClr val="tx1"/>
        </a:solidFill>
        <a:latin typeface="Calibri" pitchFamily="34" charset="0"/>
        <a:ea typeface="+mn-ea"/>
        <a:cs typeface="+mn-cs"/>
      </a:defRPr>
    </a:lvl5pPr>
    <a:lvl6pPr marL="2286000" algn="l" defTabSz="914400" rtl="0" eaLnBrk="1" latinLnBrk="0" hangingPunct="1">
      <a:defRPr sz="2400" kern="1200">
        <a:solidFill>
          <a:schemeClr val="tx1"/>
        </a:solidFill>
        <a:latin typeface="Calibri" pitchFamily="34" charset="0"/>
        <a:ea typeface="+mn-ea"/>
        <a:cs typeface="+mn-cs"/>
      </a:defRPr>
    </a:lvl6pPr>
    <a:lvl7pPr marL="2743200" algn="l" defTabSz="914400" rtl="0" eaLnBrk="1" latinLnBrk="0" hangingPunct="1">
      <a:defRPr sz="2400" kern="1200">
        <a:solidFill>
          <a:schemeClr val="tx1"/>
        </a:solidFill>
        <a:latin typeface="Calibri" pitchFamily="34" charset="0"/>
        <a:ea typeface="+mn-ea"/>
        <a:cs typeface="+mn-cs"/>
      </a:defRPr>
    </a:lvl7pPr>
    <a:lvl8pPr marL="3200400" algn="l" defTabSz="914400" rtl="0" eaLnBrk="1" latinLnBrk="0" hangingPunct="1">
      <a:defRPr sz="2400" kern="1200">
        <a:solidFill>
          <a:schemeClr val="tx1"/>
        </a:solidFill>
        <a:latin typeface="Calibri" pitchFamily="34" charset="0"/>
        <a:ea typeface="+mn-ea"/>
        <a:cs typeface="+mn-cs"/>
      </a:defRPr>
    </a:lvl8pPr>
    <a:lvl9pPr marL="3657600" algn="l" defTabSz="914400" rtl="0" eaLnBrk="1" latinLnBrk="0" hangingPunct="1">
      <a:defRPr sz="2400"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663300"/>
    <a:srgbClr val="A50021"/>
    <a:srgbClr val="008000"/>
    <a:srgbClr val="FF3300"/>
    <a:srgbClr val="000099"/>
    <a:srgbClr val="006600"/>
    <a:srgbClr val="447CCE"/>
  </p:clrMru>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5619" autoAdjust="0"/>
    <p:restoredTop sz="94599" autoAdjust="0"/>
  </p:normalViewPr>
  <p:slideViewPr>
    <p:cSldViewPr>
      <p:cViewPr>
        <p:scale>
          <a:sx n="66" d="100"/>
          <a:sy n="66" d="100"/>
        </p:scale>
        <p:origin x="-1776" y="-15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D9ECC22-03C9-4A57-A691-A279E7A7B74C}" type="datetimeFigureOut">
              <a:rPr lang="cs-CZ"/>
              <a:pPr>
                <a:defRPr/>
              </a:pPr>
              <a:t>2.11.2011</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73F345E-EEDE-4548-A7DC-1E4A6529FAB0}" type="slidenum">
              <a:rPr lang="cs-CZ"/>
              <a:pPr>
                <a:defRPr/>
              </a:pPr>
              <a:t>‹#›</a:t>
            </a:fld>
            <a:endParaRPr lang="cs-CZ"/>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lvl1pPr>
              <a:defRPr/>
            </a:lvl1pPr>
          </a:lstStyle>
          <a:p>
            <a:pPr>
              <a:defRPr/>
            </a:pPr>
            <a:fld id="{2F2C6715-223E-4D28-9DD8-6B1297325EB1}" type="datetimeFigureOut">
              <a:rPr lang="cs-CZ"/>
              <a:pPr>
                <a:defRPr/>
              </a:pPr>
              <a:t>2.11.2011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264D05B2-F5EA-444F-B537-8DB2395428A1}"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79B478E-ACAA-4A75-B49D-F68A161B6CB4}" type="datetimeFigureOut">
              <a:rPr lang="cs-CZ"/>
              <a:pPr>
                <a:defRPr/>
              </a:pPr>
              <a:t>2.11.2011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58D02E4-6327-4886-92CC-42585D244E3C}"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742F4AB4-1627-47C2-B0A6-BD3765E6120E}" type="datetimeFigureOut">
              <a:rPr lang="cs-CZ"/>
              <a:pPr>
                <a:defRPr/>
              </a:pPr>
              <a:t>2.11.2011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150355DF-4B38-4C46-B243-68E565951126}"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BA68A689-33D0-4757-B562-9E994C1E9494}" type="datetimeFigureOut">
              <a:rPr lang="cs-CZ"/>
              <a:pPr>
                <a:defRPr/>
              </a:pPr>
              <a:t>2.11.2011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78D7DFC8-28F6-4960-B95E-E6D75C1B34B1}"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F2D57CCE-227A-4C7B-A93F-200BAB4D6143}" type="datetimeFigureOut">
              <a:rPr lang="cs-CZ"/>
              <a:pPr>
                <a:defRPr/>
              </a:pPr>
              <a:t>2.11.2011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1DB86411-3A69-4BC4-B4F8-4BCA8DFC3615}"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EB847AFF-EE94-44E2-A62C-07711983462A}" type="datetimeFigureOut">
              <a:rPr lang="cs-CZ"/>
              <a:pPr>
                <a:defRPr/>
              </a:pPr>
              <a:t>2.11.2011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9C413EC-C455-482B-A0A2-26D3E8B0C959}"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2FA947BA-C4B1-4449-AA1F-4B1B3EFEC25D}" type="datetimeFigureOut">
              <a:rPr lang="cs-CZ"/>
              <a:pPr>
                <a:defRPr/>
              </a:pPr>
              <a:t>2.11.2011</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D7D8E540-0253-438E-A3AB-B5B97B5343A4}"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B3F67B94-BD3C-44AE-A9D7-391ABBA54215}" type="datetimeFigureOut">
              <a:rPr lang="cs-CZ"/>
              <a:pPr>
                <a:defRPr/>
              </a:pPr>
              <a:t>2.11.2011</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6BE3C060-CF56-49CA-912F-8ECB16E2F5B6}"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71EEA597-719A-4FA8-B085-9B8DCF4B32A2}" type="datetimeFigureOut">
              <a:rPr lang="cs-CZ"/>
              <a:pPr>
                <a:defRPr/>
              </a:pPr>
              <a:t>2.11.2011</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4B6B566E-3F0B-46D0-9BB7-3987985E32FF}"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B6D6F076-8438-444A-8F1D-D9645C1B6233}" type="datetimeFigureOut">
              <a:rPr lang="cs-CZ"/>
              <a:pPr>
                <a:defRPr/>
              </a:pPr>
              <a:t>2.11.2011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C25FAA7A-1E46-4FB4-AF0A-DC9773C8ED89}"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0A61867C-A1C0-4448-9DA7-E55FDFACEB52}" type="datetimeFigureOut">
              <a:rPr lang="cs-CZ"/>
              <a:pPr>
                <a:defRPr/>
              </a:pPr>
              <a:t>2.11.2011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30C5163E-D8E5-415D-A2FD-4A3A9A95D812}"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Kliknutím lze upravit styl.</a:t>
            </a:r>
          </a:p>
        </p:txBody>
      </p:sp>
      <p:sp>
        <p:nvSpPr>
          <p:cNvPr id="1027"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2183745-2DAC-430C-82B2-66EF1BFA57A8}" type="datetimeFigureOut">
              <a:rPr lang="cs-CZ"/>
              <a:pPr>
                <a:defRPr/>
              </a:pPr>
              <a:t>2.11.2011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52B9EB1-71E8-47A3-893E-5FFFB9997D11}"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p:cNvSpPr>
          <p:nvPr>
            <p:ph type="title"/>
          </p:nvPr>
        </p:nvSpPr>
        <p:spPr>
          <a:xfrm>
            <a:off x="468313" y="260350"/>
            <a:ext cx="8229600" cy="1584325"/>
          </a:xfrm>
        </p:spPr>
        <p:txBody>
          <a:bodyPr/>
          <a:lstStyle/>
          <a:p>
            <a:r>
              <a:rPr lang="cs-CZ" sz="4000" smtClean="0">
                <a:solidFill>
                  <a:srgbClr val="008000"/>
                </a:solidFill>
                <a:latin typeface="Arial" charset="0"/>
              </a:rPr>
              <a:t/>
            </a:r>
            <a:br>
              <a:rPr lang="cs-CZ" sz="4000" smtClean="0">
                <a:solidFill>
                  <a:srgbClr val="008000"/>
                </a:solidFill>
                <a:latin typeface="Arial" charset="0"/>
              </a:rPr>
            </a:br>
            <a:r>
              <a:rPr lang="hu-HU" sz="4000" smtClean="0">
                <a:solidFill>
                  <a:srgbClr val="008000"/>
                </a:solidFill>
                <a:latin typeface="Arial" charset="0"/>
              </a:rPr>
              <a:t>Projekt</a:t>
            </a:r>
            <a:r>
              <a:rPr lang="en-US" sz="4000" smtClean="0">
                <a:solidFill>
                  <a:srgbClr val="008000"/>
                </a:solidFill>
                <a:latin typeface="Arial" charset="0"/>
              </a:rPr>
              <a:t> FORMA</a:t>
            </a:r>
            <a:r>
              <a:rPr lang="hu-HU" sz="4000" smtClean="0">
                <a:solidFill>
                  <a:srgbClr val="008000"/>
                </a:solidFill>
                <a:latin typeface="Arial" charset="0"/>
              </a:rPr>
              <a:t/>
            </a:r>
            <a:br>
              <a:rPr lang="hu-HU" sz="4000" smtClean="0">
                <a:solidFill>
                  <a:srgbClr val="008000"/>
                </a:solidFill>
                <a:latin typeface="Arial" charset="0"/>
              </a:rPr>
            </a:br>
            <a:r>
              <a:rPr lang="de-DE" sz="4000" smtClean="0">
                <a:solidFill>
                  <a:schemeClr val="hlink"/>
                </a:solidFill>
                <a:latin typeface="Arial" charset="0"/>
              </a:rPr>
              <a:t>Fusion</a:t>
            </a:r>
            <a:r>
              <a:rPr lang="hu-HU" sz="4000" smtClean="0">
                <a:solidFill>
                  <a:schemeClr val="hlink"/>
                </a:solidFill>
                <a:latin typeface="Arial" charset="0"/>
              </a:rPr>
              <a:t> der </a:t>
            </a:r>
            <a:r>
              <a:rPr lang="de-DE" sz="4000" smtClean="0">
                <a:solidFill>
                  <a:schemeClr val="hlink"/>
                </a:solidFill>
                <a:latin typeface="Arial" charset="0"/>
              </a:rPr>
              <a:t>Gewerkschaften</a:t>
            </a:r>
            <a:r>
              <a:rPr lang="en-US" sz="4000" smtClean="0">
                <a:solidFill>
                  <a:schemeClr val="hlink"/>
                </a:solidFill>
                <a:latin typeface="Arial" charset="0"/>
              </a:rPr>
              <a:t/>
            </a:r>
            <a:br>
              <a:rPr lang="en-US" sz="4000" smtClean="0">
                <a:solidFill>
                  <a:schemeClr val="hlink"/>
                </a:solidFill>
                <a:latin typeface="Arial" charset="0"/>
              </a:rPr>
            </a:br>
            <a:endParaRPr lang="en-US" sz="4000" smtClean="0">
              <a:solidFill>
                <a:schemeClr val="hlink"/>
              </a:solidFill>
              <a:latin typeface="Arial" charset="0"/>
            </a:endParaRPr>
          </a:p>
        </p:txBody>
      </p:sp>
      <p:sp>
        <p:nvSpPr>
          <p:cNvPr id="2051" name="Rectangle 3"/>
          <p:cNvSpPr>
            <a:spLocks noGrp="1"/>
          </p:cNvSpPr>
          <p:nvPr>
            <p:ph type="body" idx="1"/>
          </p:nvPr>
        </p:nvSpPr>
        <p:spPr>
          <a:xfrm>
            <a:off x="468313" y="2133600"/>
            <a:ext cx="8218487" cy="3992563"/>
          </a:xfrm>
        </p:spPr>
        <p:txBody>
          <a:bodyPr/>
          <a:lstStyle/>
          <a:p>
            <a:r>
              <a:rPr lang="hu-HU" smtClean="0">
                <a:solidFill>
                  <a:srgbClr val="FF3300"/>
                </a:solidFill>
                <a:latin typeface="Arial" charset="0"/>
              </a:rPr>
              <a:t>Gegenwertiger Ausbau der tschechischen Gewerkschaft</a:t>
            </a:r>
            <a:endParaRPr lang="en-GB" smtClean="0">
              <a:solidFill>
                <a:srgbClr val="FF3300"/>
              </a:solidFill>
              <a:latin typeface="Arial" charset="0"/>
            </a:endParaRPr>
          </a:p>
          <a:p>
            <a:r>
              <a:rPr lang="hu-HU" smtClean="0">
                <a:solidFill>
                  <a:schemeClr val="accent2"/>
                </a:solidFill>
                <a:latin typeface="Arial" charset="0"/>
              </a:rPr>
              <a:t>Struktur de</a:t>
            </a:r>
            <a:r>
              <a:rPr lang="de-DE" smtClean="0">
                <a:solidFill>
                  <a:schemeClr val="accent2"/>
                </a:solidFill>
                <a:latin typeface="Arial" charset="0"/>
              </a:rPr>
              <a:t>s</a:t>
            </a:r>
            <a:r>
              <a:rPr lang="hu-HU" smtClean="0">
                <a:solidFill>
                  <a:schemeClr val="accent2"/>
                </a:solidFill>
                <a:latin typeface="Arial" charset="0"/>
              </a:rPr>
              <a:t> </a:t>
            </a:r>
            <a:r>
              <a:rPr lang="de-DE" smtClean="0">
                <a:solidFill>
                  <a:schemeClr val="accent2"/>
                </a:solidFill>
                <a:latin typeface="Arial" charset="0"/>
              </a:rPr>
              <a:t>größten tschechischen Gewerkschaftsbundes – </a:t>
            </a:r>
            <a:r>
              <a:rPr lang="en-GB" smtClean="0">
                <a:solidFill>
                  <a:schemeClr val="accent2"/>
                </a:solidFill>
                <a:latin typeface="Arial" charset="0"/>
              </a:rPr>
              <a:t>/ ČMKOS/</a:t>
            </a:r>
          </a:p>
          <a:p>
            <a:r>
              <a:rPr lang="en-GB" smtClean="0">
                <a:solidFill>
                  <a:srgbClr val="006600"/>
                </a:solidFill>
                <a:latin typeface="Arial" charset="0"/>
              </a:rPr>
              <a:t>Fusionsversuche der OS KOVO </a:t>
            </a:r>
          </a:p>
          <a:p>
            <a:r>
              <a:rPr lang="de-DE" smtClean="0">
                <a:solidFill>
                  <a:srgbClr val="000099"/>
                </a:solidFill>
                <a:latin typeface="Arial" charset="0"/>
              </a:rPr>
              <a:t>Ergebnisse</a:t>
            </a:r>
            <a:endParaRPr lang="en-GB" smtClean="0">
              <a:solidFill>
                <a:srgbClr val="000099"/>
              </a:solidFill>
              <a:latin typeface="Arial" charset="0"/>
            </a:endParaRPr>
          </a:p>
          <a:p>
            <a:pPr>
              <a:buFont typeface="Arial" charset="0"/>
              <a:buNone/>
            </a:pPr>
            <a:endParaRPr lang="cs-CZ" smtClean="0">
              <a:solidFill>
                <a:srgbClr val="000099"/>
              </a:solidFill>
              <a:latin typeface="Arial" charset="0"/>
            </a:endParaRPr>
          </a:p>
        </p:txBody>
      </p:sp>
      <p:pic>
        <p:nvPicPr>
          <p:cNvPr id="2052" name="Picture 8" descr="D:\KOVO\Internet2007\Image\Loga\skovon.gif"/>
          <p:cNvPicPr>
            <a:picLocks noChangeAspect="1" noChangeArrowheads="1"/>
          </p:cNvPicPr>
          <p:nvPr/>
        </p:nvPicPr>
        <p:blipFill>
          <a:blip r:embed="rId2" cstate="print"/>
          <a:srcRect/>
          <a:stretch>
            <a:fillRect/>
          </a:stretch>
        </p:blipFill>
        <p:spPr bwMode="auto">
          <a:xfrm>
            <a:off x="6877050" y="4797425"/>
            <a:ext cx="1770063" cy="17700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a:xfrm>
            <a:off x="468313" y="0"/>
            <a:ext cx="8229600" cy="836613"/>
          </a:xfrm>
        </p:spPr>
        <p:txBody>
          <a:bodyPr/>
          <a:lstStyle/>
          <a:p>
            <a:r>
              <a:rPr lang="de-DE" sz="4000" smtClean="0">
                <a:solidFill>
                  <a:schemeClr val="hlink"/>
                </a:solidFill>
              </a:rPr>
              <a:t>Fusionsergebnisse</a:t>
            </a:r>
            <a:endParaRPr lang="en-GB" sz="4000" smtClean="0">
              <a:solidFill>
                <a:schemeClr val="hlink"/>
              </a:solidFill>
            </a:endParaRPr>
          </a:p>
        </p:txBody>
      </p:sp>
      <p:sp>
        <p:nvSpPr>
          <p:cNvPr id="11267" name="Zástupný symbol pro obsah 2"/>
          <p:cNvSpPr>
            <a:spLocks noGrp="1"/>
          </p:cNvSpPr>
          <p:nvPr>
            <p:ph idx="1"/>
          </p:nvPr>
        </p:nvSpPr>
        <p:spPr>
          <a:xfrm>
            <a:off x="323850" y="908050"/>
            <a:ext cx="8640763" cy="5689600"/>
          </a:xfrm>
        </p:spPr>
        <p:txBody>
          <a:bodyPr/>
          <a:lstStyle/>
          <a:p>
            <a:r>
              <a:rPr lang="de-DE" sz="2600" smtClean="0">
                <a:solidFill>
                  <a:srgbClr val="FF3300"/>
                </a:solidFill>
              </a:rPr>
              <a:t>Die wahrscheinlichen Gründe für das Scheitern der Fusionsversuche zwischen </a:t>
            </a:r>
            <a:r>
              <a:rPr lang="hu-HU" sz="2600" smtClean="0">
                <a:solidFill>
                  <a:srgbClr val="FF3300"/>
                </a:solidFill>
              </a:rPr>
              <a:t>OS KOVO </a:t>
            </a:r>
            <a:r>
              <a:rPr lang="de-DE" sz="2600" smtClean="0">
                <a:solidFill>
                  <a:srgbClr val="FF3300"/>
                </a:solidFill>
              </a:rPr>
              <a:t>und den kleineren Organisationen</a:t>
            </a:r>
            <a:r>
              <a:rPr lang="en-GB" sz="2600" smtClean="0">
                <a:solidFill>
                  <a:srgbClr val="FF3300"/>
                </a:solidFill>
              </a:rPr>
              <a:t>:</a:t>
            </a:r>
          </a:p>
          <a:p>
            <a:r>
              <a:rPr lang="de-DE" sz="2600" smtClean="0"/>
              <a:t>Angst von der Größe der </a:t>
            </a:r>
            <a:r>
              <a:rPr lang="en-GB" sz="2600" smtClean="0"/>
              <a:t>OS KOVO</a:t>
            </a:r>
          </a:p>
          <a:p>
            <a:r>
              <a:rPr lang="de-DE" sz="2600" smtClean="0"/>
              <a:t>Angst davon, dass die Vertreter kleinerer Gewerkschaften keine Führungsposition erhalten</a:t>
            </a:r>
            <a:r>
              <a:rPr lang="hu-HU" sz="2600" smtClean="0"/>
              <a:t> </a:t>
            </a:r>
            <a:endParaRPr lang="en-GB" sz="2600" smtClean="0"/>
          </a:p>
          <a:p>
            <a:r>
              <a:rPr lang="de-DE" sz="2600" smtClean="0"/>
              <a:t>Subjektive „persönliche“ Ängste</a:t>
            </a:r>
            <a:endParaRPr lang="en-GB" sz="2600" smtClean="0"/>
          </a:p>
          <a:p>
            <a:r>
              <a:rPr lang="de-DE" sz="2600" smtClean="0"/>
              <a:t>Sie wollten in beiden Fällen wahrscheinlich nur die Entscheidung ihres Kongresses – Einleitung von Verhandlungen zum Thema Fusion –umsetzen</a:t>
            </a:r>
            <a:r>
              <a:rPr lang="hu-HU" sz="2600" smtClean="0"/>
              <a:t> </a:t>
            </a:r>
          </a:p>
          <a:p>
            <a:r>
              <a:rPr lang="de-DE" sz="2600" smtClean="0"/>
              <a:t>Im Rahmen von</a:t>
            </a:r>
            <a:r>
              <a:rPr lang="hu-HU" sz="2600" smtClean="0"/>
              <a:t> OS KOVO </a:t>
            </a:r>
            <a:r>
              <a:rPr lang="de-DE" sz="2600" smtClean="0"/>
              <a:t>haben nur die Gewerkschaften in der Energetik und der Chemieindustrie fusioniert, in den beiden anderen Fällen kam es nicht zur Fusion</a:t>
            </a:r>
            <a:endParaRPr lang="en-GB" sz="2600" smtClean="0"/>
          </a:p>
          <a:p>
            <a:pPr>
              <a:buFont typeface="Arial" charset="0"/>
              <a:buNone/>
            </a:pPr>
            <a:endParaRPr lang="cs-CZ" sz="2800" smtClean="0"/>
          </a:p>
          <a:p>
            <a:pPr>
              <a:buFont typeface="Arial" charset="0"/>
              <a:buNone/>
            </a:pPr>
            <a:endParaRPr lang="cs-CZ" sz="2800" smtClean="0"/>
          </a:p>
          <a:p>
            <a:endParaRPr lang="cs-CZ" sz="2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ctrTitle"/>
          </p:nvPr>
        </p:nvSpPr>
        <p:spPr>
          <a:xfrm>
            <a:off x="684213" y="404813"/>
            <a:ext cx="7772400" cy="1470025"/>
          </a:xfrm>
        </p:spPr>
        <p:txBody>
          <a:bodyPr anchor="t" anchorCtr="1"/>
          <a:lstStyle/>
          <a:p>
            <a:pPr eaLnBrk="1" hangingPunct="1"/>
            <a:r>
              <a:rPr lang="de-DE" sz="3200" smtClean="0">
                <a:latin typeface="Arial" charset="0"/>
              </a:rPr>
              <a:t>Aufbau der tschechischen Gewerkschaften </a:t>
            </a:r>
            <a:endParaRPr lang="cs-CZ" sz="3200" smtClean="0">
              <a:latin typeface="Arial" charset="0"/>
            </a:endParaRPr>
          </a:p>
        </p:txBody>
      </p:sp>
      <p:sp>
        <p:nvSpPr>
          <p:cNvPr id="3075" name="Podnadpis 2"/>
          <p:cNvSpPr>
            <a:spLocks noGrp="1"/>
          </p:cNvSpPr>
          <p:nvPr>
            <p:ph type="subTitle" idx="1"/>
          </p:nvPr>
        </p:nvSpPr>
        <p:spPr>
          <a:xfrm>
            <a:off x="1371600" y="1700213"/>
            <a:ext cx="6400800" cy="4608512"/>
          </a:xfrm>
        </p:spPr>
        <p:txBody>
          <a:bodyPr/>
          <a:lstStyle/>
          <a:p>
            <a:pPr marL="0" lvl="1" algn="l" eaLnBrk="1" hangingPunct="1"/>
            <a:r>
              <a:rPr lang="de-DE" sz="2000" smtClean="0">
                <a:solidFill>
                  <a:schemeClr val="tx1"/>
                </a:solidFill>
              </a:rPr>
              <a:t>Drei aktive Gewerkschaftsverbände in der Tschechischen Republik</a:t>
            </a:r>
            <a:r>
              <a:rPr lang="en-GB" sz="2000" smtClean="0">
                <a:solidFill>
                  <a:schemeClr val="tx1"/>
                </a:solidFill>
              </a:rPr>
              <a:t>:</a:t>
            </a:r>
          </a:p>
          <a:p>
            <a:pPr marL="0" lvl="1" algn="l" eaLnBrk="1" hangingPunct="1"/>
            <a:endParaRPr lang="cs-CZ" sz="2000" smtClean="0">
              <a:solidFill>
                <a:schemeClr val="tx1"/>
              </a:solidFill>
            </a:endParaRPr>
          </a:p>
          <a:p>
            <a:pPr marL="0" lvl="1" algn="l" eaLnBrk="1" hangingPunct="1"/>
            <a:endParaRPr lang="cs-CZ" sz="2000" smtClean="0">
              <a:solidFill>
                <a:schemeClr val="tx1"/>
              </a:solidFill>
            </a:endParaRPr>
          </a:p>
          <a:p>
            <a:pPr marL="0" lvl="1" algn="l" eaLnBrk="1" hangingPunct="1"/>
            <a:endParaRPr lang="cs-CZ" sz="2000" smtClean="0">
              <a:solidFill>
                <a:schemeClr val="tx1"/>
              </a:solidFill>
            </a:endParaRPr>
          </a:p>
          <a:p>
            <a:pPr marL="0" lvl="1" algn="l" eaLnBrk="1" hangingPunct="1"/>
            <a:endParaRPr lang="cs-CZ" sz="2000" smtClean="0">
              <a:solidFill>
                <a:schemeClr val="tx1"/>
              </a:solidFill>
            </a:endParaRPr>
          </a:p>
          <a:p>
            <a:pPr marL="0" lvl="1" algn="l" eaLnBrk="1" hangingPunct="1"/>
            <a:endParaRPr lang="cs-CZ" sz="2000" smtClean="0">
              <a:solidFill>
                <a:schemeClr val="tx1"/>
              </a:solidFill>
            </a:endParaRPr>
          </a:p>
          <a:p>
            <a:pPr marL="0" lvl="1" algn="l" eaLnBrk="1" hangingPunct="1"/>
            <a:endParaRPr lang="cs-CZ" sz="2000" smtClean="0">
              <a:solidFill>
                <a:schemeClr val="tx1"/>
              </a:solidFill>
            </a:endParaRPr>
          </a:p>
          <a:p>
            <a:pPr marL="0" lvl="1" algn="l" eaLnBrk="1" hangingPunct="1">
              <a:buFont typeface="Arial" charset="0"/>
              <a:buChar char="•"/>
            </a:pPr>
            <a:r>
              <a:rPr lang="en-GB" sz="2000" smtClean="0">
                <a:solidFill>
                  <a:schemeClr val="tx1"/>
                </a:solidFill>
              </a:rPr>
              <a:t>Gewerkschaftskonföderation </a:t>
            </a:r>
            <a:r>
              <a:rPr lang="de-DE" sz="2000" smtClean="0">
                <a:solidFill>
                  <a:schemeClr val="tx1"/>
                </a:solidFill>
              </a:rPr>
              <a:t>Tschechiens und Morawiens</a:t>
            </a:r>
            <a:endParaRPr lang="en-GB" sz="2000" smtClean="0">
              <a:solidFill>
                <a:schemeClr val="tx1"/>
              </a:solidFill>
            </a:endParaRPr>
          </a:p>
          <a:p>
            <a:pPr marL="0" lvl="1" algn="l" eaLnBrk="1" hangingPunct="1">
              <a:buFont typeface="Arial" charset="0"/>
              <a:buChar char="•"/>
            </a:pPr>
            <a:r>
              <a:rPr lang="de-DE" sz="2000" smtClean="0">
                <a:solidFill>
                  <a:schemeClr val="tx1"/>
                </a:solidFill>
              </a:rPr>
              <a:t>Bund der freien Gewerkschaften</a:t>
            </a:r>
            <a:endParaRPr lang="en-GB" sz="2000" smtClean="0">
              <a:solidFill>
                <a:schemeClr val="tx1"/>
              </a:solidFill>
            </a:endParaRPr>
          </a:p>
          <a:p>
            <a:pPr marL="0" lvl="1" algn="l" eaLnBrk="1" hangingPunct="1">
              <a:buFont typeface="Arial" charset="0"/>
              <a:buChar char="•"/>
            </a:pPr>
            <a:r>
              <a:rPr lang="de-DE" sz="2000" smtClean="0">
                <a:solidFill>
                  <a:schemeClr val="tx1"/>
                </a:solidFill>
              </a:rPr>
              <a:t>Konföderation für Kunst und Kultur</a:t>
            </a:r>
            <a:endParaRPr lang="en-GB" sz="2000" smtClean="0">
              <a:solidFill>
                <a:schemeClr val="tx1"/>
              </a:solidFill>
            </a:endParaRPr>
          </a:p>
          <a:p>
            <a:pPr marL="0" lvl="1" algn="l" eaLnBrk="1" hangingPunct="1"/>
            <a:endParaRPr lang="cs-CZ" sz="2000" smtClean="0">
              <a:solidFill>
                <a:srgbClr val="898989"/>
              </a:solidFill>
            </a:endParaRPr>
          </a:p>
        </p:txBody>
      </p:sp>
      <p:pic>
        <p:nvPicPr>
          <p:cNvPr id="3076" name="Obrázek 3"/>
          <p:cNvPicPr>
            <a:picLocks noChangeAspect="1"/>
          </p:cNvPicPr>
          <p:nvPr/>
        </p:nvPicPr>
        <p:blipFill>
          <a:blip r:embed="rId2" cstate="print"/>
          <a:srcRect/>
          <a:stretch>
            <a:fillRect/>
          </a:stretch>
        </p:blipFill>
        <p:spPr bwMode="auto">
          <a:xfrm>
            <a:off x="1331913" y="2449513"/>
            <a:ext cx="1439862" cy="1285875"/>
          </a:xfrm>
          <a:prstGeom prst="rect">
            <a:avLst/>
          </a:prstGeom>
          <a:noFill/>
          <a:ln w="9525">
            <a:noFill/>
            <a:miter lim="800000"/>
            <a:headEnd/>
            <a:tailEnd/>
          </a:ln>
        </p:spPr>
      </p:pic>
      <p:pic>
        <p:nvPicPr>
          <p:cNvPr id="3077" name="Obrázek 4"/>
          <p:cNvPicPr>
            <a:picLocks noChangeAspect="1"/>
          </p:cNvPicPr>
          <p:nvPr/>
        </p:nvPicPr>
        <p:blipFill>
          <a:blip r:embed="rId3" cstate="print"/>
          <a:srcRect/>
          <a:stretch>
            <a:fillRect/>
          </a:stretch>
        </p:blipFill>
        <p:spPr bwMode="auto">
          <a:xfrm>
            <a:off x="3924300" y="2565400"/>
            <a:ext cx="1439863" cy="850900"/>
          </a:xfrm>
          <a:prstGeom prst="rect">
            <a:avLst/>
          </a:prstGeom>
          <a:noFill/>
          <a:ln w="9525">
            <a:noFill/>
            <a:miter lim="800000"/>
            <a:headEnd/>
            <a:tailEnd/>
          </a:ln>
        </p:spPr>
      </p:pic>
      <p:pic>
        <p:nvPicPr>
          <p:cNvPr id="3078" name="Obrázek 5"/>
          <p:cNvPicPr>
            <a:picLocks noChangeAspect="1"/>
          </p:cNvPicPr>
          <p:nvPr/>
        </p:nvPicPr>
        <p:blipFill>
          <a:blip r:embed="rId4" cstate="print"/>
          <a:srcRect/>
          <a:stretch>
            <a:fillRect/>
          </a:stretch>
        </p:blipFill>
        <p:spPr bwMode="auto">
          <a:xfrm>
            <a:off x="6443663" y="2654300"/>
            <a:ext cx="1439862" cy="673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KOVO\Internet2007\Image\Loga\imf100.tif"/>
          <p:cNvPicPr>
            <a:picLocks noChangeAspect="1" noChangeArrowheads="1"/>
          </p:cNvPicPr>
          <p:nvPr/>
        </p:nvPicPr>
        <p:blipFill>
          <a:blip r:embed="rId2" cstate="print"/>
          <a:srcRect/>
          <a:stretch>
            <a:fillRect/>
          </a:stretch>
        </p:blipFill>
        <p:spPr bwMode="auto">
          <a:xfrm>
            <a:off x="4572000" y="333375"/>
            <a:ext cx="3600450" cy="3203575"/>
          </a:xfrm>
          <a:prstGeom prst="rect">
            <a:avLst/>
          </a:prstGeom>
          <a:noFill/>
          <a:ln w="9525">
            <a:noFill/>
            <a:miter lim="800000"/>
            <a:headEnd/>
            <a:tailEnd/>
          </a:ln>
        </p:spPr>
      </p:pic>
      <p:sp>
        <p:nvSpPr>
          <p:cNvPr id="4099" name="Podnadpis 2"/>
          <p:cNvSpPr>
            <a:spLocks noGrp="1"/>
          </p:cNvSpPr>
          <p:nvPr>
            <p:ph type="subTitle" idx="1"/>
          </p:nvPr>
        </p:nvSpPr>
        <p:spPr>
          <a:xfrm>
            <a:off x="468313" y="2420938"/>
            <a:ext cx="6335712" cy="3887787"/>
          </a:xfrm>
        </p:spPr>
        <p:txBody>
          <a:bodyPr/>
          <a:lstStyle/>
          <a:p>
            <a:pPr marL="0" lvl="1" algn="l" eaLnBrk="1" hangingPunct="1">
              <a:lnSpc>
                <a:spcPct val="80000"/>
              </a:lnSpc>
            </a:pPr>
            <a:r>
              <a:rPr lang="de-DE" sz="2000" smtClean="0">
                <a:solidFill>
                  <a:schemeClr val="tx1"/>
                </a:solidFill>
              </a:rPr>
              <a:t>Der Gewerkschaftsbund Tschechiens und Morawiens </a:t>
            </a:r>
            <a:r>
              <a:rPr lang="hu-HU" sz="2000" smtClean="0">
                <a:solidFill>
                  <a:schemeClr val="tx1"/>
                </a:solidFill>
              </a:rPr>
              <a:t>(ČMKOS)</a:t>
            </a:r>
            <a:r>
              <a:rPr lang="de-DE" sz="2000" smtClean="0">
                <a:solidFill>
                  <a:schemeClr val="tx1"/>
                </a:solidFill>
              </a:rPr>
              <a:t> ist der größte unabhängige </a:t>
            </a:r>
            <a:r>
              <a:rPr lang="hu-HU" sz="2000" smtClean="0">
                <a:solidFill>
                  <a:schemeClr val="tx1"/>
                </a:solidFill>
              </a:rPr>
              <a:t>a</a:t>
            </a:r>
            <a:r>
              <a:rPr lang="de-DE" sz="2000" smtClean="0">
                <a:solidFill>
                  <a:schemeClr val="tx1"/>
                </a:solidFill>
              </a:rPr>
              <a:t>Gewerkschaftsbund in der Tschechischen Republik. Das Ziel der Arbeit des Gewerkschaftsbundes besteht darin, die Rechte der Gewerkschaften, der Arbeitnehmer sowie die sozialen und sonstigen Rechte zu koordinieren und zu schützen, die Interessen seiner Mitglieder gegenüber </a:t>
            </a:r>
            <a:r>
              <a:rPr lang="hu-HU" sz="2000" smtClean="0">
                <a:solidFill>
                  <a:schemeClr val="tx1"/>
                </a:solidFill>
              </a:rPr>
              <a:t>den Arbeitgebern, dem Staat</a:t>
            </a:r>
            <a:r>
              <a:rPr lang="de-DE" sz="2000" smtClean="0">
                <a:solidFill>
                  <a:schemeClr val="tx1"/>
                </a:solidFill>
              </a:rPr>
              <a:t>, den örtlichen Kommunen zu vertreten.  Der  Gewerkschaftsbund baut die Kooperation mit den Partnerorganisationen aus und arbeitet mit branchenübergreifenden und anderen internationalen Organisationen zusammen .</a:t>
            </a:r>
            <a:r>
              <a:rPr lang="hu-HU" sz="2000" smtClean="0">
                <a:solidFill>
                  <a:schemeClr val="tx1"/>
                </a:solidFill>
              </a:rPr>
              <a:t/>
            </a:r>
            <a:br>
              <a:rPr lang="hu-HU" sz="2000" smtClean="0">
                <a:solidFill>
                  <a:schemeClr val="tx1"/>
                </a:solidFill>
              </a:rPr>
            </a:br>
            <a:r>
              <a:rPr lang="hu-HU" sz="2000" smtClean="0">
                <a:solidFill>
                  <a:schemeClr val="tx1"/>
                </a:solidFill>
              </a:rPr>
              <a:t/>
            </a:r>
            <a:br>
              <a:rPr lang="hu-HU" sz="2000" smtClean="0">
                <a:solidFill>
                  <a:schemeClr val="tx1"/>
                </a:solidFill>
              </a:rPr>
            </a:br>
            <a:r>
              <a:rPr lang="de-DE" sz="2000" smtClean="0">
                <a:solidFill>
                  <a:schemeClr val="tx1"/>
                </a:solidFill>
              </a:rPr>
              <a:t>Die insgesamt 32 Gewerkschaftsorganisationen von </a:t>
            </a:r>
            <a:r>
              <a:rPr lang="hu-HU" sz="2000" smtClean="0">
                <a:solidFill>
                  <a:schemeClr val="tx1"/>
                </a:solidFill>
              </a:rPr>
              <a:t>ČMKOS </a:t>
            </a:r>
            <a:r>
              <a:rPr lang="de-DE" sz="2000" smtClean="0">
                <a:solidFill>
                  <a:schemeClr val="tx1"/>
                </a:solidFill>
              </a:rPr>
              <a:t>haben mehr, als </a:t>
            </a:r>
            <a:r>
              <a:rPr lang="hu-HU" sz="2000" smtClean="0">
                <a:solidFill>
                  <a:schemeClr val="tx1"/>
                </a:solidFill>
              </a:rPr>
              <a:t>400 000 </a:t>
            </a:r>
            <a:r>
              <a:rPr lang="de-DE" sz="2000" smtClean="0">
                <a:solidFill>
                  <a:schemeClr val="tx1"/>
                </a:solidFill>
              </a:rPr>
              <a:t>Mitglieder </a:t>
            </a:r>
            <a:r>
              <a:rPr lang="hu-HU" sz="2000" smtClean="0">
                <a:solidFill>
                  <a:schemeClr val="tx1"/>
                </a:solidFill>
              </a:rPr>
              <a:t>(</a:t>
            </a:r>
            <a:r>
              <a:rPr lang="de-DE" sz="2000" smtClean="0">
                <a:solidFill>
                  <a:schemeClr val="tx1"/>
                </a:solidFill>
              </a:rPr>
              <a:t>30.06.2011</a:t>
            </a:r>
            <a:r>
              <a:rPr lang="hu-HU" sz="2000" smtClean="0">
                <a:solidFill>
                  <a:schemeClr val="tx1"/>
                </a:solidFill>
              </a:rPr>
              <a:t>)</a:t>
            </a:r>
            <a:endParaRPr lang="en-GB" sz="2000" smtClean="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Podnadpis 2"/>
          <p:cNvSpPr>
            <a:spLocks noGrp="1"/>
          </p:cNvSpPr>
          <p:nvPr>
            <p:ph type="subTitle" idx="1"/>
          </p:nvPr>
        </p:nvSpPr>
        <p:spPr>
          <a:xfrm>
            <a:off x="539750" y="476250"/>
            <a:ext cx="8280400" cy="5689600"/>
          </a:xfrm>
        </p:spPr>
        <p:txBody>
          <a:bodyPr/>
          <a:lstStyle/>
          <a:p>
            <a:pPr algn="l" eaLnBrk="1" hangingPunct="1">
              <a:defRPr/>
            </a:pPr>
            <a:r>
              <a:rPr lang="en-GB" sz="1600" cap="all" dirty="0" smtClean="0">
                <a:solidFill>
                  <a:schemeClr val="tx1"/>
                </a:solidFill>
              </a:rPr>
              <a:t>Czech-Moravian Confederation of Trade Unions </a:t>
            </a:r>
          </a:p>
          <a:p>
            <a:pPr algn="l" eaLnBrk="1" hangingPunct="1">
              <a:defRPr/>
            </a:pPr>
            <a:endParaRPr lang="cs-CZ" sz="1600" dirty="0" smtClean="0">
              <a:solidFill>
                <a:schemeClr val="tx1"/>
              </a:solidFill>
            </a:endParaRPr>
          </a:p>
        </p:txBody>
      </p:sp>
      <p:graphicFrame>
        <p:nvGraphicFramePr>
          <p:cNvPr id="5181" name="Group 61"/>
          <p:cNvGraphicFramePr>
            <a:graphicFrameLocks noGrp="1"/>
          </p:cNvGraphicFramePr>
          <p:nvPr/>
        </p:nvGraphicFramePr>
        <p:xfrm>
          <a:off x="611188" y="908050"/>
          <a:ext cx="7993062" cy="5358012"/>
        </p:xfrm>
        <a:graphic>
          <a:graphicData uri="http://schemas.openxmlformats.org/drawingml/2006/table">
            <a:tbl>
              <a:tblPr/>
              <a:tblGrid>
                <a:gridCol w="6265782"/>
                <a:gridCol w="1727280"/>
              </a:tblGrid>
              <a:tr h="2166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de-DE" sz="1400" b="0" i="0" u="none" strike="noStrike" cap="none" normalizeH="0" baseline="0" noProof="0" dirty="0" smtClean="0">
                          <a:ln>
                            <a:noFill/>
                          </a:ln>
                          <a:solidFill>
                            <a:schemeClr val="bg1"/>
                          </a:solidFill>
                          <a:effectLst/>
                          <a:latin typeface="Calibri" pitchFamily="34" charset="0"/>
                        </a:rPr>
                        <a:t>Name der Mitgliedsorganisationen</a:t>
                      </a:r>
                      <a:endParaRPr kumimoji="0" lang="de-DE" sz="1400" b="1" i="1" u="none" strike="noStrike" cap="none" normalizeH="0" baseline="0" noProof="0" dirty="0" smtClean="0">
                        <a:ln>
                          <a:noFill/>
                        </a:ln>
                        <a:solidFill>
                          <a:schemeClr val="bg1"/>
                        </a:solidFill>
                        <a:effectLst/>
                        <a:latin typeface="Arial" charset="0"/>
                      </a:endParaRPr>
                    </a:p>
                  </a:txBody>
                  <a:tcPr marL="30063" marR="3340" marT="334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58ED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400" b="0" i="0" u="none" strike="noStrike" cap="none" normalizeH="0" baseline="0" noProof="0" dirty="0" err="1" smtClean="0">
                          <a:ln>
                            <a:noFill/>
                          </a:ln>
                          <a:solidFill>
                            <a:schemeClr val="bg1"/>
                          </a:solidFill>
                          <a:effectLst/>
                          <a:latin typeface="Calibri" pitchFamily="34" charset="0"/>
                        </a:rPr>
                        <a:t>Anzahl</a:t>
                      </a:r>
                      <a:r>
                        <a:rPr kumimoji="0" lang="en-GB" sz="1400" b="0" i="0" u="none" strike="noStrike" cap="none" normalizeH="0" baseline="0" noProof="0" dirty="0" smtClean="0">
                          <a:ln>
                            <a:noFill/>
                          </a:ln>
                          <a:solidFill>
                            <a:schemeClr val="bg1"/>
                          </a:solidFill>
                          <a:effectLst/>
                          <a:latin typeface="Calibri" pitchFamily="34" charset="0"/>
                        </a:rPr>
                        <a:t> der </a:t>
                      </a:r>
                      <a:r>
                        <a:rPr kumimoji="0" lang="en-GB" sz="1400" b="0" i="0" u="none" strike="noStrike" cap="none" normalizeH="0" baseline="0" noProof="0" dirty="0" err="1" smtClean="0">
                          <a:ln>
                            <a:noFill/>
                          </a:ln>
                          <a:solidFill>
                            <a:schemeClr val="bg1"/>
                          </a:solidFill>
                          <a:effectLst/>
                          <a:latin typeface="Calibri" pitchFamily="34" charset="0"/>
                        </a:rPr>
                        <a:t>Mitglieder</a:t>
                      </a:r>
                      <a:endParaRPr kumimoji="0" lang="en-GB" sz="1400" b="1" i="1" u="none" strike="noStrike" cap="none" normalizeH="0" baseline="0" noProof="0" dirty="0" smtClean="0">
                        <a:ln>
                          <a:noFill/>
                        </a:ln>
                        <a:solidFill>
                          <a:schemeClr val="bg1"/>
                        </a:solidFill>
                        <a:effectLst/>
                        <a:latin typeface="Arial" charset="0"/>
                      </a:endParaRPr>
                    </a:p>
                  </a:txBody>
                  <a:tcPr marL="3340" marR="3340" marT="334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58ED5"/>
                    </a:solidFill>
                  </a:tcPr>
                </a:tc>
              </a:tr>
              <a:tr h="32132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OS pracovníků hornictví, geologie a naftového průmyslu</a:t>
                      </a:r>
                      <a:endParaRPr kumimoji="0" lang="cs-CZ" sz="1400" b="0" i="0" u="none" strike="noStrike" cap="none" normalizeH="0" baseline="0" smtClean="0">
                        <a:ln>
                          <a:noFill/>
                        </a:ln>
                        <a:solidFill>
                          <a:srgbClr val="000000"/>
                        </a:solidFill>
                        <a:effectLst/>
                        <a:latin typeface="Arial" charset="0"/>
                      </a:endParaRPr>
                    </a:p>
                  </a:txBody>
                  <a:tcPr marL="30063" marR="108005" marT="71981" marB="3599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21 184</a:t>
                      </a:r>
                      <a:endParaRPr kumimoji="0" lang="cs-CZ" sz="1400" b="0" i="0" u="none" strike="noStrike" cap="none" normalizeH="0" baseline="0" smtClean="0">
                        <a:ln>
                          <a:noFill/>
                        </a:ln>
                        <a:solidFill>
                          <a:srgbClr val="000000"/>
                        </a:solidFill>
                        <a:effectLst/>
                        <a:latin typeface="Arial" charset="0"/>
                      </a:endParaRPr>
                    </a:p>
                  </a:txBody>
                  <a:tcPr marL="3340" marR="108005" marT="71981" marB="3599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2132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OS ECHO ČR</a:t>
                      </a:r>
                      <a:endParaRPr kumimoji="0" lang="cs-CZ" sz="1400" b="0" i="0" u="none" strike="noStrike" cap="none" normalizeH="0" baseline="0" smtClean="0">
                        <a:ln>
                          <a:noFill/>
                        </a:ln>
                        <a:solidFill>
                          <a:srgbClr val="000000"/>
                        </a:solidFill>
                        <a:effectLst/>
                        <a:latin typeface="Arial" charset="0"/>
                      </a:endParaRPr>
                    </a:p>
                  </a:txBody>
                  <a:tcPr marL="30063" marR="108005" marT="71981" marB="3599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22 032</a:t>
                      </a:r>
                      <a:endParaRPr kumimoji="0" lang="cs-CZ" sz="1400" b="0" i="0" u="none" strike="noStrike" cap="none" normalizeH="0" baseline="0" smtClean="0">
                        <a:ln>
                          <a:noFill/>
                        </a:ln>
                        <a:solidFill>
                          <a:srgbClr val="000000"/>
                        </a:solidFill>
                        <a:effectLst/>
                        <a:latin typeface="Arial" charset="0"/>
                      </a:endParaRPr>
                    </a:p>
                  </a:txBody>
                  <a:tcPr marL="3340" marR="108005" marT="71981" marB="3599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2132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cs-CZ" sz="1400" b="1" i="0" u="none" strike="noStrike" cap="none" normalizeH="0" baseline="0" smtClean="0">
                          <a:ln>
                            <a:noFill/>
                          </a:ln>
                          <a:solidFill>
                            <a:schemeClr val="folHlink"/>
                          </a:solidFill>
                          <a:effectLst/>
                          <a:latin typeface="Calibri" pitchFamily="34" charset="0"/>
                        </a:rPr>
                        <a:t>OS KOVO</a:t>
                      </a:r>
                      <a:endParaRPr kumimoji="0" lang="cs-CZ" sz="1400" b="1" i="0" u="none" strike="noStrike" cap="none" normalizeH="0" baseline="0" smtClean="0">
                        <a:ln>
                          <a:noFill/>
                        </a:ln>
                        <a:solidFill>
                          <a:schemeClr val="folHlink"/>
                        </a:solidFill>
                        <a:effectLst/>
                        <a:latin typeface="Arial" charset="0"/>
                      </a:endParaRPr>
                    </a:p>
                  </a:txBody>
                  <a:tcPr marL="30063" marR="108005" marT="71981" marB="3599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cs-CZ" sz="1400" b="1" i="0" u="none" strike="noStrike" cap="none" normalizeH="0" baseline="0" smtClean="0">
                          <a:ln>
                            <a:noFill/>
                          </a:ln>
                          <a:solidFill>
                            <a:schemeClr val="folHlink"/>
                          </a:solidFill>
                          <a:effectLst/>
                          <a:latin typeface="Calibri" pitchFamily="34" charset="0"/>
                        </a:rPr>
                        <a:t>136 319</a:t>
                      </a:r>
                      <a:endParaRPr kumimoji="0" lang="cs-CZ" sz="1400" b="1" i="0" u="none" strike="noStrike" cap="none" normalizeH="0" baseline="0" smtClean="0">
                        <a:ln>
                          <a:noFill/>
                        </a:ln>
                        <a:solidFill>
                          <a:schemeClr val="folHlink"/>
                        </a:solidFill>
                        <a:effectLst/>
                        <a:latin typeface="Arial" charset="0"/>
                      </a:endParaRPr>
                    </a:p>
                  </a:txBody>
                  <a:tcPr marL="3340" marR="108005" marT="71981" marB="3599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2132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OS STAVBA ČR</a:t>
                      </a:r>
                      <a:endParaRPr kumimoji="0" lang="cs-CZ" sz="1400" b="0" i="0" u="none" strike="noStrike" cap="none" normalizeH="0" baseline="0" smtClean="0">
                        <a:ln>
                          <a:noFill/>
                        </a:ln>
                        <a:solidFill>
                          <a:srgbClr val="000000"/>
                        </a:solidFill>
                        <a:effectLst/>
                        <a:latin typeface="Arial" charset="0"/>
                      </a:endParaRPr>
                    </a:p>
                  </a:txBody>
                  <a:tcPr marL="30063" marR="108005" marT="71981" marB="3599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15 288</a:t>
                      </a:r>
                      <a:endParaRPr kumimoji="0" lang="cs-CZ" sz="1400" b="0" i="0" u="none" strike="noStrike" cap="none" normalizeH="0" baseline="0" smtClean="0">
                        <a:ln>
                          <a:noFill/>
                        </a:ln>
                        <a:solidFill>
                          <a:srgbClr val="000000"/>
                        </a:solidFill>
                        <a:effectLst/>
                        <a:latin typeface="Arial" charset="0"/>
                      </a:endParaRPr>
                    </a:p>
                  </a:txBody>
                  <a:tcPr marL="3340" marR="108005" marT="71981" marB="3599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2132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Vysokoškolský OS</a:t>
                      </a:r>
                      <a:endParaRPr kumimoji="0" lang="cs-CZ" sz="1400" b="0" i="0" u="none" strike="noStrike" cap="none" normalizeH="0" baseline="0" smtClean="0">
                        <a:ln>
                          <a:noFill/>
                        </a:ln>
                        <a:solidFill>
                          <a:srgbClr val="000000"/>
                        </a:solidFill>
                        <a:effectLst/>
                        <a:latin typeface="Arial" charset="0"/>
                      </a:endParaRPr>
                    </a:p>
                  </a:txBody>
                  <a:tcPr marL="30063" marR="108005" marT="71981" marB="3599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5 155</a:t>
                      </a:r>
                      <a:endParaRPr kumimoji="0" lang="cs-CZ" sz="1400" b="0" i="0" u="none" strike="noStrike" cap="none" normalizeH="0" baseline="0" smtClean="0">
                        <a:ln>
                          <a:noFill/>
                        </a:ln>
                        <a:solidFill>
                          <a:srgbClr val="000000"/>
                        </a:solidFill>
                        <a:effectLst/>
                        <a:latin typeface="Arial" charset="0"/>
                      </a:endParaRPr>
                    </a:p>
                  </a:txBody>
                  <a:tcPr marL="3340" marR="108005" marT="71981" marB="3599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2132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OS pracovníků dřevozpracujících odvětví, lesního a vodního hospodářství v ČR</a:t>
                      </a:r>
                      <a:endParaRPr kumimoji="0" lang="cs-CZ" sz="1400" b="0" i="0" u="none" strike="noStrike" cap="none" normalizeH="0" baseline="0" smtClean="0">
                        <a:ln>
                          <a:noFill/>
                        </a:ln>
                        <a:solidFill>
                          <a:srgbClr val="000000"/>
                        </a:solidFill>
                        <a:effectLst/>
                        <a:latin typeface="Arial" charset="0"/>
                      </a:endParaRPr>
                    </a:p>
                  </a:txBody>
                  <a:tcPr marL="30063" marR="108005" marT="71981" marB="3599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15 521</a:t>
                      </a:r>
                      <a:endParaRPr kumimoji="0" lang="cs-CZ" sz="1400" b="0" i="0" u="none" strike="noStrike" cap="none" normalizeH="0" baseline="0" smtClean="0">
                        <a:ln>
                          <a:noFill/>
                        </a:ln>
                        <a:solidFill>
                          <a:srgbClr val="000000"/>
                        </a:solidFill>
                        <a:effectLst/>
                        <a:latin typeface="Arial" charset="0"/>
                      </a:endParaRPr>
                    </a:p>
                  </a:txBody>
                  <a:tcPr marL="3340" marR="108005" marT="71981" marB="3599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2132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OS pracovníků textilního, oděvního a kožedělného průmyslu Čech a Moravy</a:t>
                      </a:r>
                      <a:endParaRPr kumimoji="0" lang="cs-CZ" sz="1400" b="0" i="0" u="none" strike="noStrike" cap="none" normalizeH="0" baseline="0" smtClean="0">
                        <a:ln>
                          <a:noFill/>
                        </a:ln>
                        <a:solidFill>
                          <a:srgbClr val="000000"/>
                        </a:solidFill>
                        <a:effectLst/>
                        <a:latin typeface="Arial" charset="0"/>
                      </a:endParaRPr>
                    </a:p>
                  </a:txBody>
                  <a:tcPr marL="30063" marR="108005" marT="71981" marB="3599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6 008</a:t>
                      </a:r>
                      <a:endParaRPr kumimoji="0" lang="cs-CZ" sz="1400" b="0" i="0" u="none" strike="noStrike" cap="none" normalizeH="0" baseline="0" smtClean="0">
                        <a:ln>
                          <a:noFill/>
                        </a:ln>
                        <a:solidFill>
                          <a:srgbClr val="000000"/>
                        </a:solidFill>
                        <a:effectLst/>
                        <a:latin typeface="Arial" charset="0"/>
                      </a:endParaRPr>
                    </a:p>
                  </a:txBody>
                  <a:tcPr marL="3340" marR="108005" marT="71981" marB="3599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2132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OS UNIOS</a:t>
                      </a:r>
                      <a:endParaRPr kumimoji="0" lang="cs-CZ" sz="1400" b="0" i="0" u="none" strike="noStrike" cap="none" normalizeH="0" baseline="0" smtClean="0">
                        <a:ln>
                          <a:noFill/>
                        </a:ln>
                        <a:solidFill>
                          <a:srgbClr val="000000"/>
                        </a:solidFill>
                        <a:effectLst/>
                        <a:latin typeface="Arial" charset="0"/>
                      </a:endParaRPr>
                    </a:p>
                  </a:txBody>
                  <a:tcPr marL="30063" marR="108005" marT="71981" marB="3599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11 310</a:t>
                      </a:r>
                      <a:endParaRPr kumimoji="0" lang="cs-CZ" sz="1400" b="0" i="0" u="none" strike="noStrike" cap="none" normalizeH="0" baseline="0" smtClean="0">
                        <a:ln>
                          <a:noFill/>
                        </a:ln>
                        <a:solidFill>
                          <a:srgbClr val="000000"/>
                        </a:solidFill>
                        <a:effectLst/>
                        <a:latin typeface="Arial" charset="0"/>
                      </a:endParaRPr>
                    </a:p>
                  </a:txBody>
                  <a:tcPr marL="3340" marR="108005" marT="71981" marB="3599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2132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NOS pracovníků potravinářského průmyslu a příbuzných odvětví Čech a Moravy</a:t>
                      </a:r>
                      <a:endParaRPr kumimoji="0" lang="cs-CZ" sz="1400" b="0" i="0" u="none" strike="noStrike" cap="none" normalizeH="0" baseline="0" smtClean="0">
                        <a:ln>
                          <a:noFill/>
                        </a:ln>
                        <a:solidFill>
                          <a:srgbClr val="000000"/>
                        </a:solidFill>
                        <a:effectLst/>
                        <a:latin typeface="Arial" charset="0"/>
                      </a:endParaRPr>
                    </a:p>
                  </a:txBody>
                  <a:tcPr marL="30063" marR="108005" marT="71981" marB="3599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9 195</a:t>
                      </a:r>
                      <a:endParaRPr kumimoji="0" lang="cs-CZ" sz="1400" b="0" i="0" u="none" strike="noStrike" cap="none" normalizeH="0" baseline="0" smtClean="0">
                        <a:ln>
                          <a:noFill/>
                        </a:ln>
                        <a:solidFill>
                          <a:srgbClr val="000000"/>
                        </a:solidFill>
                        <a:effectLst/>
                        <a:latin typeface="Arial" charset="0"/>
                      </a:endParaRPr>
                    </a:p>
                  </a:txBody>
                  <a:tcPr marL="3340" marR="108005" marT="71981" marB="3599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2132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OS zaměstnanců poštovních, telekomunikačních a novinových služeb</a:t>
                      </a:r>
                      <a:endParaRPr kumimoji="0" lang="cs-CZ" sz="1400" b="0" i="0" u="none" strike="noStrike" cap="none" normalizeH="0" baseline="0" smtClean="0">
                        <a:ln>
                          <a:noFill/>
                        </a:ln>
                        <a:solidFill>
                          <a:srgbClr val="000000"/>
                        </a:solidFill>
                        <a:effectLst/>
                        <a:latin typeface="Arial" charset="0"/>
                      </a:endParaRPr>
                    </a:p>
                  </a:txBody>
                  <a:tcPr marL="30063" marR="108005" marT="71981" marB="3599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18 740</a:t>
                      </a:r>
                      <a:endParaRPr kumimoji="0" lang="cs-CZ" sz="1400" b="0" i="0" u="none" strike="noStrike" cap="none" normalizeH="0" baseline="0" smtClean="0">
                        <a:ln>
                          <a:noFill/>
                        </a:ln>
                        <a:solidFill>
                          <a:srgbClr val="000000"/>
                        </a:solidFill>
                        <a:effectLst/>
                        <a:latin typeface="Arial" charset="0"/>
                      </a:endParaRPr>
                    </a:p>
                  </a:txBody>
                  <a:tcPr marL="3340" marR="108005" marT="71981" marB="3599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2132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OS pracovníků obchodu</a:t>
                      </a:r>
                      <a:endParaRPr kumimoji="0" lang="cs-CZ" sz="1400" b="0" i="0" u="none" strike="noStrike" cap="none" normalizeH="0" baseline="0" smtClean="0">
                        <a:ln>
                          <a:noFill/>
                        </a:ln>
                        <a:solidFill>
                          <a:srgbClr val="000000"/>
                        </a:solidFill>
                        <a:effectLst/>
                        <a:latin typeface="Arial" charset="0"/>
                      </a:endParaRPr>
                    </a:p>
                  </a:txBody>
                  <a:tcPr marL="30063" marR="108005" marT="71981" marB="3599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8 093</a:t>
                      </a:r>
                      <a:endParaRPr kumimoji="0" lang="cs-CZ" sz="1400" b="0" i="0" u="none" strike="noStrike" cap="none" normalizeH="0" baseline="0" smtClean="0">
                        <a:ln>
                          <a:noFill/>
                        </a:ln>
                        <a:solidFill>
                          <a:srgbClr val="000000"/>
                        </a:solidFill>
                        <a:effectLst/>
                        <a:latin typeface="Arial" charset="0"/>
                      </a:endParaRPr>
                    </a:p>
                  </a:txBody>
                  <a:tcPr marL="3340" marR="108005" marT="71981" marB="3599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2132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pt-BR" sz="1400" b="0" i="0" u="none" strike="noStrike" cap="none" normalizeH="0" baseline="0" smtClean="0">
                          <a:ln>
                            <a:noFill/>
                          </a:ln>
                          <a:solidFill>
                            <a:srgbClr val="000000"/>
                          </a:solidFill>
                          <a:effectLst/>
                          <a:latin typeface="Calibri" pitchFamily="34" charset="0"/>
                        </a:rPr>
                        <a:t>OS státních orgánů a organizací</a:t>
                      </a:r>
                      <a:endParaRPr kumimoji="0" lang="pt-BR" sz="1400" b="0" i="0" u="none" strike="noStrike" cap="none" normalizeH="0" baseline="0" smtClean="0">
                        <a:ln>
                          <a:noFill/>
                        </a:ln>
                        <a:solidFill>
                          <a:srgbClr val="000000"/>
                        </a:solidFill>
                        <a:effectLst/>
                        <a:latin typeface="Arial" charset="0"/>
                      </a:endParaRPr>
                    </a:p>
                  </a:txBody>
                  <a:tcPr marL="30063" marR="108005" marT="71981" marB="3599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23 415</a:t>
                      </a:r>
                      <a:endParaRPr kumimoji="0" lang="cs-CZ" sz="1400" b="0" i="0" u="none" strike="noStrike" cap="none" normalizeH="0" baseline="0" smtClean="0">
                        <a:ln>
                          <a:noFill/>
                        </a:ln>
                        <a:solidFill>
                          <a:srgbClr val="000000"/>
                        </a:solidFill>
                        <a:effectLst/>
                        <a:latin typeface="Arial" charset="0"/>
                      </a:endParaRPr>
                    </a:p>
                  </a:txBody>
                  <a:tcPr marL="3340" marR="108005" marT="71981" marB="3599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2132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OS pracovníků peněžnictví a pojišťovnictví</a:t>
                      </a:r>
                      <a:endParaRPr kumimoji="0" lang="cs-CZ" sz="1400" b="0" i="0" u="none" strike="noStrike" cap="none" normalizeH="0" baseline="0" smtClean="0">
                        <a:ln>
                          <a:noFill/>
                        </a:ln>
                        <a:solidFill>
                          <a:srgbClr val="000000"/>
                        </a:solidFill>
                        <a:effectLst/>
                        <a:latin typeface="Arial" charset="0"/>
                      </a:endParaRPr>
                    </a:p>
                  </a:txBody>
                  <a:tcPr marL="30063" marR="108005" marT="71981" marB="3599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9 007</a:t>
                      </a:r>
                      <a:endParaRPr kumimoji="0" lang="cs-CZ" sz="1400" b="0" i="0" u="none" strike="noStrike" cap="none" normalizeH="0" baseline="0" smtClean="0">
                        <a:ln>
                          <a:noFill/>
                        </a:ln>
                        <a:solidFill>
                          <a:srgbClr val="000000"/>
                        </a:solidFill>
                        <a:effectLst/>
                        <a:latin typeface="Arial" charset="0"/>
                      </a:endParaRPr>
                    </a:p>
                  </a:txBody>
                  <a:tcPr marL="3340" marR="108005" marT="71981" marB="3599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2132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pt-BR" sz="1400" b="0" i="0" u="none" strike="noStrike" cap="none" normalizeH="0" baseline="0" smtClean="0">
                          <a:ln>
                            <a:noFill/>
                          </a:ln>
                          <a:solidFill>
                            <a:srgbClr val="000000"/>
                          </a:solidFill>
                          <a:effectLst/>
                          <a:latin typeface="Calibri" pitchFamily="34" charset="0"/>
                        </a:rPr>
                        <a:t>OS zdravotnictví a sociální péče ČR</a:t>
                      </a:r>
                      <a:endParaRPr kumimoji="0" lang="pt-BR" sz="1400" b="0" i="0" u="none" strike="noStrike" cap="none" normalizeH="0" baseline="0" smtClean="0">
                        <a:ln>
                          <a:noFill/>
                        </a:ln>
                        <a:solidFill>
                          <a:srgbClr val="000000"/>
                        </a:solidFill>
                        <a:effectLst/>
                        <a:latin typeface="Arial" charset="0"/>
                      </a:endParaRPr>
                    </a:p>
                  </a:txBody>
                  <a:tcPr marL="30063" marR="108005" marT="71981" marB="3599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34 598</a:t>
                      </a:r>
                      <a:endParaRPr kumimoji="0" lang="cs-CZ" sz="1400" b="0" i="0" u="none" strike="noStrike" cap="none" normalizeH="0" baseline="0" smtClean="0">
                        <a:ln>
                          <a:noFill/>
                        </a:ln>
                        <a:solidFill>
                          <a:srgbClr val="000000"/>
                        </a:solidFill>
                        <a:effectLst/>
                        <a:latin typeface="Arial" charset="0"/>
                      </a:endParaRPr>
                    </a:p>
                  </a:txBody>
                  <a:tcPr marL="3340" marR="108005" marT="71981" marB="3599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2132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ČMOS pracovníků školství</a:t>
                      </a:r>
                      <a:endParaRPr kumimoji="0" lang="cs-CZ" sz="1400" b="0" i="0" u="none" strike="noStrike" cap="none" normalizeH="0" baseline="0" smtClean="0">
                        <a:ln>
                          <a:noFill/>
                        </a:ln>
                        <a:solidFill>
                          <a:srgbClr val="000000"/>
                        </a:solidFill>
                        <a:effectLst/>
                        <a:latin typeface="Arial" charset="0"/>
                      </a:endParaRPr>
                    </a:p>
                  </a:txBody>
                  <a:tcPr marL="30063" marR="108005" marT="71981" marB="3599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31 897</a:t>
                      </a:r>
                      <a:endParaRPr kumimoji="0" lang="cs-CZ" sz="1400" b="0" i="0" u="none" strike="noStrike" cap="none" normalizeH="0" baseline="0" smtClean="0">
                        <a:ln>
                          <a:noFill/>
                        </a:ln>
                        <a:solidFill>
                          <a:srgbClr val="000000"/>
                        </a:solidFill>
                        <a:effectLst/>
                        <a:latin typeface="Arial" charset="0"/>
                      </a:endParaRPr>
                    </a:p>
                  </a:txBody>
                  <a:tcPr marL="3340" marR="108005" marT="71981" marB="3599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2132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ČMOS civilních  zaměstnanců  armády</a:t>
                      </a:r>
                      <a:endParaRPr kumimoji="0" lang="cs-CZ" sz="1400" b="0" i="0" u="none" strike="noStrike" cap="none" normalizeH="0" baseline="0" smtClean="0">
                        <a:ln>
                          <a:noFill/>
                        </a:ln>
                        <a:solidFill>
                          <a:srgbClr val="000000"/>
                        </a:solidFill>
                        <a:effectLst/>
                        <a:latin typeface="Arial" charset="0"/>
                      </a:endParaRPr>
                    </a:p>
                  </a:txBody>
                  <a:tcPr marL="30063" marR="108005" marT="71981" marB="3599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dirty="0" smtClean="0">
                          <a:ln>
                            <a:noFill/>
                          </a:ln>
                          <a:solidFill>
                            <a:srgbClr val="000000"/>
                          </a:solidFill>
                          <a:effectLst/>
                          <a:latin typeface="Calibri" pitchFamily="34" charset="0"/>
                        </a:rPr>
                        <a:t>5 152</a:t>
                      </a:r>
                      <a:endParaRPr kumimoji="0" lang="cs-CZ" sz="1400" b="0" i="0" u="none" strike="noStrike" cap="none" normalizeH="0" baseline="0" dirty="0" smtClean="0">
                        <a:ln>
                          <a:noFill/>
                        </a:ln>
                        <a:solidFill>
                          <a:srgbClr val="000000"/>
                        </a:solidFill>
                        <a:effectLst/>
                        <a:latin typeface="Arial" charset="0"/>
                      </a:endParaRPr>
                    </a:p>
                  </a:txBody>
                  <a:tcPr marL="3340" marR="108005" marT="71981" marB="3599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odnadpis 2"/>
          <p:cNvSpPr>
            <a:spLocks noGrp="1"/>
          </p:cNvSpPr>
          <p:nvPr>
            <p:ph type="subTitle" idx="1"/>
          </p:nvPr>
        </p:nvSpPr>
        <p:spPr>
          <a:xfrm>
            <a:off x="539750" y="476250"/>
            <a:ext cx="8280400" cy="5689600"/>
          </a:xfrm>
        </p:spPr>
        <p:txBody>
          <a:bodyPr/>
          <a:lstStyle/>
          <a:p>
            <a:pPr algn="l" eaLnBrk="1" hangingPunct="1">
              <a:defRPr/>
            </a:pPr>
            <a:r>
              <a:rPr lang="en-GB" sz="1600" cap="all" dirty="0" smtClean="0">
                <a:solidFill>
                  <a:schemeClr val="tx1"/>
                </a:solidFill>
              </a:rPr>
              <a:t>Czech-Moravian Confederation of Trade Unions </a:t>
            </a:r>
          </a:p>
          <a:p>
            <a:pPr algn="l" eaLnBrk="1" hangingPunct="1">
              <a:defRPr/>
            </a:pPr>
            <a:endParaRPr lang="cs-CZ" sz="1600" dirty="0" smtClean="0">
              <a:solidFill>
                <a:schemeClr val="tx1"/>
              </a:solidFill>
            </a:endParaRPr>
          </a:p>
        </p:txBody>
      </p:sp>
      <p:graphicFrame>
        <p:nvGraphicFramePr>
          <p:cNvPr id="6207" name="Group 63"/>
          <p:cNvGraphicFramePr>
            <a:graphicFrameLocks noGrp="1"/>
          </p:cNvGraphicFramePr>
          <p:nvPr/>
        </p:nvGraphicFramePr>
        <p:xfrm>
          <a:off x="611188" y="908050"/>
          <a:ext cx="7993062" cy="5607264"/>
        </p:xfrm>
        <a:graphic>
          <a:graphicData uri="http://schemas.openxmlformats.org/drawingml/2006/table">
            <a:tbl>
              <a:tblPr/>
              <a:tblGrid>
                <a:gridCol w="6265862"/>
                <a:gridCol w="1727200"/>
              </a:tblGrid>
              <a:tr h="21668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GB" sz="1400" b="0" i="0" u="none" strike="noStrike" cap="none" normalizeH="0" baseline="0" noProof="0" dirty="0" smtClean="0">
                          <a:ln>
                            <a:noFill/>
                          </a:ln>
                          <a:solidFill>
                            <a:schemeClr val="bg1"/>
                          </a:solidFill>
                          <a:effectLst/>
                          <a:latin typeface="Calibri" pitchFamily="34" charset="0"/>
                        </a:rPr>
                        <a:t>Name der </a:t>
                      </a:r>
                      <a:r>
                        <a:rPr kumimoji="0" lang="en-GB" sz="1400" b="0" i="0" u="none" strike="noStrike" cap="none" normalizeH="0" baseline="0" noProof="0" dirty="0" err="1" smtClean="0">
                          <a:ln>
                            <a:noFill/>
                          </a:ln>
                          <a:solidFill>
                            <a:schemeClr val="bg1"/>
                          </a:solidFill>
                          <a:effectLst/>
                          <a:latin typeface="Calibri" pitchFamily="34" charset="0"/>
                        </a:rPr>
                        <a:t>Mitgliedsorganisationen</a:t>
                      </a:r>
                      <a:endParaRPr kumimoji="0" lang="en-GB" sz="1400" b="1" i="1" u="none" strike="noStrike" cap="none" normalizeH="0" baseline="0" noProof="0" dirty="0" smtClean="0">
                        <a:ln>
                          <a:noFill/>
                        </a:ln>
                        <a:solidFill>
                          <a:schemeClr val="bg1"/>
                        </a:solidFill>
                        <a:effectLst/>
                        <a:latin typeface="Arial" charset="0"/>
                      </a:endParaRPr>
                    </a:p>
                  </a:txBody>
                  <a:tcPr marL="30062" marR="3340" marT="334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58ED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400" b="0" i="0" u="none" strike="noStrike" cap="none" normalizeH="0" baseline="0" noProof="0" dirty="0" err="1" smtClean="0">
                          <a:ln>
                            <a:noFill/>
                          </a:ln>
                          <a:solidFill>
                            <a:schemeClr val="bg1"/>
                          </a:solidFill>
                          <a:effectLst/>
                          <a:latin typeface="Calibri" pitchFamily="34" charset="0"/>
                        </a:rPr>
                        <a:t>Anzahl</a:t>
                      </a:r>
                      <a:r>
                        <a:rPr kumimoji="0" lang="en-GB" sz="1400" b="0" i="0" u="none" strike="noStrike" cap="none" normalizeH="0" baseline="0" noProof="0" dirty="0" smtClean="0">
                          <a:ln>
                            <a:noFill/>
                          </a:ln>
                          <a:solidFill>
                            <a:schemeClr val="bg1"/>
                          </a:solidFill>
                          <a:effectLst/>
                          <a:latin typeface="Calibri" pitchFamily="34" charset="0"/>
                        </a:rPr>
                        <a:t> der </a:t>
                      </a:r>
                      <a:r>
                        <a:rPr kumimoji="0" lang="en-GB" sz="1400" b="0" i="0" u="none" strike="noStrike" cap="none" normalizeH="0" baseline="0" noProof="0" dirty="0" err="1" smtClean="0">
                          <a:ln>
                            <a:noFill/>
                          </a:ln>
                          <a:solidFill>
                            <a:schemeClr val="bg1"/>
                          </a:solidFill>
                          <a:effectLst/>
                          <a:latin typeface="Calibri" pitchFamily="34" charset="0"/>
                        </a:rPr>
                        <a:t>Mitglieder</a:t>
                      </a:r>
                      <a:endParaRPr kumimoji="0" lang="en-GB" sz="1400" b="1" i="1" u="none" strike="noStrike" cap="none" normalizeH="0" baseline="0" noProof="0" dirty="0" smtClean="0">
                        <a:ln>
                          <a:noFill/>
                        </a:ln>
                        <a:solidFill>
                          <a:schemeClr val="bg1"/>
                        </a:solidFill>
                        <a:effectLst/>
                        <a:latin typeface="Arial" charset="0"/>
                      </a:endParaRPr>
                    </a:p>
                  </a:txBody>
                  <a:tcPr marL="3340" marR="3340" marT="334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58ED5"/>
                    </a:solidFill>
                  </a:tcPr>
                </a:tc>
              </a:tr>
              <a:tr h="32131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OS PROJEKT</a:t>
                      </a:r>
                      <a:endParaRPr kumimoji="0" lang="cs-CZ" sz="1400" b="0" i="0" u="none" strike="noStrike" cap="none" normalizeH="0" baseline="0" smtClean="0">
                        <a:ln>
                          <a:noFill/>
                        </a:ln>
                        <a:solidFill>
                          <a:srgbClr val="000000"/>
                        </a:solidFill>
                        <a:effectLst/>
                        <a:latin typeface="Arial" charset="0"/>
                      </a:endParaRPr>
                    </a:p>
                  </a:txBody>
                  <a:tcPr marL="30062" marR="108000" marT="71980" marB="359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62</a:t>
                      </a:r>
                      <a:endParaRPr kumimoji="0" lang="cs-CZ" sz="1400" b="0" i="0" u="none" strike="noStrike" cap="none" normalizeH="0" baseline="0" smtClean="0">
                        <a:ln>
                          <a:noFill/>
                        </a:ln>
                        <a:solidFill>
                          <a:srgbClr val="000000"/>
                        </a:solidFill>
                        <a:effectLst/>
                        <a:latin typeface="Arial" charset="0"/>
                      </a:endParaRPr>
                    </a:p>
                  </a:txBody>
                  <a:tcPr marL="3340" marR="108000" marT="71980" marB="359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2131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ČMOS pohostinství, hotelů a cestovního ruchu</a:t>
                      </a:r>
                      <a:endParaRPr kumimoji="0" lang="cs-CZ" sz="1400" b="0" i="0" u="none" strike="noStrike" cap="none" normalizeH="0" baseline="0" smtClean="0">
                        <a:ln>
                          <a:noFill/>
                        </a:ln>
                        <a:solidFill>
                          <a:srgbClr val="000000"/>
                        </a:solidFill>
                        <a:effectLst/>
                        <a:latin typeface="Arial" charset="0"/>
                      </a:endParaRPr>
                    </a:p>
                  </a:txBody>
                  <a:tcPr marL="30062" marR="108000" marT="71980" marB="359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652</a:t>
                      </a:r>
                      <a:endParaRPr kumimoji="0" lang="cs-CZ" sz="1400" b="0" i="0" u="none" strike="noStrike" cap="none" normalizeH="0" baseline="0" smtClean="0">
                        <a:ln>
                          <a:noFill/>
                        </a:ln>
                        <a:solidFill>
                          <a:srgbClr val="000000"/>
                        </a:solidFill>
                        <a:effectLst/>
                        <a:latin typeface="Arial" charset="0"/>
                      </a:endParaRPr>
                    </a:p>
                  </a:txBody>
                  <a:tcPr marL="3340" marR="108000" marT="71980" marB="359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2131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NOS policie ČR</a:t>
                      </a:r>
                      <a:endParaRPr kumimoji="0" lang="cs-CZ" sz="1400" b="0" i="0" u="none" strike="noStrike" cap="none" normalizeH="0" baseline="0" smtClean="0">
                        <a:ln>
                          <a:noFill/>
                        </a:ln>
                        <a:solidFill>
                          <a:srgbClr val="000000"/>
                        </a:solidFill>
                        <a:effectLst/>
                        <a:latin typeface="Arial" charset="0"/>
                      </a:endParaRPr>
                    </a:p>
                  </a:txBody>
                  <a:tcPr marL="30062" marR="108000" marT="71980" marB="359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6 180</a:t>
                      </a:r>
                      <a:endParaRPr kumimoji="0" lang="cs-CZ" sz="1400" b="0" i="0" u="none" strike="noStrike" cap="none" normalizeH="0" baseline="0" smtClean="0">
                        <a:ln>
                          <a:noFill/>
                        </a:ln>
                        <a:solidFill>
                          <a:srgbClr val="000000"/>
                        </a:solidFill>
                        <a:effectLst/>
                        <a:latin typeface="Arial" charset="0"/>
                      </a:endParaRPr>
                    </a:p>
                  </a:txBody>
                  <a:tcPr marL="3340" marR="108000" marT="71980" marB="359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2131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OS hasičů</a:t>
                      </a:r>
                      <a:endParaRPr kumimoji="0" lang="cs-CZ" sz="1400" b="0" i="0" u="none" strike="noStrike" cap="none" normalizeH="0" baseline="0" smtClean="0">
                        <a:ln>
                          <a:noFill/>
                        </a:ln>
                        <a:solidFill>
                          <a:srgbClr val="000000"/>
                        </a:solidFill>
                        <a:effectLst/>
                        <a:latin typeface="Arial" charset="0"/>
                      </a:endParaRPr>
                    </a:p>
                  </a:txBody>
                  <a:tcPr marL="30062" marR="108000" marT="71980" marB="359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6 373</a:t>
                      </a:r>
                      <a:endParaRPr kumimoji="0" lang="cs-CZ" sz="1400" b="0" i="0" u="none" strike="noStrike" cap="none" normalizeH="0" baseline="0" smtClean="0">
                        <a:ln>
                          <a:noFill/>
                        </a:ln>
                        <a:solidFill>
                          <a:srgbClr val="000000"/>
                        </a:solidFill>
                        <a:effectLst/>
                        <a:latin typeface="Arial" charset="0"/>
                      </a:endParaRPr>
                    </a:p>
                  </a:txBody>
                  <a:tcPr marL="3340" marR="108000" marT="71980" marB="359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2131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OS dopravy</a:t>
                      </a:r>
                      <a:endParaRPr kumimoji="0" lang="cs-CZ" sz="1400" b="0" i="0" u="none" strike="noStrike" cap="none" normalizeH="0" baseline="0" smtClean="0">
                        <a:ln>
                          <a:noFill/>
                        </a:ln>
                        <a:solidFill>
                          <a:srgbClr val="000000"/>
                        </a:solidFill>
                        <a:effectLst/>
                        <a:latin typeface="Arial" charset="0"/>
                      </a:endParaRPr>
                    </a:p>
                  </a:txBody>
                  <a:tcPr marL="30062" marR="108000" marT="71980" marB="359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13 231</a:t>
                      </a:r>
                      <a:endParaRPr kumimoji="0" lang="cs-CZ" sz="1400" b="0" i="0" u="none" strike="noStrike" cap="none" normalizeH="0" baseline="0" smtClean="0">
                        <a:ln>
                          <a:noFill/>
                        </a:ln>
                        <a:solidFill>
                          <a:srgbClr val="000000"/>
                        </a:solidFill>
                        <a:effectLst/>
                        <a:latin typeface="Arial" charset="0"/>
                      </a:endParaRPr>
                    </a:p>
                  </a:txBody>
                  <a:tcPr marL="3340" marR="108000" marT="71980" marB="359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2131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pt-BR" sz="1400" b="0" i="0" u="none" strike="noStrike" cap="none" normalizeH="0" baseline="0" smtClean="0">
                          <a:ln>
                            <a:noFill/>
                          </a:ln>
                          <a:solidFill>
                            <a:srgbClr val="000000"/>
                          </a:solidFill>
                          <a:effectLst/>
                          <a:latin typeface="Calibri" pitchFamily="34" charset="0"/>
                        </a:rPr>
                        <a:t>OS pracovníků vědy a výzkumu</a:t>
                      </a:r>
                      <a:endParaRPr kumimoji="0" lang="pt-BR" sz="1400" b="0" i="0" u="none" strike="noStrike" cap="none" normalizeH="0" baseline="0" smtClean="0">
                        <a:ln>
                          <a:noFill/>
                        </a:ln>
                        <a:solidFill>
                          <a:srgbClr val="000000"/>
                        </a:solidFill>
                        <a:effectLst/>
                        <a:latin typeface="Arial" charset="0"/>
                      </a:endParaRPr>
                    </a:p>
                  </a:txBody>
                  <a:tcPr marL="30062" marR="108000" marT="71980" marB="359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1 587</a:t>
                      </a:r>
                      <a:endParaRPr kumimoji="0" lang="cs-CZ" sz="1400" b="0" i="0" u="none" strike="noStrike" cap="none" normalizeH="0" baseline="0" smtClean="0">
                        <a:ln>
                          <a:noFill/>
                        </a:ln>
                        <a:solidFill>
                          <a:srgbClr val="000000"/>
                        </a:solidFill>
                        <a:effectLst/>
                        <a:latin typeface="Arial" charset="0"/>
                      </a:endParaRPr>
                    </a:p>
                  </a:txBody>
                  <a:tcPr marL="3340" marR="108000" marT="71980" marB="359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2131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OS pracovníků výrobních a účelových organizací kultury</a:t>
                      </a:r>
                      <a:endParaRPr kumimoji="0" lang="cs-CZ" sz="1400" b="0" i="0" u="none" strike="noStrike" cap="none" normalizeH="0" baseline="0" smtClean="0">
                        <a:ln>
                          <a:noFill/>
                        </a:ln>
                        <a:solidFill>
                          <a:srgbClr val="000000"/>
                        </a:solidFill>
                        <a:effectLst/>
                        <a:latin typeface="Arial" charset="0"/>
                      </a:endParaRPr>
                    </a:p>
                  </a:txBody>
                  <a:tcPr marL="30062" marR="108000" marT="71980" marB="359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359</a:t>
                      </a:r>
                      <a:endParaRPr kumimoji="0" lang="cs-CZ" sz="1400" b="0" i="0" u="none" strike="noStrike" cap="none" normalizeH="0" baseline="0" smtClean="0">
                        <a:ln>
                          <a:noFill/>
                        </a:ln>
                        <a:solidFill>
                          <a:srgbClr val="000000"/>
                        </a:solidFill>
                        <a:effectLst/>
                        <a:latin typeface="Arial" charset="0"/>
                      </a:endParaRPr>
                    </a:p>
                  </a:txBody>
                  <a:tcPr marL="3340" marR="108000" marT="71980" marB="359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2131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OS pracovníků knihoven</a:t>
                      </a:r>
                      <a:endParaRPr kumimoji="0" lang="cs-CZ" sz="1400" b="0" i="0" u="none" strike="noStrike" cap="none" normalizeH="0" baseline="0" smtClean="0">
                        <a:ln>
                          <a:noFill/>
                        </a:ln>
                        <a:solidFill>
                          <a:srgbClr val="000000"/>
                        </a:solidFill>
                        <a:effectLst/>
                        <a:latin typeface="Arial" charset="0"/>
                      </a:endParaRPr>
                    </a:p>
                  </a:txBody>
                  <a:tcPr marL="30062" marR="108000" marT="71980" marB="359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1 364</a:t>
                      </a:r>
                      <a:endParaRPr kumimoji="0" lang="cs-CZ" sz="1400" b="0" i="0" u="none" strike="noStrike" cap="none" normalizeH="0" baseline="0" smtClean="0">
                        <a:ln>
                          <a:noFill/>
                        </a:ln>
                        <a:solidFill>
                          <a:srgbClr val="000000"/>
                        </a:solidFill>
                        <a:effectLst/>
                        <a:latin typeface="Arial" charset="0"/>
                      </a:endParaRPr>
                    </a:p>
                  </a:txBody>
                  <a:tcPr marL="3340" marR="108000" marT="71980" marB="359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2131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OS zaměstnanců letectví</a:t>
                      </a:r>
                      <a:endParaRPr kumimoji="0" lang="cs-CZ" sz="1400" b="0" i="0" u="none" strike="noStrike" cap="none" normalizeH="0" baseline="0" smtClean="0">
                        <a:ln>
                          <a:noFill/>
                        </a:ln>
                        <a:solidFill>
                          <a:srgbClr val="000000"/>
                        </a:solidFill>
                        <a:effectLst/>
                        <a:latin typeface="Arial" charset="0"/>
                      </a:endParaRPr>
                    </a:p>
                  </a:txBody>
                  <a:tcPr marL="30062" marR="108000" marT="71980" marB="359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446</a:t>
                      </a:r>
                      <a:endParaRPr kumimoji="0" lang="cs-CZ" sz="1400" b="0" i="0" u="none" strike="noStrike" cap="none" normalizeH="0" baseline="0" smtClean="0">
                        <a:ln>
                          <a:noFill/>
                        </a:ln>
                        <a:solidFill>
                          <a:srgbClr val="000000"/>
                        </a:solidFill>
                        <a:effectLst/>
                        <a:latin typeface="Arial" charset="0"/>
                      </a:endParaRPr>
                    </a:p>
                  </a:txBody>
                  <a:tcPr marL="3340" marR="108000" marT="71980" marB="359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2131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pl-PL" sz="1400" b="0" i="0" u="none" strike="noStrike" cap="none" normalizeH="0" baseline="0" smtClean="0">
                          <a:ln>
                            <a:noFill/>
                          </a:ln>
                          <a:solidFill>
                            <a:srgbClr val="000000"/>
                          </a:solidFill>
                          <a:effectLst/>
                          <a:latin typeface="Calibri" pitchFamily="34" charset="0"/>
                        </a:rPr>
                        <a:t>OS pracovníků kultury a ochrany přírody</a:t>
                      </a:r>
                      <a:endParaRPr kumimoji="0" lang="pl-PL" sz="1400" b="0" i="0" u="none" strike="noStrike" cap="none" normalizeH="0" baseline="0" smtClean="0">
                        <a:ln>
                          <a:noFill/>
                        </a:ln>
                        <a:solidFill>
                          <a:srgbClr val="000000"/>
                        </a:solidFill>
                        <a:effectLst/>
                        <a:latin typeface="Arial" charset="0"/>
                      </a:endParaRPr>
                    </a:p>
                  </a:txBody>
                  <a:tcPr marL="30062" marR="108000" marT="71980" marB="359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2 011</a:t>
                      </a:r>
                      <a:endParaRPr kumimoji="0" lang="cs-CZ" sz="1400" b="0" i="0" u="none" strike="noStrike" cap="none" normalizeH="0" baseline="0" smtClean="0">
                        <a:ln>
                          <a:noFill/>
                        </a:ln>
                        <a:solidFill>
                          <a:srgbClr val="000000"/>
                        </a:solidFill>
                        <a:effectLst/>
                        <a:latin typeface="Arial" charset="0"/>
                      </a:endParaRPr>
                    </a:p>
                  </a:txBody>
                  <a:tcPr marL="3340" marR="108000" marT="71980" marB="359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2131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Herecká asociace</a:t>
                      </a:r>
                      <a:endParaRPr kumimoji="0" lang="cs-CZ" sz="1400" b="0" i="0" u="none" strike="noStrike" cap="none" normalizeH="0" baseline="0" smtClean="0">
                        <a:ln>
                          <a:noFill/>
                        </a:ln>
                        <a:solidFill>
                          <a:srgbClr val="000000"/>
                        </a:solidFill>
                        <a:effectLst/>
                        <a:latin typeface="Arial" charset="0"/>
                      </a:endParaRPr>
                    </a:p>
                  </a:txBody>
                  <a:tcPr marL="30062" marR="108000" marT="71980" marB="359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925</a:t>
                      </a:r>
                      <a:endParaRPr kumimoji="0" lang="cs-CZ" sz="1400" b="0" i="0" u="none" strike="noStrike" cap="none" normalizeH="0" baseline="0" smtClean="0">
                        <a:ln>
                          <a:noFill/>
                        </a:ln>
                        <a:solidFill>
                          <a:srgbClr val="000000"/>
                        </a:solidFill>
                        <a:effectLst/>
                        <a:latin typeface="Arial" charset="0"/>
                      </a:endParaRPr>
                    </a:p>
                  </a:txBody>
                  <a:tcPr marL="3340" marR="108000" marT="71980" marB="359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53914">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OS pracovníků kulturních zařízení</a:t>
                      </a:r>
                      <a:endParaRPr kumimoji="0" lang="cs-CZ" sz="1400" b="0" i="0" u="none" strike="noStrike" cap="none" normalizeH="0" baseline="0" smtClean="0">
                        <a:ln>
                          <a:noFill/>
                        </a:ln>
                        <a:solidFill>
                          <a:srgbClr val="000000"/>
                        </a:solidFill>
                        <a:effectLst/>
                        <a:latin typeface="Arial" charset="0"/>
                      </a:endParaRPr>
                    </a:p>
                  </a:txBody>
                  <a:tcPr marL="30062" marR="108000" marT="71980" marB="359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1 553</a:t>
                      </a:r>
                      <a:endParaRPr kumimoji="0" lang="cs-CZ" sz="1400" b="0" i="0" u="none" strike="noStrike" cap="none" normalizeH="0" baseline="0" smtClean="0">
                        <a:ln>
                          <a:noFill/>
                        </a:ln>
                        <a:solidFill>
                          <a:srgbClr val="000000"/>
                        </a:solidFill>
                        <a:effectLst/>
                        <a:latin typeface="Arial" charset="0"/>
                      </a:endParaRPr>
                    </a:p>
                  </a:txBody>
                  <a:tcPr marL="3340" marR="108000" marT="71980" marB="359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2131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UNIE-OS profesionálních zpěváků ČR</a:t>
                      </a:r>
                      <a:endParaRPr kumimoji="0" lang="cs-CZ" sz="1400" b="0" i="0" u="none" strike="noStrike" cap="none" normalizeH="0" baseline="0" smtClean="0">
                        <a:ln>
                          <a:noFill/>
                        </a:ln>
                        <a:solidFill>
                          <a:srgbClr val="000000"/>
                        </a:solidFill>
                        <a:effectLst/>
                        <a:latin typeface="Arial" charset="0"/>
                      </a:endParaRPr>
                    </a:p>
                  </a:txBody>
                  <a:tcPr marL="30062" marR="108000" marT="71980" marB="359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305</a:t>
                      </a:r>
                      <a:endParaRPr kumimoji="0" lang="cs-CZ" sz="1400" b="0" i="0" u="none" strike="noStrike" cap="none" normalizeH="0" baseline="0" smtClean="0">
                        <a:ln>
                          <a:noFill/>
                        </a:ln>
                        <a:solidFill>
                          <a:srgbClr val="000000"/>
                        </a:solidFill>
                        <a:effectLst/>
                        <a:latin typeface="Arial" charset="0"/>
                      </a:endParaRPr>
                    </a:p>
                  </a:txBody>
                  <a:tcPr marL="3340" marR="108000" marT="71980" marB="359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2131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pt-BR" sz="1400" b="0" i="0" u="none" strike="noStrike" cap="none" normalizeH="0" baseline="0" smtClean="0">
                          <a:ln>
                            <a:noFill/>
                          </a:ln>
                          <a:solidFill>
                            <a:srgbClr val="000000"/>
                          </a:solidFill>
                          <a:effectLst/>
                          <a:latin typeface="Calibri" pitchFamily="34" charset="0"/>
                        </a:rPr>
                        <a:t>UNIE-profesní o OS orchestrálních hudebníků ČR</a:t>
                      </a:r>
                      <a:endParaRPr kumimoji="0" lang="pt-BR" sz="1400" b="0" i="0" u="none" strike="noStrike" cap="none" normalizeH="0" baseline="0" smtClean="0">
                        <a:ln>
                          <a:noFill/>
                        </a:ln>
                        <a:solidFill>
                          <a:srgbClr val="000000"/>
                        </a:solidFill>
                        <a:effectLst/>
                        <a:latin typeface="Arial" charset="0"/>
                      </a:endParaRPr>
                    </a:p>
                  </a:txBody>
                  <a:tcPr marL="30062" marR="108000" marT="71980" marB="359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1 088</a:t>
                      </a:r>
                      <a:endParaRPr kumimoji="0" lang="cs-CZ" sz="1400" b="0" i="0" u="none" strike="noStrike" cap="none" normalizeH="0" baseline="0" smtClean="0">
                        <a:ln>
                          <a:noFill/>
                        </a:ln>
                        <a:solidFill>
                          <a:srgbClr val="000000"/>
                        </a:solidFill>
                        <a:effectLst/>
                        <a:latin typeface="Arial" charset="0"/>
                      </a:endParaRPr>
                    </a:p>
                  </a:txBody>
                  <a:tcPr marL="3340" marR="108000" marT="71980" marB="359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2131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Severočeské sdružení OO důlního průmyslu</a:t>
                      </a:r>
                      <a:endParaRPr kumimoji="0" lang="cs-CZ" sz="1400" b="0" i="0" u="none" strike="noStrike" cap="none" normalizeH="0" baseline="0" smtClean="0">
                        <a:ln>
                          <a:noFill/>
                        </a:ln>
                        <a:solidFill>
                          <a:srgbClr val="000000"/>
                        </a:solidFill>
                        <a:effectLst/>
                        <a:latin typeface="Arial" charset="0"/>
                      </a:endParaRPr>
                    </a:p>
                  </a:txBody>
                  <a:tcPr marL="30062" marR="108000" marT="71980" marB="359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3 349</a:t>
                      </a:r>
                      <a:endParaRPr kumimoji="0" lang="cs-CZ" sz="1400" b="0" i="0" u="none" strike="noStrike" cap="none" normalizeH="0" baseline="0" smtClean="0">
                        <a:ln>
                          <a:noFill/>
                        </a:ln>
                        <a:solidFill>
                          <a:srgbClr val="000000"/>
                        </a:solidFill>
                        <a:effectLst/>
                        <a:latin typeface="Arial" charset="0"/>
                      </a:endParaRPr>
                    </a:p>
                  </a:txBody>
                  <a:tcPr marL="3340" marR="108000" marT="71980" marB="359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2131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Svaz Odborářů Služeb a Dopravy</a:t>
                      </a:r>
                      <a:endParaRPr kumimoji="0" lang="cs-CZ" sz="1400" b="0" i="0" u="none" strike="noStrike" cap="none" normalizeH="0" baseline="0" smtClean="0">
                        <a:ln>
                          <a:noFill/>
                        </a:ln>
                        <a:solidFill>
                          <a:srgbClr val="000000"/>
                        </a:solidFill>
                        <a:effectLst/>
                        <a:latin typeface="Arial" charset="0"/>
                      </a:endParaRPr>
                    </a:p>
                  </a:txBody>
                  <a:tcPr marL="30062" marR="108000" marT="71980" marB="359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rgbClr val="000000"/>
                          </a:solidFill>
                          <a:effectLst/>
                          <a:latin typeface="Calibri" pitchFamily="34" charset="0"/>
                        </a:rPr>
                        <a:t>1 250</a:t>
                      </a:r>
                      <a:endParaRPr kumimoji="0" lang="cs-CZ" sz="1400" b="0" i="0" u="none" strike="noStrike" cap="none" normalizeH="0" baseline="0" smtClean="0">
                        <a:ln>
                          <a:noFill/>
                        </a:ln>
                        <a:solidFill>
                          <a:srgbClr val="000000"/>
                        </a:solidFill>
                        <a:effectLst/>
                        <a:latin typeface="Arial" charset="0"/>
                      </a:endParaRPr>
                    </a:p>
                  </a:txBody>
                  <a:tcPr marL="3340" marR="108000" marT="71980" marB="359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1668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bg1"/>
                          </a:solidFill>
                          <a:effectLst/>
                          <a:latin typeface="Calibri" pitchFamily="34" charset="0"/>
                        </a:rPr>
                        <a:t>TOTAL</a:t>
                      </a:r>
                      <a:endParaRPr kumimoji="0" lang="cs-CZ" sz="1400" b="1" i="0" u="none" strike="noStrike" cap="none" normalizeH="0" baseline="0" dirty="0" smtClean="0">
                        <a:ln>
                          <a:noFill/>
                        </a:ln>
                        <a:solidFill>
                          <a:schemeClr val="bg1"/>
                        </a:solidFill>
                        <a:effectLst/>
                        <a:latin typeface="Arial" charset="0"/>
                      </a:endParaRPr>
                    </a:p>
                  </a:txBody>
                  <a:tcPr marL="30062" marR="3340" marT="334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bg1"/>
                          </a:solidFill>
                          <a:effectLst/>
                          <a:latin typeface="Calibri" pitchFamily="34" charset="0"/>
                        </a:rPr>
                        <a:t>413 649</a:t>
                      </a:r>
                      <a:endParaRPr kumimoji="0" lang="cs-CZ" sz="1400" b="1" i="0" u="none" strike="noStrike" cap="none" normalizeH="0" baseline="0" dirty="0" smtClean="0">
                        <a:ln>
                          <a:noFill/>
                        </a:ln>
                        <a:solidFill>
                          <a:schemeClr val="bg1"/>
                        </a:solidFill>
                        <a:effectLst/>
                        <a:latin typeface="Arial" charset="0"/>
                      </a:endParaRPr>
                    </a:p>
                  </a:txBody>
                  <a:tcPr marL="3340" marR="3340" marT="334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EB4E3"/>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idx="4294967295"/>
          </p:nvPr>
        </p:nvSpPr>
        <p:spPr>
          <a:xfrm>
            <a:off x="0" y="188913"/>
            <a:ext cx="9144000" cy="836612"/>
          </a:xfrm>
        </p:spPr>
        <p:txBody>
          <a:bodyPr/>
          <a:lstStyle/>
          <a:p>
            <a:r>
              <a:rPr lang="de-DE" sz="3200" smtClean="0">
                <a:solidFill>
                  <a:schemeClr val="hlink"/>
                </a:solidFill>
              </a:rPr>
              <a:t>Der Aufbau von </a:t>
            </a:r>
            <a:r>
              <a:rPr lang="en-GB" sz="3200" smtClean="0">
                <a:solidFill>
                  <a:schemeClr val="hlink"/>
                </a:solidFill>
              </a:rPr>
              <a:t>ČMKOS </a:t>
            </a:r>
            <a:r>
              <a:rPr lang="en-GB" sz="3200" smtClean="0">
                <a:solidFill>
                  <a:schemeClr val="hlink"/>
                </a:solidFill>
                <a:latin typeface="Arial" charset="0"/>
              </a:rPr>
              <a:t>– </a:t>
            </a:r>
            <a:br>
              <a:rPr lang="en-GB" sz="3200" smtClean="0">
                <a:solidFill>
                  <a:schemeClr val="hlink"/>
                </a:solidFill>
                <a:latin typeface="Arial" charset="0"/>
              </a:rPr>
            </a:br>
            <a:r>
              <a:rPr lang="de-DE" sz="3200" smtClean="0">
                <a:solidFill>
                  <a:schemeClr val="hlink"/>
                </a:solidFill>
                <a:latin typeface="Arial" charset="0"/>
              </a:rPr>
              <a:t>Bedingungen für die Fusion</a:t>
            </a:r>
            <a:endParaRPr lang="en-GB" sz="3200" smtClean="0">
              <a:solidFill>
                <a:schemeClr val="hlink"/>
              </a:solidFill>
              <a:latin typeface="Arial" charset="0"/>
            </a:endParaRPr>
          </a:p>
        </p:txBody>
      </p:sp>
      <p:sp>
        <p:nvSpPr>
          <p:cNvPr id="7171" name="Zástupný symbol pro obsah 2"/>
          <p:cNvSpPr>
            <a:spLocks noGrp="1"/>
          </p:cNvSpPr>
          <p:nvPr>
            <p:ph idx="4294967295"/>
          </p:nvPr>
        </p:nvSpPr>
        <p:spPr>
          <a:xfrm>
            <a:off x="-14288" y="1268413"/>
            <a:ext cx="8964613" cy="4959350"/>
          </a:xfrm>
        </p:spPr>
        <p:txBody>
          <a:bodyPr/>
          <a:lstStyle/>
          <a:p>
            <a:r>
              <a:rPr lang="en-GB" sz="2800" smtClean="0"/>
              <a:t>ČMKOS hat insgesamt </a:t>
            </a:r>
            <a:r>
              <a:rPr lang="en-GB" sz="2800" smtClean="0">
                <a:solidFill>
                  <a:schemeClr val="hlink"/>
                </a:solidFill>
              </a:rPr>
              <a:t>32 </a:t>
            </a:r>
            <a:r>
              <a:rPr lang="de-DE" sz="2800" smtClean="0"/>
              <a:t>Gewerkschaftsorganisationen</a:t>
            </a:r>
            <a:endParaRPr lang="en-GB" sz="2800" smtClean="0"/>
          </a:p>
          <a:p>
            <a:r>
              <a:rPr lang="de-DE" sz="2800" smtClean="0"/>
              <a:t>Die größte Gewerkschaft ist die </a:t>
            </a:r>
            <a:r>
              <a:rPr lang="en-GB" sz="2800" smtClean="0"/>
              <a:t>OS KOVO – </a:t>
            </a:r>
            <a:r>
              <a:rPr lang="en-GB" sz="2800" b="1" smtClean="0">
                <a:solidFill>
                  <a:srgbClr val="FF0000"/>
                </a:solidFill>
              </a:rPr>
              <a:t>mit</a:t>
            </a:r>
            <a:r>
              <a:rPr lang="en-GB" sz="2800" smtClean="0">
                <a:solidFill>
                  <a:srgbClr val="FF0000"/>
                </a:solidFill>
              </a:rPr>
              <a:t> </a:t>
            </a:r>
            <a:r>
              <a:rPr lang="en-GB" sz="2800" b="1" smtClean="0">
                <a:solidFill>
                  <a:srgbClr val="FF3300"/>
                </a:solidFill>
              </a:rPr>
              <a:t>136 319 </a:t>
            </a:r>
            <a:r>
              <a:rPr lang="de-DE" sz="2800" b="1" smtClean="0">
                <a:solidFill>
                  <a:srgbClr val="FF3300"/>
                </a:solidFill>
              </a:rPr>
              <a:t>Mitgliedern</a:t>
            </a:r>
            <a:endParaRPr lang="en-GB" sz="2800" b="1" smtClean="0">
              <a:solidFill>
                <a:srgbClr val="FF3300"/>
              </a:solidFill>
            </a:endParaRPr>
          </a:p>
          <a:p>
            <a:r>
              <a:rPr lang="de-DE" sz="2800" b="1" smtClean="0"/>
              <a:t>Die zweitgrößte ist der Gewerkschaftsbund für Gesundheitswesen und soziale Leistungen - </a:t>
            </a:r>
            <a:r>
              <a:rPr lang="de-DE" sz="2800" b="1" smtClean="0">
                <a:solidFill>
                  <a:srgbClr val="FF0000"/>
                </a:solidFill>
              </a:rPr>
              <a:t>mit insgesamt </a:t>
            </a:r>
            <a:r>
              <a:rPr lang="en-GB" sz="2800" b="1" smtClean="0">
                <a:solidFill>
                  <a:srgbClr val="FF3300"/>
                </a:solidFill>
              </a:rPr>
              <a:t>34 958 </a:t>
            </a:r>
            <a:r>
              <a:rPr lang="hu-HU" sz="2800" b="1" smtClean="0">
                <a:solidFill>
                  <a:srgbClr val="FF3300"/>
                </a:solidFill>
              </a:rPr>
              <a:t> </a:t>
            </a:r>
            <a:r>
              <a:rPr lang="de-DE" sz="2800" b="1" smtClean="0">
                <a:solidFill>
                  <a:srgbClr val="FF3300"/>
                </a:solidFill>
              </a:rPr>
              <a:t>Mitgliedern</a:t>
            </a:r>
            <a:endParaRPr lang="en-GB" sz="2800" b="1" smtClean="0">
              <a:solidFill>
                <a:srgbClr val="FF3300"/>
              </a:solidFill>
            </a:endParaRPr>
          </a:p>
          <a:p>
            <a:r>
              <a:rPr lang="de-DE" sz="2800" smtClean="0"/>
              <a:t>Die kleinste Organisation ist </a:t>
            </a:r>
            <a:r>
              <a:rPr lang="en-GB" sz="2800" smtClean="0"/>
              <a:t>PRO</a:t>
            </a:r>
            <a:r>
              <a:rPr lang="hu-HU" sz="2800" smtClean="0"/>
              <a:t>J</a:t>
            </a:r>
            <a:r>
              <a:rPr lang="en-GB" sz="2800" smtClean="0"/>
              <a:t>EKT – </a:t>
            </a:r>
            <a:r>
              <a:rPr lang="en-GB" sz="2800" b="1" smtClean="0">
                <a:solidFill>
                  <a:srgbClr val="FF0000"/>
                </a:solidFill>
              </a:rPr>
              <a:t>mit</a:t>
            </a:r>
            <a:r>
              <a:rPr lang="en-GB" sz="2800" smtClean="0">
                <a:solidFill>
                  <a:srgbClr val="FF0000"/>
                </a:solidFill>
              </a:rPr>
              <a:t> </a:t>
            </a:r>
            <a:r>
              <a:rPr lang="en-GB" sz="2800" b="1" smtClean="0">
                <a:solidFill>
                  <a:srgbClr val="FF3300"/>
                </a:solidFill>
              </a:rPr>
              <a:t>62 </a:t>
            </a:r>
            <a:r>
              <a:rPr lang="de-DE" sz="2800" b="1" smtClean="0">
                <a:solidFill>
                  <a:srgbClr val="FF3300"/>
                </a:solidFill>
              </a:rPr>
              <a:t>Mitgliedern</a:t>
            </a:r>
            <a:endParaRPr lang="en-GB" sz="2800" b="1" smtClean="0">
              <a:solidFill>
                <a:srgbClr val="FF3300"/>
              </a:solidFill>
              <a:latin typeface="Arial" charset="0"/>
            </a:endParaRPr>
          </a:p>
          <a:p>
            <a:r>
              <a:rPr lang="en-GB" sz="2800" b="1" smtClean="0">
                <a:solidFill>
                  <a:srgbClr val="008000"/>
                </a:solidFill>
              </a:rPr>
              <a:t>21 </a:t>
            </a:r>
            <a:r>
              <a:rPr lang="de-DE" sz="2800" smtClean="0">
                <a:solidFill>
                  <a:srgbClr val="008000"/>
                </a:solidFill>
              </a:rPr>
              <a:t>Gewerkschaften haben weniger, als </a:t>
            </a:r>
            <a:r>
              <a:rPr lang="en-GB" sz="2800" smtClean="0">
                <a:solidFill>
                  <a:srgbClr val="008000"/>
                </a:solidFill>
              </a:rPr>
              <a:t>10 000 </a:t>
            </a:r>
            <a:r>
              <a:rPr lang="de-DE" sz="2800" smtClean="0">
                <a:solidFill>
                  <a:srgbClr val="008000"/>
                </a:solidFill>
              </a:rPr>
              <a:t>Mitglieder, hiervon haben 11 weiniger als </a:t>
            </a:r>
            <a:r>
              <a:rPr lang="en-GB" sz="2800" smtClean="0">
                <a:solidFill>
                  <a:srgbClr val="008000"/>
                </a:solidFill>
              </a:rPr>
              <a:t>2000 </a:t>
            </a:r>
            <a:r>
              <a:rPr lang="de-DE" sz="2800" smtClean="0">
                <a:solidFill>
                  <a:srgbClr val="008000"/>
                </a:solidFill>
              </a:rPr>
              <a:t>organsierte Mitglieder</a:t>
            </a:r>
            <a:endParaRPr lang="en-GB" sz="2800" smtClean="0">
              <a:solidFill>
                <a:srgbClr val="008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p:nvPr>
        </p:nvSpPr>
        <p:spPr/>
        <p:txBody>
          <a:bodyPr/>
          <a:lstStyle/>
          <a:p>
            <a:r>
              <a:rPr lang="de-DE" smtClean="0">
                <a:solidFill>
                  <a:schemeClr val="hlink"/>
                </a:solidFill>
                <a:latin typeface="Arial" charset="0"/>
              </a:rPr>
              <a:t>Was bietet</a:t>
            </a:r>
            <a:r>
              <a:rPr lang="hu-HU" smtClean="0">
                <a:solidFill>
                  <a:schemeClr val="hlink"/>
                </a:solidFill>
                <a:latin typeface="Arial" charset="0"/>
              </a:rPr>
              <a:t> OS KOVO?</a:t>
            </a:r>
            <a:endParaRPr lang="en-GB" smtClean="0">
              <a:solidFill>
                <a:schemeClr val="hlink"/>
              </a:solidFill>
              <a:latin typeface="Arial" charset="0"/>
            </a:endParaRPr>
          </a:p>
        </p:txBody>
      </p:sp>
      <p:sp>
        <p:nvSpPr>
          <p:cNvPr id="8195" name="Rectangle 3"/>
          <p:cNvSpPr>
            <a:spLocks noGrp="1"/>
          </p:cNvSpPr>
          <p:nvPr>
            <p:ph type="body" idx="1"/>
          </p:nvPr>
        </p:nvSpPr>
        <p:spPr>
          <a:xfrm>
            <a:off x="611188" y="1412875"/>
            <a:ext cx="8229600" cy="4525963"/>
          </a:xfrm>
        </p:spPr>
        <p:txBody>
          <a:bodyPr/>
          <a:lstStyle/>
          <a:p>
            <a:pPr>
              <a:lnSpc>
                <a:spcPct val="90000"/>
              </a:lnSpc>
            </a:pPr>
            <a:r>
              <a:rPr lang="de-DE" sz="2800" smtClean="0">
                <a:solidFill>
                  <a:srgbClr val="FF3300"/>
                </a:solidFill>
                <a:latin typeface="Arial" charset="0"/>
              </a:rPr>
              <a:t>Wir sind mit unseren 10 regionalen Dienststellen - wo fachkundige Experten, Juristen, Volkwirte und Sachverständige für das Gesundheitswesen und Arbeitsschutz arbeiten - flächendeckend im ganzen Land vertreten</a:t>
            </a:r>
          </a:p>
          <a:p>
            <a:pPr>
              <a:lnSpc>
                <a:spcPct val="90000"/>
              </a:lnSpc>
            </a:pPr>
            <a:r>
              <a:rPr lang="de-DE" sz="2800" smtClean="0">
                <a:solidFill>
                  <a:srgbClr val="008000"/>
                </a:solidFill>
                <a:latin typeface="Arial" charset="0"/>
              </a:rPr>
              <a:t>Wir haben Sachverständige für Steuer-, Renten- und Immobilienfragen</a:t>
            </a:r>
          </a:p>
          <a:p>
            <a:pPr>
              <a:lnSpc>
                <a:spcPct val="90000"/>
              </a:lnSpc>
            </a:pPr>
            <a:r>
              <a:rPr lang="de-DE" sz="2800" smtClean="0">
                <a:solidFill>
                  <a:srgbClr val="663300"/>
                </a:solidFill>
                <a:latin typeface="Arial" charset="0"/>
              </a:rPr>
              <a:t>Unsere Informationsnetzte sind zwischen den einzelnen Betriebsorganisationen voll ausgebaut</a:t>
            </a:r>
          </a:p>
          <a:p>
            <a:pPr>
              <a:lnSpc>
                <a:spcPct val="90000"/>
              </a:lnSpc>
            </a:pPr>
            <a:r>
              <a:rPr lang="de-DE" sz="2800" smtClean="0">
                <a:latin typeface="Arial" charset="0"/>
              </a:rPr>
              <a:t>In allen Regionen von</a:t>
            </a:r>
            <a:r>
              <a:rPr lang="en-GB" sz="2800" smtClean="0">
                <a:latin typeface="Arial" charset="0"/>
              </a:rPr>
              <a:t> OS KOVO arbeiten demokratisch gewählte Vertreter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a:xfrm>
            <a:off x="0" y="404813"/>
            <a:ext cx="8229600" cy="1143000"/>
          </a:xfrm>
        </p:spPr>
        <p:txBody>
          <a:bodyPr/>
          <a:lstStyle/>
          <a:p>
            <a:r>
              <a:rPr lang="de-DE" smtClean="0">
                <a:solidFill>
                  <a:schemeClr val="hlink"/>
                </a:solidFill>
              </a:rPr>
              <a:t>Fusionsversuche</a:t>
            </a:r>
            <a:endParaRPr lang="en-GB" smtClean="0">
              <a:solidFill>
                <a:schemeClr val="hlink"/>
              </a:solidFill>
            </a:endParaRPr>
          </a:p>
        </p:txBody>
      </p:sp>
      <p:sp>
        <p:nvSpPr>
          <p:cNvPr id="9219" name="Zástupný symbol pro obsah 2"/>
          <p:cNvSpPr>
            <a:spLocks noGrp="1"/>
          </p:cNvSpPr>
          <p:nvPr>
            <p:ph idx="1"/>
          </p:nvPr>
        </p:nvSpPr>
        <p:spPr>
          <a:xfrm>
            <a:off x="250825" y="1600200"/>
            <a:ext cx="8713788" cy="4781550"/>
          </a:xfrm>
        </p:spPr>
        <p:txBody>
          <a:bodyPr/>
          <a:lstStyle/>
          <a:p>
            <a:r>
              <a:rPr lang="en-GB" sz="2800" smtClean="0">
                <a:solidFill>
                  <a:srgbClr val="FF3300"/>
                </a:solidFill>
              </a:rPr>
              <a:t>2002-2003</a:t>
            </a:r>
            <a:r>
              <a:rPr lang="hu-HU" sz="2800" smtClean="0">
                <a:solidFill>
                  <a:srgbClr val="FF3300"/>
                </a:solidFill>
              </a:rPr>
              <a:t> </a:t>
            </a:r>
            <a:r>
              <a:rPr lang="de-DE" sz="2800" smtClean="0"/>
              <a:t>mit der Gewerkschaft der Werktätigen in der Energetik</a:t>
            </a:r>
            <a:endParaRPr lang="en-GB" sz="2800" smtClean="0"/>
          </a:p>
          <a:p>
            <a:r>
              <a:rPr lang="de-DE" sz="2800" smtClean="0"/>
              <a:t>Errichtung einer gemeinsamen Kommission</a:t>
            </a:r>
            <a:endParaRPr lang="en-GB" sz="2800" smtClean="0"/>
          </a:p>
          <a:p>
            <a:r>
              <a:rPr lang="de-DE" sz="2800" smtClean="0"/>
              <a:t>Herausgabe einer gemeinsamen Zeitschrift unter den Namen </a:t>
            </a:r>
            <a:r>
              <a:rPr lang="hu-HU" sz="2800" smtClean="0"/>
              <a:t>„</a:t>
            </a:r>
            <a:r>
              <a:rPr lang="de-DE" sz="2800" smtClean="0"/>
              <a:t>Metall-Energie</a:t>
            </a:r>
            <a:r>
              <a:rPr lang="hu-HU" sz="2800" smtClean="0"/>
              <a:t>”</a:t>
            </a:r>
            <a:endParaRPr lang="en-GB" sz="2800" smtClean="0"/>
          </a:p>
          <a:p>
            <a:r>
              <a:rPr lang="de-DE" sz="2800" smtClean="0"/>
              <a:t>Teilnahme an den Sitzungen der höchsten Gremien beider Gewerkschaften </a:t>
            </a:r>
            <a:endParaRPr lang="en-GB" sz="2800" smtClean="0"/>
          </a:p>
          <a:p>
            <a:r>
              <a:rPr lang="en-GB" sz="2800" smtClean="0">
                <a:solidFill>
                  <a:srgbClr val="FF3300"/>
                </a:solidFill>
              </a:rPr>
              <a:t>2004</a:t>
            </a:r>
            <a:r>
              <a:rPr lang="en-GB" sz="2800" smtClean="0"/>
              <a:t> die „</a:t>
            </a:r>
            <a:r>
              <a:rPr lang="de-DE" sz="2800" smtClean="0"/>
              <a:t>Brautwerbung</a:t>
            </a:r>
            <a:r>
              <a:rPr lang="hu-HU" sz="2800" smtClean="0"/>
              <a:t>” </a:t>
            </a:r>
            <a:r>
              <a:rPr lang="de-DE" sz="2800" smtClean="0"/>
              <a:t>ist abgeschlossen</a:t>
            </a:r>
            <a:endParaRPr lang="en-GB" sz="2800" smtClean="0"/>
          </a:p>
          <a:p>
            <a:r>
              <a:rPr lang="en-GB" sz="2800" smtClean="0">
                <a:solidFill>
                  <a:srgbClr val="FF3300"/>
                </a:solidFill>
              </a:rPr>
              <a:t>2006</a:t>
            </a:r>
            <a:r>
              <a:rPr lang="en-GB" sz="2800" smtClean="0"/>
              <a:t> </a:t>
            </a:r>
            <a:r>
              <a:rPr lang="de-DE" sz="2800" smtClean="0"/>
              <a:t>die Gewerkschaft Energetik vereinte sich mit der Gewerkschaft der Chemiearbeiter</a:t>
            </a:r>
            <a:endParaRPr lang="en-GB" sz="2800" smtClean="0">
              <a:latin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a:xfrm>
            <a:off x="468313" y="0"/>
            <a:ext cx="8229600" cy="1143000"/>
          </a:xfrm>
        </p:spPr>
        <p:txBody>
          <a:bodyPr/>
          <a:lstStyle/>
          <a:p>
            <a:r>
              <a:rPr lang="de-DE" smtClean="0">
                <a:solidFill>
                  <a:schemeClr val="hlink"/>
                </a:solidFill>
              </a:rPr>
              <a:t>Fusionsversuche</a:t>
            </a:r>
            <a:endParaRPr lang="cs-CZ" smtClean="0">
              <a:solidFill>
                <a:schemeClr val="hlink"/>
              </a:solidFill>
            </a:endParaRPr>
          </a:p>
        </p:txBody>
      </p:sp>
      <p:sp>
        <p:nvSpPr>
          <p:cNvPr id="10243" name="Zástupný symbol pro obsah 2"/>
          <p:cNvSpPr>
            <a:spLocks noGrp="1"/>
          </p:cNvSpPr>
          <p:nvPr>
            <p:ph idx="1"/>
          </p:nvPr>
        </p:nvSpPr>
        <p:spPr>
          <a:xfrm>
            <a:off x="250825" y="1125538"/>
            <a:ext cx="8642350" cy="5000625"/>
          </a:xfrm>
        </p:spPr>
        <p:txBody>
          <a:bodyPr/>
          <a:lstStyle/>
          <a:p>
            <a:r>
              <a:rPr lang="en-GB" smtClean="0">
                <a:solidFill>
                  <a:srgbClr val="FF3300"/>
                </a:solidFill>
              </a:rPr>
              <a:t>2010</a:t>
            </a:r>
            <a:r>
              <a:rPr lang="en-GB" smtClean="0"/>
              <a:t> – T</a:t>
            </a:r>
            <a:r>
              <a:rPr lang="de-DE" smtClean="0"/>
              <a:t>extilgewerkschaft mit </a:t>
            </a:r>
            <a:r>
              <a:rPr lang="en-GB" smtClean="0"/>
              <a:t>6000 </a:t>
            </a:r>
            <a:r>
              <a:rPr lang="de-DE" smtClean="0"/>
              <a:t>Mitgliedern</a:t>
            </a:r>
            <a:endParaRPr lang="en-GB" smtClean="0"/>
          </a:p>
          <a:p>
            <a:r>
              <a:rPr lang="de-DE" smtClean="0"/>
              <a:t>Gemeinsame Sitzungen der beiden Präsidien </a:t>
            </a:r>
            <a:endParaRPr lang="en-GB" smtClean="0">
              <a:latin typeface="Arial" charset="0"/>
            </a:endParaRPr>
          </a:p>
          <a:p>
            <a:r>
              <a:rPr lang="de-DE" smtClean="0"/>
              <a:t>Vorbereitung der Fusionsschritte</a:t>
            </a:r>
            <a:endParaRPr lang="en-GB" smtClean="0"/>
          </a:p>
          <a:p>
            <a:r>
              <a:rPr lang="de-DE" smtClean="0"/>
              <a:t>Die Fusion kam nicht zustande</a:t>
            </a:r>
            <a:endParaRPr lang="en-GB" smtClean="0"/>
          </a:p>
          <a:p>
            <a:r>
              <a:rPr lang="en-GB" smtClean="0">
                <a:solidFill>
                  <a:srgbClr val="FF3300"/>
                </a:solidFill>
              </a:rPr>
              <a:t>2010</a:t>
            </a:r>
            <a:r>
              <a:rPr lang="en-GB" smtClean="0"/>
              <a:t> – </a:t>
            </a:r>
            <a:r>
              <a:rPr lang="de-DE" smtClean="0"/>
              <a:t>Fusionsinitiative der Gewerkschaft der Holzverarbeitung mit </a:t>
            </a:r>
            <a:r>
              <a:rPr lang="en-GB" smtClean="0"/>
              <a:t>15000 </a:t>
            </a:r>
            <a:r>
              <a:rPr lang="de-DE" smtClean="0"/>
              <a:t>Mitgliedern</a:t>
            </a:r>
            <a:endParaRPr lang="en-GB" smtClean="0"/>
          </a:p>
          <a:p>
            <a:r>
              <a:rPr lang="de-DE" smtClean="0"/>
              <a:t>Die Fusion kam nicht zustande</a:t>
            </a:r>
            <a:endParaRPr lang="en-GB" smtClean="0"/>
          </a:p>
          <a:p>
            <a:r>
              <a:rPr lang="de-DE" smtClean="0"/>
              <a:t>Beide Gewerkschaft wollten lediglich die Entscheidung ihres Kongresses umsetzen </a:t>
            </a:r>
            <a:endParaRPr lang="en-GB"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907</TotalTime>
  <Words>670</Words>
  <Application>Microsoft Office PowerPoint</Application>
  <PresentationFormat>Diaprojekcija na zaslonu (4:3)</PresentationFormat>
  <Paragraphs>123</Paragraphs>
  <Slides>10</Slides>
  <Notes>0</Notes>
  <HiddenSlides>0</HiddenSlides>
  <MMClips>0</MMClips>
  <ScaleCrop>false</ScaleCrop>
  <HeadingPairs>
    <vt:vector size="6" baseType="variant">
      <vt:variant>
        <vt:lpstr>Uporabljene pisave</vt:lpstr>
      </vt:variant>
      <vt:variant>
        <vt:i4>2</vt:i4>
      </vt:variant>
      <vt:variant>
        <vt:lpstr>Tema</vt:lpstr>
      </vt:variant>
      <vt:variant>
        <vt:i4>1</vt:i4>
      </vt:variant>
      <vt:variant>
        <vt:lpstr>Naslovi diapozitivov</vt:lpstr>
      </vt:variant>
      <vt:variant>
        <vt:i4>10</vt:i4>
      </vt:variant>
    </vt:vector>
  </HeadingPairs>
  <TitlesOfParts>
    <vt:vector size="13" baseType="lpstr">
      <vt:lpstr>Calibri</vt:lpstr>
      <vt:lpstr>Arial</vt:lpstr>
      <vt:lpstr>Motiv systému Office</vt:lpstr>
      <vt:lpstr> Projekt FORMA Fusion der Gewerkschaften </vt:lpstr>
      <vt:lpstr>Aufbau der tschechischen Gewerkschaften </vt:lpstr>
      <vt:lpstr>Diapozitiv 3</vt:lpstr>
      <vt:lpstr>Diapozitiv 4</vt:lpstr>
      <vt:lpstr>Diapozitiv 5</vt:lpstr>
      <vt:lpstr>Der Aufbau von ČMKOS –  Bedingungen für die Fusion</vt:lpstr>
      <vt:lpstr>Was bietet OS KOVO?</vt:lpstr>
      <vt:lpstr>Fusionsversuche</vt:lpstr>
      <vt:lpstr>Fusionsversuche</vt:lpstr>
      <vt:lpstr>Fusionsergebnisse</vt:lpstr>
    </vt:vector>
  </TitlesOfParts>
  <Company>Kovo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STRUKTURTA ODBORŮ V ČESKÉ REPUBLICE</dc:title>
  <dc:creator>Pavel Skvaril</dc:creator>
  <cp:lastModifiedBy>Brane</cp:lastModifiedBy>
  <cp:revision>55</cp:revision>
  <dcterms:created xsi:type="dcterms:W3CDTF">2011-10-19T06:55:23Z</dcterms:created>
  <dcterms:modified xsi:type="dcterms:W3CDTF">2011-11-02T12:32:07Z</dcterms:modified>
</cp:coreProperties>
</file>