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77" r:id="rId5"/>
    <p:sldId id="278" r:id="rId6"/>
    <p:sldId id="270" r:id="rId7"/>
    <p:sldId id="282" r:id="rId8"/>
    <p:sldId id="279" r:id="rId9"/>
    <p:sldId id="280" r:id="rId10"/>
    <p:sldId id="271" r:id="rId11"/>
    <p:sldId id="272" r:id="rId12"/>
    <p:sldId id="281" r:id="rId13"/>
    <p:sldId id="273" r:id="rId14"/>
    <p:sldId id="283" r:id="rId15"/>
    <p:sldId id="284" r:id="rId16"/>
    <p:sldId id="285" r:id="rId17"/>
    <p:sldId id="286" r:id="rId18"/>
    <p:sldId id="287" r:id="rId19"/>
    <p:sldId id="26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5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6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5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9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3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4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1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06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3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1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0A5864-4094-499D-856F-306E455CCCCB}" type="datetimeFigureOut">
              <a:rPr lang="hu-HU" smtClean="0"/>
              <a:t>2023. 11. 05.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E05910-6A4E-4C76-BE73-99BE072355A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chemeClr val="tx2"/>
                </a:solidFill>
              </a:rPr>
              <a:t>Transition</a:t>
            </a:r>
            <a:r>
              <a:rPr lang="hu-HU" sz="5400" b="1" dirty="0" smtClean="0">
                <a:solidFill>
                  <a:schemeClr val="tx2"/>
                </a:solidFill>
              </a:rPr>
              <a:t> in </a:t>
            </a:r>
            <a:r>
              <a:rPr lang="hu-HU" sz="5400" b="1" dirty="0" err="1" smtClean="0">
                <a:solidFill>
                  <a:schemeClr val="tx2"/>
                </a:solidFill>
              </a:rPr>
              <a:t>th</a:t>
            </a:r>
            <a:r>
              <a:rPr lang="hu-HU" sz="5400" b="1" dirty="0" err="1" smtClean="0">
                <a:solidFill>
                  <a:schemeClr val="tx2"/>
                </a:solidFill>
              </a:rPr>
              <a:t>e</a:t>
            </a:r>
            <a:r>
              <a:rPr lang="hu-HU" sz="5400" b="1" dirty="0" smtClean="0">
                <a:solidFill>
                  <a:schemeClr val="tx2"/>
                </a:solidFill>
              </a:rPr>
              <a:t> </a:t>
            </a:r>
            <a:r>
              <a:rPr lang="hu-HU" sz="5400" b="1" dirty="0" err="1" smtClean="0">
                <a:solidFill>
                  <a:schemeClr val="tx2"/>
                </a:solidFill>
              </a:rPr>
              <a:t>automotive</a:t>
            </a:r>
            <a:r>
              <a:rPr lang="hu-HU" sz="5400" b="1" dirty="0" smtClean="0">
                <a:solidFill>
                  <a:schemeClr val="tx2"/>
                </a:solidFill>
              </a:rPr>
              <a:t> </a:t>
            </a:r>
            <a:r>
              <a:rPr lang="hu-HU" sz="5400" b="1" dirty="0" err="1" smtClean="0">
                <a:solidFill>
                  <a:schemeClr val="tx2"/>
                </a:solidFill>
              </a:rPr>
              <a:t>industry</a:t>
            </a:r>
            <a:r>
              <a:rPr lang="hu-HU" sz="5400" b="1" dirty="0" smtClean="0">
                <a:solidFill>
                  <a:schemeClr val="tx2"/>
                </a:solidFill>
              </a:rPr>
              <a:t> - Hungary</a:t>
            </a:r>
            <a:r>
              <a:rPr lang="hu-HU" sz="5400" b="1" dirty="0" smtClean="0">
                <a:solidFill>
                  <a:schemeClr val="tx2"/>
                </a:solidFill>
              </a:rPr>
              <a:t/>
            </a:r>
            <a:br>
              <a:rPr lang="hu-HU" sz="5400" b="1" dirty="0" smtClean="0">
                <a:solidFill>
                  <a:schemeClr val="tx2"/>
                </a:solidFill>
              </a:rPr>
            </a:br>
            <a:r>
              <a:rPr lang="hu-HU" sz="5400" b="1" dirty="0" smtClean="0">
                <a:solidFill>
                  <a:schemeClr val="tx2"/>
                </a:solidFill>
              </a:rPr>
              <a:t/>
            </a:r>
            <a:br>
              <a:rPr lang="hu-HU" sz="5400" b="1" dirty="0" smtClean="0">
                <a:solidFill>
                  <a:schemeClr val="tx2"/>
                </a:solidFill>
              </a:rPr>
            </a:br>
            <a:r>
              <a:rPr lang="hu-HU" sz="4000" b="1" dirty="0" err="1" smtClean="0">
                <a:solidFill>
                  <a:schemeClr val="tx2"/>
                </a:solidFill>
              </a:rPr>
              <a:t>Electrification</a:t>
            </a:r>
            <a:r>
              <a:rPr lang="hu-HU" sz="4000" b="1" dirty="0" smtClean="0">
                <a:solidFill>
                  <a:schemeClr val="tx2"/>
                </a:solidFill>
              </a:rPr>
              <a:t/>
            </a:r>
            <a:br>
              <a:rPr lang="hu-HU" sz="4000" b="1" dirty="0" smtClean="0">
                <a:solidFill>
                  <a:schemeClr val="tx2"/>
                </a:solidFill>
              </a:rPr>
            </a:br>
            <a:r>
              <a:rPr lang="hu-HU" sz="4000" b="1" dirty="0" err="1" smtClean="0">
                <a:solidFill>
                  <a:schemeClr val="tx2"/>
                </a:solidFill>
              </a:rPr>
              <a:t>Hydrogen</a:t>
            </a:r>
            <a:endParaRPr lang="hu-HU" sz="4000" b="1" dirty="0">
              <a:solidFill>
                <a:schemeClr val="tx2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sz="3600" dirty="0">
              <a:solidFill>
                <a:schemeClr val="tx2"/>
              </a:solidFill>
            </a:endParaRPr>
          </a:p>
        </p:txBody>
      </p:sp>
      <p:pic>
        <p:nvPicPr>
          <p:cNvPr id="5" name="Kép 4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Electrification</a:t>
            </a:r>
            <a:r>
              <a:rPr lang="hu-HU" dirty="0"/>
              <a:t> - </a:t>
            </a:r>
            <a:r>
              <a:rPr lang="hu-HU" dirty="0" err="1"/>
              <a:t>Batteries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More </a:t>
            </a:r>
            <a:r>
              <a:rPr lang="hu-HU" dirty="0" err="1"/>
              <a:t>than</a:t>
            </a:r>
            <a:r>
              <a:rPr lang="hu-HU" dirty="0"/>
              <a:t> 20 </a:t>
            </a:r>
            <a:r>
              <a:rPr lang="hu-HU" dirty="0" err="1"/>
              <a:t>factories</a:t>
            </a:r>
            <a:r>
              <a:rPr lang="hu-HU" dirty="0"/>
              <a:t> / </a:t>
            </a:r>
            <a:r>
              <a:rPr lang="hu-HU" dirty="0" err="1"/>
              <a:t>ongoing</a:t>
            </a:r>
            <a:r>
              <a:rPr lang="hu-HU" dirty="0"/>
              <a:t> </a:t>
            </a:r>
            <a:r>
              <a:rPr lang="hu-HU" dirty="0" err="1"/>
              <a:t>investments</a:t>
            </a:r>
            <a:r>
              <a:rPr lang="hu-HU" dirty="0"/>
              <a:t>: SK </a:t>
            </a:r>
            <a:r>
              <a:rPr lang="hu-HU" dirty="0" err="1" smtClean="0"/>
              <a:t>Innovation</a:t>
            </a:r>
            <a:r>
              <a:rPr lang="hu-HU" dirty="0" smtClean="0"/>
              <a:t>/</a:t>
            </a:r>
            <a:r>
              <a:rPr lang="hu-HU" dirty="0" err="1" smtClean="0"/>
              <a:t>Battery</a:t>
            </a:r>
            <a:r>
              <a:rPr lang="hu-HU" dirty="0"/>
              <a:t>, </a:t>
            </a:r>
            <a:r>
              <a:rPr lang="hu-HU" dirty="0" err="1"/>
              <a:t>Semcorp</a:t>
            </a:r>
            <a:r>
              <a:rPr lang="hu-HU" dirty="0"/>
              <a:t>, CATL, Samsung, LG, </a:t>
            </a:r>
            <a:r>
              <a:rPr lang="hu-HU" dirty="0" err="1"/>
              <a:t>Jabil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state</a:t>
            </a:r>
            <a:r>
              <a:rPr lang="hu-HU" dirty="0"/>
              <a:t> </a:t>
            </a:r>
            <a:r>
              <a:rPr lang="hu-HU" dirty="0" err="1"/>
              <a:t>support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investments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Estimatation: </a:t>
            </a:r>
            <a:r>
              <a:rPr lang="hu-HU" dirty="0" err="1"/>
              <a:t>by</a:t>
            </a:r>
            <a:r>
              <a:rPr lang="hu-HU" dirty="0"/>
              <a:t> 2025 </a:t>
            </a:r>
            <a:r>
              <a:rPr lang="hu-HU" dirty="0" err="1"/>
              <a:t>third</a:t>
            </a:r>
            <a:r>
              <a:rPr lang="hu-HU" dirty="0"/>
              <a:t> in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 smtClean="0"/>
              <a:t>capacity</a:t>
            </a:r>
            <a:r>
              <a:rPr lang="hu-HU" dirty="0" smtClean="0"/>
              <a:t>, and 30.000 </a:t>
            </a:r>
            <a:r>
              <a:rPr lang="hu-HU" dirty="0" err="1" smtClean="0"/>
              <a:t>workplaces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On</a:t>
            </a:r>
            <a:r>
              <a:rPr lang="hu-HU" dirty="0"/>
              <a:t> country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currently</a:t>
            </a:r>
            <a:r>
              <a:rPr lang="hu-HU" dirty="0"/>
              <a:t> </a:t>
            </a:r>
            <a:r>
              <a:rPr lang="hu-HU" dirty="0" smtClean="0"/>
              <a:t>2%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workforce</a:t>
            </a:r>
            <a:r>
              <a:rPr lang="hu-HU" dirty="0"/>
              <a:t> is </a:t>
            </a:r>
            <a:r>
              <a:rPr lang="hu-HU" dirty="0" err="1"/>
              <a:t>foreigner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In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is </a:t>
            </a:r>
            <a:r>
              <a:rPr lang="hu-HU" dirty="0" err="1"/>
              <a:t>likely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higher</a:t>
            </a:r>
            <a:r>
              <a:rPr lang="hu-HU" dirty="0"/>
              <a:t> (</a:t>
            </a:r>
            <a:r>
              <a:rPr lang="hu-HU" dirty="0" err="1"/>
              <a:t>Ukranians</a:t>
            </a:r>
            <a:r>
              <a:rPr lang="hu-HU" dirty="0"/>
              <a:t>, </a:t>
            </a:r>
            <a:r>
              <a:rPr lang="hu-HU" dirty="0" err="1"/>
              <a:t>Serbians</a:t>
            </a:r>
            <a:r>
              <a:rPr lang="hu-HU" dirty="0"/>
              <a:t>, </a:t>
            </a:r>
            <a:r>
              <a:rPr lang="hu-HU" dirty="0" err="1"/>
              <a:t>lately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Asia</a:t>
            </a:r>
            <a:r>
              <a:rPr lang="hu-HU" dirty="0"/>
              <a:t>: </a:t>
            </a:r>
            <a:r>
              <a:rPr lang="hu-HU" dirty="0" err="1"/>
              <a:t>Mongolia</a:t>
            </a:r>
            <a:r>
              <a:rPr lang="hu-HU" dirty="0"/>
              <a:t>, </a:t>
            </a:r>
            <a:r>
              <a:rPr lang="hu-HU" dirty="0" err="1"/>
              <a:t>Philippenes</a:t>
            </a:r>
            <a:r>
              <a:rPr lang="hu-HU" dirty="0"/>
              <a:t>, Vietnam, </a:t>
            </a:r>
            <a:r>
              <a:rPr lang="hu-HU" dirty="0" err="1"/>
              <a:t>China</a:t>
            </a:r>
            <a:r>
              <a:rPr lang="hu-HU" dirty="0"/>
              <a:t>, South-Korea)</a:t>
            </a:r>
          </a:p>
          <a:p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Electrification</a:t>
            </a:r>
            <a:r>
              <a:rPr lang="hu-HU" dirty="0" smtClean="0"/>
              <a:t> –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Labor </a:t>
            </a:r>
            <a:r>
              <a:rPr lang="hu-HU" dirty="0" err="1"/>
              <a:t>shortage</a:t>
            </a:r>
            <a:r>
              <a:rPr lang="hu-HU" dirty="0"/>
              <a:t> – </a:t>
            </a:r>
            <a:r>
              <a:rPr lang="hu-HU" dirty="0" err="1"/>
              <a:t>especially</a:t>
            </a:r>
            <a:r>
              <a:rPr lang="hu-HU" dirty="0"/>
              <a:t> in </a:t>
            </a:r>
            <a:r>
              <a:rPr lang="hu-HU" dirty="0" err="1"/>
              <a:t>skilled</a:t>
            </a:r>
            <a:r>
              <a:rPr lang="hu-HU" dirty="0"/>
              <a:t> </a:t>
            </a:r>
            <a:r>
              <a:rPr lang="hu-HU" dirty="0" err="1"/>
              <a:t>workers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future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Labour</a:t>
            </a:r>
            <a:r>
              <a:rPr lang="hu-HU" dirty="0" smtClean="0"/>
              <a:t> </a:t>
            </a:r>
            <a:r>
              <a:rPr lang="hu-HU" dirty="0" err="1"/>
              <a:t>intensive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Blue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white</a:t>
            </a:r>
            <a:r>
              <a:rPr lang="hu-HU" dirty="0"/>
              <a:t> </a:t>
            </a:r>
            <a:r>
              <a:rPr lang="hu-HU" dirty="0" err="1"/>
              <a:t>collars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Comparing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an </a:t>
            </a:r>
            <a:r>
              <a:rPr lang="hu-HU" dirty="0" err="1"/>
              <a:t>avarege</a:t>
            </a:r>
            <a:r>
              <a:rPr lang="hu-HU" dirty="0"/>
              <a:t> </a:t>
            </a:r>
            <a:r>
              <a:rPr lang="hu-HU" dirty="0" err="1"/>
              <a:t>automotive</a:t>
            </a:r>
            <a:r>
              <a:rPr lang="hu-HU" dirty="0"/>
              <a:t> </a:t>
            </a:r>
            <a:r>
              <a:rPr lang="hu-HU" dirty="0" err="1"/>
              <a:t>company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share</a:t>
            </a:r>
            <a:r>
              <a:rPr lang="hu-HU" dirty="0"/>
              <a:t> of </a:t>
            </a:r>
            <a:r>
              <a:rPr lang="hu-HU" dirty="0" err="1"/>
              <a:t>white</a:t>
            </a:r>
            <a:r>
              <a:rPr lang="hu-HU" dirty="0"/>
              <a:t> </a:t>
            </a:r>
            <a:r>
              <a:rPr lang="hu-HU" dirty="0" err="1"/>
              <a:t>collars</a:t>
            </a:r>
            <a:r>
              <a:rPr lang="hu-HU" dirty="0"/>
              <a:t> is </a:t>
            </a:r>
            <a:r>
              <a:rPr lang="hu-HU" dirty="0" err="1"/>
              <a:t>smaller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role</a:t>
            </a:r>
            <a:r>
              <a:rPr lang="hu-HU" dirty="0"/>
              <a:t> is </a:t>
            </a:r>
            <a:r>
              <a:rPr lang="hu-HU" dirty="0" err="1"/>
              <a:t>smaller</a:t>
            </a:r>
            <a:r>
              <a:rPr lang="hu-HU" dirty="0"/>
              <a:t>: no </a:t>
            </a:r>
            <a:r>
              <a:rPr lang="hu-HU" dirty="0" err="1"/>
              <a:t>influene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process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err="1"/>
              <a:t>collars</a:t>
            </a:r>
            <a:r>
              <a:rPr lang="hu-HU" dirty="0"/>
              <a:t> </a:t>
            </a:r>
            <a:r>
              <a:rPr lang="hu-HU" dirty="0" err="1"/>
              <a:t>unskilled</a:t>
            </a:r>
            <a:r>
              <a:rPr lang="hu-HU" dirty="0"/>
              <a:t> </a:t>
            </a:r>
            <a:r>
              <a:rPr lang="hu-HU" dirty="0" err="1"/>
              <a:t>workers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biggest</a:t>
            </a:r>
            <a:r>
              <a:rPr lang="hu-HU" dirty="0"/>
              <a:t> </a:t>
            </a:r>
            <a:r>
              <a:rPr lang="hu-HU" dirty="0" err="1"/>
              <a:t>group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/>
              <a:t>fluctuation</a:t>
            </a:r>
            <a:r>
              <a:rPr lang="hu-HU" dirty="0"/>
              <a:t> </a:t>
            </a:r>
            <a:r>
              <a:rPr lang="hu-HU" dirty="0" err="1"/>
              <a:t>despite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relatively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 </a:t>
            </a:r>
            <a:r>
              <a:rPr lang="hu-HU" dirty="0" err="1"/>
              <a:t>wages</a:t>
            </a:r>
            <a:r>
              <a:rPr lang="hu-HU" dirty="0"/>
              <a:t> (extra </a:t>
            </a:r>
            <a:r>
              <a:rPr lang="hu-HU" dirty="0" err="1"/>
              <a:t>hours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paid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,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bonuses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Because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, </a:t>
            </a:r>
            <a:r>
              <a:rPr lang="hu-HU" dirty="0" err="1"/>
              <a:t>especially</a:t>
            </a:r>
            <a:r>
              <a:rPr lang="hu-HU" dirty="0"/>
              <a:t> </a:t>
            </a:r>
            <a:r>
              <a:rPr lang="hu-HU" dirty="0" err="1"/>
              <a:t>compared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ICE</a:t>
            </a:r>
          </a:p>
          <a:p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07950" cy="6729704"/>
          </a:xfrm>
          <a:prstGeom prst="rect">
            <a:avLst/>
          </a:prstGeom>
        </p:spPr>
      </p:pic>
      <p:pic>
        <p:nvPicPr>
          <p:cNvPr id="5" name="Kép 4" descr="vas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Electrification</a:t>
            </a:r>
            <a:r>
              <a:rPr lang="hu-HU" dirty="0" smtClean="0"/>
              <a:t> –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Environmental</a:t>
            </a:r>
            <a:r>
              <a:rPr lang="hu-HU" dirty="0" smtClean="0"/>
              <a:t> </a:t>
            </a:r>
            <a:r>
              <a:rPr lang="hu-HU" dirty="0" err="1"/>
              <a:t>issues</a:t>
            </a:r>
            <a:r>
              <a:rPr lang="hu-HU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Polluting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, </a:t>
            </a:r>
            <a:r>
              <a:rPr lang="hu-HU" dirty="0" err="1"/>
              <a:t>soil</a:t>
            </a:r>
            <a:r>
              <a:rPr lang="hu-HU" dirty="0"/>
              <a:t>, </a:t>
            </a:r>
            <a:r>
              <a:rPr lang="hu-HU" dirty="0" err="1"/>
              <a:t>noise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OHS </a:t>
            </a:r>
            <a:r>
              <a:rPr lang="hu-HU" dirty="0" err="1"/>
              <a:t>issues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Ventilation</a:t>
            </a:r>
            <a:r>
              <a:rPr lang="hu-HU" dirty="0"/>
              <a:t> </a:t>
            </a:r>
            <a:r>
              <a:rPr lang="hu-HU" dirty="0" err="1"/>
              <a:t>problems</a:t>
            </a:r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err="1"/>
              <a:t>Example</a:t>
            </a:r>
            <a:r>
              <a:rPr lang="hu-HU" dirty="0"/>
              <a:t>: </a:t>
            </a:r>
            <a:r>
              <a:rPr lang="hu-HU" dirty="0" err="1"/>
              <a:t>Hospitalization</a:t>
            </a:r>
            <a:r>
              <a:rPr lang="hu-HU" dirty="0"/>
              <a:t> of 14 </a:t>
            </a:r>
            <a:r>
              <a:rPr lang="hu-HU" dirty="0" err="1"/>
              <a:t>workers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Bad</a:t>
            </a:r>
            <a:r>
              <a:rPr lang="hu-HU" dirty="0"/>
              <a:t>, old </a:t>
            </a:r>
            <a:r>
              <a:rPr lang="hu-HU" dirty="0" err="1"/>
              <a:t>occupational</a:t>
            </a:r>
            <a:r>
              <a:rPr lang="hu-HU" dirty="0"/>
              <a:t> </a:t>
            </a:r>
            <a:r>
              <a:rPr lang="hu-HU" dirty="0" err="1"/>
              <a:t>safety</a:t>
            </a:r>
            <a:r>
              <a:rPr lang="hu-HU" dirty="0"/>
              <a:t> </a:t>
            </a:r>
            <a:r>
              <a:rPr lang="hu-HU" dirty="0" err="1"/>
              <a:t>equipments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Dangerous</a:t>
            </a:r>
            <a:r>
              <a:rPr lang="hu-HU" dirty="0"/>
              <a:t> </a:t>
            </a:r>
            <a:r>
              <a:rPr lang="hu-HU" dirty="0" err="1"/>
              <a:t>materials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kept</a:t>
            </a:r>
            <a:r>
              <a:rPr lang="hu-HU" dirty="0"/>
              <a:t> </a:t>
            </a:r>
            <a:r>
              <a:rPr lang="hu-HU" dirty="0" err="1"/>
              <a:t>well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Rewriting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rules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Hostility</a:t>
            </a:r>
            <a:r>
              <a:rPr lang="hu-HU" dirty="0" smtClean="0"/>
              <a:t> </a:t>
            </a:r>
            <a:r>
              <a:rPr lang="hu-HU" dirty="0" err="1"/>
              <a:t>toward</a:t>
            </a:r>
            <a:r>
              <a:rPr lang="hu-HU" dirty="0"/>
              <a:t> </a:t>
            </a:r>
            <a:r>
              <a:rPr lang="hu-HU" dirty="0" err="1"/>
              <a:t>unions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Cultural</a:t>
            </a:r>
            <a:r>
              <a:rPr lang="hu-HU" dirty="0"/>
              <a:t> </a:t>
            </a:r>
            <a:r>
              <a:rPr lang="hu-HU" dirty="0" err="1"/>
              <a:t>differences</a:t>
            </a:r>
            <a:r>
              <a:rPr lang="hu-HU" dirty="0"/>
              <a:t>, local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respected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Government</a:t>
            </a:r>
            <a:r>
              <a:rPr lang="hu-HU" dirty="0" smtClean="0"/>
              <a:t> </a:t>
            </a:r>
            <a:r>
              <a:rPr lang="hu-HU" dirty="0" err="1"/>
              <a:t>doesn’t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concerns</a:t>
            </a:r>
            <a:r>
              <a:rPr lang="hu-HU" dirty="0"/>
              <a:t> </a:t>
            </a:r>
            <a:r>
              <a:rPr lang="hu-HU" dirty="0" err="1"/>
              <a:t>seriously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important</a:t>
            </a:r>
          </a:p>
          <a:p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Hydrogen</a:t>
            </a:r>
            <a:r>
              <a:rPr lang="hu-HU" dirty="0" smtClean="0"/>
              <a:t> </a:t>
            </a:r>
            <a:r>
              <a:rPr lang="hu-HU" dirty="0" err="1" smtClean="0"/>
              <a:t>strategy</a:t>
            </a:r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  <p:sp>
        <p:nvSpPr>
          <p:cNvPr id="5" name="Segnaposto contenuto 6">
            <a:extLst>
              <a:ext uri="{FF2B5EF4-FFF2-40B4-BE49-F238E27FC236}">
                <a16:creationId xmlns:a16="http://schemas.microsoft.com/office/drawing/2014/main" id="{EC71806D-9170-50E5-DEA2-A69A3D19A944}"/>
              </a:ext>
            </a:extLst>
          </p:cNvPr>
          <p:cNvSpPr txBox="1">
            <a:spLocks/>
          </p:cNvSpPr>
          <p:nvPr/>
        </p:nvSpPr>
        <p:spPr>
          <a:xfrm>
            <a:off x="1021079" y="1845734"/>
            <a:ext cx="7359349" cy="432882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hu-HU" sz="1700" b="1" dirty="0" smtClean="0"/>
              <a:t>Main </a:t>
            </a:r>
            <a:r>
              <a:rPr lang="hu-HU" sz="1700" b="1" dirty="0" err="1" smtClean="0"/>
              <a:t>aims</a:t>
            </a:r>
            <a:r>
              <a:rPr lang="hu-HU" sz="1700" b="1" dirty="0" smtClean="0"/>
              <a:t> - 2030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Production of large quantities of low-carbon and decentralized carbon-free hydrogen</a:t>
            </a:r>
            <a:r>
              <a:rPr lang="en-US" sz="1700" dirty="0" smtClean="0"/>
              <a:t>;</a:t>
            </a:r>
            <a:endParaRPr lang="hu-HU" sz="170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 err="1" smtClean="0"/>
              <a:t>Decarbonisation</a:t>
            </a:r>
            <a:r>
              <a:rPr lang="en-US" sz="1700" dirty="0" smtClean="0"/>
              <a:t> </a:t>
            </a:r>
            <a:r>
              <a:rPr lang="en-US" sz="1700" dirty="0"/>
              <a:t>of industrial consumption, partly with hydrogen</a:t>
            </a:r>
            <a:r>
              <a:rPr lang="en-US" sz="1700" dirty="0" smtClean="0"/>
              <a:t>;</a:t>
            </a:r>
            <a:endParaRPr lang="hu-HU" sz="170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 smtClean="0"/>
              <a:t>Green </a:t>
            </a:r>
            <a:r>
              <a:rPr lang="en-US" sz="1700" dirty="0"/>
              <a:t>shipping</a:t>
            </a:r>
            <a:r>
              <a:rPr lang="en-US" sz="1700" dirty="0" smtClean="0"/>
              <a:t>;</a:t>
            </a:r>
            <a:endParaRPr lang="hu-HU" sz="1700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 smtClean="0"/>
              <a:t>Electricity </a:t>
            </a:r>
            <a:r>
              <a:rPr lang="en-US" sz="1700" dirty="0"/>
              <a:t>and (natural) gas supporting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32536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Production</a:t>
            </a:r>
            <a:r>
              <a:rPr lang="hu-HU" dirty="0" smtClean="0"/>
              <a:t> of </a:t>
            </a:r>
            <a:r>
              <a:rPr lang="hu-HU" dirty="0" err="1" smtClean="0"/>
              <a:t>hydrogen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2030 </a:t>
            </a:r>
            <a:r>
              <a:rPr lang="en-US" dirty="0"/>
              <a:t>Annual 36,000 tons, of which 20,000 blue and 16,000 green </a:t>
            </a:r>
            <a:r>
              <a:rPr lang="en-US" dirty="0" smtClean="0"/>
              <a:t>hydrogen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smtClean="0"/>
              <a:t>Currently</a:t>
            </a:r>
            <a:r>
              <a:rPr lang="en-US" dirty="0"/>
              <a:t>, only gray hydrogen, i.e. hydrogen with a high carbon footprint, is </a:t>
            </a:r>
            <a:r>
              <a:rPr lang="en-US" dirty="0" smtClean="0"/>
              <a:t>produced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Decentralized </a:t>
            </a:r>
            <a:r>
              <a:rPr lang="en-US" dirty="0"/>
              <a:t>instead of centralized production (electrolysis)</a:t>
            </a:r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1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decarbonization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13163" y="1845734"/>
            <a:ext cx="4396661" cy="3809372"/>
          </a:xfrm>
        </p:spPr>
        <p:txBody>
          <a:bodyPr/>
          <a:lstStyle/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hydrogen</a:t>
            </a:r>
            <a:r>
              <a:rPr lang="hu-HU" dirty="0"/>
              <a:t> </a:t>
            </a:r>
            <a:r>
              <a:rPr lang="hu-HU" dirty="0" err="1" smtClean="0"/>
              <a:t>valleys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Transdanubian</a:t>
            </a:r>
            <a:r>
              <a:rPr lang="hu-HU" dirty="0" smtClean="0"/>
              <a:t> </a:t>
            </a:r>
            <a:r>
              <a:rPr lang="hu-HU" dirty="0" err="1"/>
              <a:t>hydrogen</a:t>
            </a:r>
            <a:r>
              <a:rPr lang="hu-HU" dirty="0"/>
              <a:t> </a:t>
            </a:r>
            <a:r>
              <a:rPr lang="hu-HU" dirty="0" err="1" smtClean="0"/>
              <a:t>ecosystem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e.g</a:t>
            </a:r>
            <a:r>
              <a:rPr lang="hu-HU" dirty="0"/>
              <a:t>. Százhalombatta),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(Paks) and </a:t>
            </a:r>
            <a:r>
              <a:rPr lang="hu-HU" dirty="0" err="1"/>
              <a:t>use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Dunaferr, Beremend</a:t>
            </a:r>
            <a:r>
              <a:rPr lang="hu-H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Northeast</a:t>
            </a:r>
            <a:r>
              <a:rPr lang="hu-HU" dirty="0" smtClean="0"/>
              <a:t> </a:t>
            </a:r>
            <a:r>
              <a:rPr lang="hu-HU" dirty="0" err="1"/>
              <a:t>Hydrogen</a:t>
            </a:r>
            <a:r>
              <a:rPr lang="hu-HU" dirty="0"/>
              <a:t> Valley (</a:t>
            </a:r>
            <a:r>
              <a:rPr lang="hu-HU" dirty="0" err="1"/>
              <a:t>strong</a:t>
            </a:r>
            <a:r>
              <a:rPr lang="hu-HU" dirty="0"/>
              <a:t> </a:t>
            </a:r>
            <a:r>
              <a:rPr lang="hu-HU" dirty="0" err="1"/>
              <a:t>chemical</a:t>
            </a:r>
            <a:r>
              <a:rPr lang="hu-HU" dirty="0"/>
              <a:t> </a:t>
            </a:r>
            <a:r>
              <a:rPr lang="hu-HU" dirty="0" err="1"/>
              <a:t>industry</a:t>
            </a:r>
            <a:r>
              <a:rPr lang="hu-HU" dirty="0"/>
              <a:t>, </a:t>
            </a:r>
            <a:r>
              <a:rPr lang="hu-HU" dirty="0" err="1"/>
              <a:t>petrochemicals</a:t>
            </a:r>
            <a:r>
              <a:rPr lang="hu-HU" dirty="0"/>
              <a:t>)</a:t>
            </a:r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41" y="1845734"/>
            <a:ext cx="6489747" cy="40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Greening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transport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goal of the strategy is to help achieve carbon </a:t>
            </a:r>
            <a:r>
              <a:rPr lang="en-US" dirty="0" smtClean="0"/>
              <a:t>neutrality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Hydrogen </a:t>
            </a:r>
            <a:r>
              <a:rPr lang="en-US" dirty="0"/>
              <a:t>in heavy vehicle </a:t>
            </a:r>
            <a:r>
              <a:rPr lang="en-US" dirty="0" smtClean="0"/>
              <a:t>traffic</a:t>
            </a:r>
            <a:r>
              <a:rPr lang="hu-H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Planned </a:t>
            </a:r>
            <a:r>
              <a:rPr lang="en-US" dirty="0"/>
              <a:t>demand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2030 </a:t>
            </a:r>
            <a:r>
              <a:rPr lang="en-US" dirty="0"/>
              <a:t>- 10 thousand tons per </a:t>
            </a:r>
            <a:r>
              <a:rPr lang="en-US" dirty="0" smtClean="0"/>
              <a:t>year</a:t>
            </a:r>
            <a:r>
              <a:rPr lang="hu-HU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2040 </a:t>
            </a:r>
            <a:r>
              <a:rPr lang="en-US" dirty="0"/>
              <a:t>– 40 </a:t>
            </a:r>
            <a:r>
              <a:rPr lang="en-US" dirty="0" smtClean="0"/>
              <a:t>thousand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2050 </a:t>
            </a:r>
            <a:r>
              <a:rPr lang="en-US" dirty="0"/>
              <a:t>– 130 </a:t>
            </a:r>
            <a:r>
              <a:rPr lang="en-US" dirty="0" smtClean="0"/>
              <a:t>thousand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Charging </a:t>
            </a:r>
            <a:r>
              <a:rPr lang="en-US" dirty="0"/>
              <a:t>network - 20 stations by 2030</a:t>
            </a:r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</a:t>
            </a:r>
            <a:r>
              <a:rPr lang="en-US" dirty="0" err="1" smtClean="0"/>
              <a:t>upporting</a:t>
            </a:r>
            <a:r>
              <a:rPr lang="en-US" dirty="0" smtClean="0"/>
              <a:t> </a:t>
            </a:r>
            <a:r>
              <a:rPr lang="en-US" dirty="0"/>
              <a:t>electricity and natural gas infrastructure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Goal</a:t>
            </a:r>
            <a:r>
              <a:rPr lang="en-US" dirty="0"/>
              <a:t>: an infrastructure that supports the ability to store seasonal </a:t>
            </a:r>
            <a:r>
              <a:rPr lang="en-US" dirty="0" smtClean="0"/>
              <a:t>electricity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Construction </a:t>
            </a:r>
            <a:r>
              <a:rPr lang="en-US" dirty="0"/>
              <a:t>of power-to-gas </a:t>
            </a:r>
            <a:r>
              <a:rPr lang="en-US" dirty="0" smtClean="0"/>
              <a:t>plants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of natural gas infrastructure in hydrogen transport</a:t>
            </a:r>
            <a:endParaRPr lang="hu-HU" dirty="0"/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6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2"/>
                </a:solidFill>
              </a:rPr>
              <a:t>Thank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you</a:t>
            </a:r>
            <a:r>
              <a:rPr lang="hu-HU" b="1" dirty="0" smtClean="0">
                <a:solidFill>
                  <a:schemeClr val="tx2"/>
                </a:solidFill>
              </a:rPr>
              <a:t>!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493328"/>
            <a:ext cx="10058400" cy="11430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9990" y="95906"/>
            <a:ext cx="3554258" cy="32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State</a:t>
            </a:r>
            <a:r>
              <a:rPr lang="hu-HU" dirty="0" smtClean="0"/>
              <a:t> </a:t>
            </a:r>
            <a:r>
              <a:rPr lang="hu-HU" dirty="0" err="1" smtClean="0"/>
              <a:t>strategy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Establishing</a:t>
            </a:r>
            <a:r>
              <a:rPr lang="hu-HU" dirty="0" smtClean="0"/>
              <a:t> a local market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realistic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of </a:t>
            </a:r>
            <a:r>
              <a:rPr lang="hu-HU" dirty="0" err="1" smtClean="0"/>
              <a:t>OEMs</a:t>
            </a:r>
            <a:r>
              <a:rPr lang="hu-HU" dirty="0" smtClean="0"/>
              <a:t> </a:t>
            </a:r>
            <a:r>
              <a:rPr lang="hu-HU" dirty="0" smtClean="0"/>
              <a:t>(MBMH, BMW, Audi) – </a:t>
            </a:r>
            <a:r>
              <a:rPr lang="hu-HU" dirty="0" err="1" smtClean="0"/>
              <a:t>expensive</a:t>
            </a:r>
            <a:r>
              <a:rPr lang="hu-HU" dirty="0" smtClean="0"/>
              <a:t>,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transparent</a:t>
            </a:r>
            <a:r>
              <a:rPr lang="hu-HU" dirty="0" smtClean="0"/>
              <a:t>, market </a:t>
            </a:r>
            <a:r>
              <a:rPr lang="hu-HU" dirty="0" err="1" smtClean="0"/>
              <a:t>distorter</a:t>
            </a:r>
            <a:r>
              <a:rPr lang="hu-H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: </a:t>
            </a:r>
            <a:r>
              <a:rPr lang="hu-HU" dirty="0" err="1" smtClean="0"/>
              <a:t>join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supply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: National </a:t>
            </a:r>
            <a:r>
              <a:rPr lang="hu-HU" dirty="0" err="1" smtClean="0"/>
              <a:t>battery</a:t>
            </a:r>
            <a:r>
              <a:rPr lang="hu-HU" dirty="0" smtClean="0"/>
              <a:t> </a:t>
            </a:r>
            <a:r>
              <a:rPr lang="hu-HU" dirty="0" err="1" smtClean="0"/>
              <a:t>strategy</a:t>
            </a:r>
            <a:r>
              <a:rPr lang="hu-H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Diversification</a:t>
            </a:r>
            <a:r>
              <a:rPr lang="hu-HU" dirty="0" smtClean="0"/>
              <a:t>: </a:t>
            </a:r>
            <a:r>
              <a:rPr lang="hu-HU" dirty="0" err="1" smtClean="0"/>
              <a:t>Hydrogen</a:t>
            </a:r>
            <a:r>
              <a:rPr lang="hu-HU" dirty="0" smtClean="0"/>
              <a:t> </a:t>
            </a:r>
            <a:r>
              <a:rPr lang="hu-HU" dirty="0" err="1" smtClean="0"/>
              <a:t>strategy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64" y="95216"/>
            <a:ext cx="1317936" cy="1327471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E79-A217-4A3C-A681-7B9E89483193}" type="datetime2">
              <a:rPr lang="hu-HU" smtClean="0"/>
              <a:t>2023. november 5., vasárnap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5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strategies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Currently</a:t>
            </a:r>
            <a:r>
              <a:rPr lang="hu-HU" dirty="0" smtClean="0"/>
              <a:t> </a:t>
            </a:r>
            <a:r>
              <a:rPr lang="hu-HU" dirty="0" err="1" smtClean="0"/>
              <a:t>traditional</a:t>
            </a:r>
            <a:r>
              <a:rPr lang="hu-HU" dirty="0" smtClean="0"/>
              <a:t>, </a:t>
            </a:r>
            <a:r>
              <a:rPr lang="hu-HU" dirty="0" err="1" smtClean="0"/>
              <a:t>hybrid</a:t>
            </a:r>
            <a:r>
              <a:rPr lang="hu-HU" dirty="0" smtClean="0"/>
              <a:t> and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present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labour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shortage</a:t>
            </a:r>
            <a:endParaRPr lang="hu-HU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Automatization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where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possible</a:t>
            </a:r>
            <a:r>
              <a:rPr lang="hu-HU" dirty="0" smtClean="0">
                <a:sym typeface="Wingdings" panose="05000000000000000000" pitchFamily="2" charset="2"/>
              </a:rPr>
              <a:t>, plus </a:t>
            </a:r>
            <a:r>
              <a:rPr lang="hu-HU" dirty="0" err="1" smtClean="0">
                <a:sym typeface="Wingdings" panose="05000000000000000000" pitchFamily="2" charset="2"/>
              </a:rPr>
              <a:t>foreign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workforce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hu-HU" dirty="0" err="1" smtClean="0">
                <a:sym typeface="Wingdings" panose="05000000000000000000" pitchFamily="2" charset="2"/>
              </a:rPr>
              <a:t>mainly</a:t>
            </a:r>
            <a:r>
              <a:rPr lang="hu-HU" dirty="0" smtClean="0">
                <a:sym typeface="Wingdings" panose="05000000000000000000" pitchFamily="2" charset="2"/>
              </a:rPr>
              <a:t> in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supply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chain</a:t>
            </a:r>
            <a:r>
              <a:rPr lang="hu-HU" dirty="0" smtClean="0">
                <a:sym typeface="Wingdings" panose="05000000000000000000" pitchFamily="2" charset="2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Moving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toward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skilled</a:t>
            </a:r>
            <a:r>
              <a:rPr lang="hu-HU" dirty="0" smtClean="0">
                <a:sym typeface="Wingdings" panose="05000000000000000000" pitchFamily="2" charset="2"/>
              </a:rPr>
              <a:t> and </a:t>
            </a:r>
            <a:r>
              <a:rPr lang="hu-HU" dirty="0" err="1" smtClean="0">
                <a:sym typeface="Wingdings" panose="05000000000000000000" pitchFamily="2" charset="2"/>
              </a:rPr>
              <a:t>highly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educated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workforce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hu-HU" dirty="0" err="1" smtClean="0">
                <a:sym typeface="Wingdings" panose="05000000000000000000" pitchFamily="2" charset="2"/>
              </a:rPr>
              <a:t>problems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with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education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system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Growing</a:t>
            </a:r>
            <a:r>
              <a:rPr lang="hu-HU" dirty="0" smtClean="0"/>
              <a:t> and </a:t>
            </a:r>
            <a:r>
              <a:rPr lang="hu-HU" dirty="0" err="1" smtClean="0"/>
              <a:t>expansion</a:t>
            </a:r>
            <a:r>
              <a:rPr lang="hu-HU" dirty="0" smtClean="0"/>
              <a:t> (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areas</a:t>
            </a:r>
            <a:r>
              <a:rPr lang="hu-HU" dirty="0" smtClean="0"/>
              <a:t>) of </a:t>
            </a: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64" y="95216"/>
            <a:ext cx="1317936" cy="1327471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8E6C-8162-4C22-A0D3-E89DC3B9467B}" type="datetime2">
              <a:rPr lang="hu-HU" smtClean="0"/>
              <a:t>2023. november 5., vasárnap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Trade </a:t>
            </a:r>
            <a:r>
              <a:rPr lang="hu-HU" dirty="0" err="1" smtClean="0"/>
              <a:t>unions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smtClean="0"/>
              <a:t>Strong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OEMs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No </a:t>
            </a:r>
            <a:r>
              <a:rPr lang="hu-HU" dirty="0" err="1" smtClean="0"/>
              <a:t>influence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strategic</a:t>
            </a:r>
            <a:r>
              <a:rPr lang="hu-HU" dirty="0" smtClean="0"/>
              <a:t> </a:t>
            </a:r>
            <a:r>
              <a:rPr lang="hu-HU" dirty="0" err="1" smtClean="0"/>
              <a:t>decisions</a:t>
            </a:r>
            <a:r>
              <a:rPr lang="hu-HU" dirty="0" smtClean="0"/>
              <a:t> (</a:t>
            </a:r>
            <a:r>
              <a:rPr lang="hu-HU" dirty="0" err="1" smtClean="0"/>
              <a:t>even</a:t>
            </a:r>
            <a:r>
              <a:rPr lang="hu-HU" dirty="0" smtClean="0"/>
              <a:t> local management </a:t>
            </a:r>
            <a:r>
              <a:rPr lang="hu-HU" dirty="0" err="1" smtClean="0"/>
              <a:t>often</a:t>
            </a:r>
            <a:r>
              <a:rPr lang="hu-HU" dirty="0" smtClean="0"/>
              <a:t> </a:t>
            </a:r>
            <a:r>
              <a:rPr lang="hu-HU" dirty="0" err="1" smtClean="0"/>
              <a:t>doesn’t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word</a:t>
            </a:r>
            <a:r>
              <a:rPr lang="hu-HU" dirty="0" smtClean="0"/>
              <a:t>, </a:t>
            </a:r>
            <a:r>
              <a:rPr lang="hu-HU" dirty="0" err="1" smtClean="0"/>
              <a:t>only</a:t>
            </a:r>
            <a:r>
              <a:rPr lang="hu-HU" dirty="0" smtClean="0"/>
              <a:t> lobbying</a:t>
            </a:r>
            <a:r>
              <a:rPr lang="hu-HU" dirty="0" smtClean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New </a:t>
            </a:r>
            <a:r>
              <a:rPr lang="hu-HU" dirty="0" err="1" smtClean="0"/>
              <a:t>organizing</a:t>
            </a:r>
            <a:r>
              <a:rPr lang="hu-HU" dirty="0" smtClean="0"/>
              <a:t> </a:t>
            </a:r>
            <a:r>
              <a:rPr lang="hu-HU" dirty="0" err="1" smtClean="0"/>
              <a:t>strategies</a:t>
            </a:r>
            <a:r>
              <a:rPr lang="hu-HU" dirty="0" smtClean="0"/>
              <a:t> (</a:t>
            </a:r>
            <a:r>
              <a:rPr lang="hu-HU" dirty="0" err="1" smtClean="0"/>
              <a:t>foreigners</a:t>
            </a:r>
            <a:r>
              <a:rPr lang="hu-HU" dirty="0" smtClean="0"/>
              <a:t>, </a:t>
            </a:r>
            <a:r>
              <a:rPr lang="hu-HU" dirty="0" err="1" smtClean="0"/>
              <a:t>white</a:t>
            </a:r>
            <a:r>
              <a:rPr lang="hu-HU" dirty="0" smtClean="0"/>
              <a:t> </a:t>
            </a:r>
            <a:r>
              <a:rPr lang="hu-HU" dirty="0" err="1" smtClean="0"/>
              <a:t>collars</a:t>
            </a:r>
            <a:r>
              <a:rPr lang="hu-HU" dirty="0" smtClean="0"/>
              <a:t>, etc.),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traditional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 is </a:t>
            </a:r>
            <a:r>
              <a:rPr lang="hu-HU" dirty="0" err="1" smtClean="0"/>
              <a:t>shrinking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Slowly</a:t>
            </a:r>
            <a:r>
              <a:rPr lang="hu-HU" dirty="0" smtClean="0"/>
              <a:t>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priorities</a:t>
            </a:r>
            <a:r>
              <a:rPr lang="hu-HU" dirty="0" smtClean="0"/>
              <a:t> of </a:t>
            </a:r>
            <a:r>
              <a:rPr lang="hu-HU" dirty="0" err="1" smtClean="0"/>
              <a:t>members</a:t>
            </a:r>
            <a:r>
              <a:rPr lang="hu-HU" dirty="0" smtClean="0"/>
              <a:t>: </a:t>
            </a:r>
            <a:r>
              <a:rPr lang="hu-HU" dirty="0" err="1" smtClean="0"/>
              <a:t>wages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working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conditions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>
                <a:sym typeface="Wingdings" panose="05000000000000000000" pitchFamily="2" charset="2"/>
              </a:rPr>
              <a:t>OHS  </a:t>
            </a:r>
            <a:r>
              <a:rPr lang="hu-HU" dirty="0" err="1" smtClean="0">
                <a:sym typeface="Wingdings" panose="05000000000000000000" pitchFamily="2" charset="2"/>
              </a:rPr>
              <a:t>environment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protection</a:t>
            </a: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64" y="95216"/>
            <a:ext cx="1317936" cy="1327471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9803-8793-4EAC-886F-9C2854102FB2}" type="datetime2">
              <a:rPr lang="hu-HU" smtClean="0"/>
              <a:t>2023. november 5., vasárnap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1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Externally</a:t>
            </a:r>
            <a:r>
              <a:rPr lang="hu-HU" dirty="0" smtClean="0"/>
              <a:t> </a:t>
            </a:r>
            <a:r>
              <a:rPr lang="hu-HU" dirty="0" err="1" smtClean="0"/>
              <a:t>controlled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Hungary’s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 is </a:t>
            </a:r>
            <a:r>
              <a:rPr lang="hu-HU" dirty="0" err="1" smtClean="0"/>
              <a:t>fairly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(</a:t>
            </a:r>
            <a:r>
              <a:rPr lang="hu-HU" dirty="0" err="1" smtClean="0"/>
              <a:t>OEMs</a:t>
            </a:r>
            <a:r>
              <a:rPr lang="hu-HU" dirty="0" smtClean="0"/>
              <a:t>)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Government’s</a:t>
            </a:r>
            <a:r>
              <a:rPr lang="hu-HU" dirty="0" smtClean="0"/>
              <a:t> </a:t>
            </a:r>
            <a:r>
              <a:rPr lang="hu-HU" dirty="0" err="1" smtClean="0"/>
              <a:t>priority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of </a:t>
            </a:r>
            <a:r>
              <a:rPr lang="hu-HU" dirty="0" err="1" smtClean="0"/>
              <a:t>employment</a:t>
            </a:r>
            <a:r>
              <a:rPr lang="hu-HU" dirty="0"/>
              <a:t>;</a:t>
            </a:r>
            <a:r>
              <a:rPr lang="hu-HU" dirty="0" smtClean="0"/>
              <a:t> </a:t>
            </a:r>
            <a:r>
              <a:rPr lang="hu-HU" dirty="0" err="1" smtClean="0"/>
              <a:t>innovation</a:t>
            </a:r>
            <a:r>
              <a:rPr lang="hu-HU" dirty="0" smtClean="0"/>
              <a:t>, </a:t>
            </a:r>
            <a:r>
              <a:rPr lang="hu-HU" dirty="0" err="1" smtClean="0"/>
              <a:t>modernization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Companies</a:t>
            </a:r>
            <a:r>
              <a:rPr lang="hu-HU" dirty="0" smtClean="0"/>
              <a:t> </a:t>
            </a:r>
            <a:r>
              <a:rPr lang="hu-HU" dirty="0" err="1" smtClean="0"/>
              <a:t>aiming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 </a:t>
            </a:r>
            <a:r>
              <a:rPr lang="hu-HU" dirty="0" err="1" smtClean="0"/>
              <a:t>added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Suppliers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in a </a:t>
            </a:r>
            <a:r>
              <a:rPr lang="hu-HU" dirty="0" err="1" smtClean="0"/>
              <a:t>vulnarable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Trade </a:t>
            </a:r>
            <a:r>
              <a:rPr lang="hu-HU" dirty="0" err="1" smtClean="0"/>
              <a:t>unions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adapt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64" y="95216"/>
            <a:ext cx="1317936" cy="1327471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A3A-F109-48FD-A986-D69D1D1EBAF7}" type="datetime2">
              <a:rPr lang="hu-HU" smtClean="0"/>
              <a:t>2023. november 5., vasárnap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1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Electrification</a:t>
            </a:r>
            <a:r>
              <a:rPr lang="hu-HU" dirty="0" smtClean="0"/>
              <a:t> - </a:t>
            </a:r>
            <a:r>
              <a:rPr lang="hu-HU" dirty="0" err="1" smtClean="0"/>
              <a:t>Batteries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National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Industry</a:t>
            </a:r>
            <a:r>
              <a:rPr lang="hu-HU" dirty="0"/>
              <a:t> </a:t>
            </a:r>
            <a:r>
              <a:rPr lang="hu-HU" dirty="0" err="1"/>
              <a:t>Strategy</a:t>
            </a:r>
            <a:r>
              <a:rPr lang="hu-HU" dirty="0"/>
              <a:t> 2030</a:t>
            </a:r>
          </a:p>
          <a:p>
            <a:pPr lvl="1"/>
            <a:r>
              <a:rPr lang="hu-HU" dirty="0" err="1"/>
              <a:t>Aiming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become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central</a:t>
            </a:r>
            <a:r>
              <a:rPr lang="hu-HU" dirty="0"/>
              <a:t> of European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 and 2nd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endParaRPr lang="hu-HU" dirty="0"/>
          </a:p>
          <a:p>
            <a:pPr lvl="1"/>
            <a:r>
              <a:rPr lang="hu-HU" dirty="0" err="1"/>
              <a:t>Socially</a:t>
            </a:r>
            <a:r>
              <a:rPr lang="hu-HU" dirty="0"/>
              <a:t>, </a:t>
            </a:r>
            <a:r>
              <a:rPr lang="hu-HU" dirty="0" err="1"/>
              <a:t>economically</a:t>
            </a:r>
            <a:r>
              <a:rPr lang="hu-HU" dirty="0"/>
              <a:t> and </a:t>
            </a:r>
            <a:r>
              <a:rPr lang="hu-HU" dirty="0" err="1"/>
              <a:t>environmentally</a:t>
            </a:r>
            <a:r>
              <a:rPr lang="hu-HU" dirty="0"/>
              <a:t>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battery</a:t>
            </a:r>
            <a:r>
              <a:rPr lang="hu-HU" dirty="0"/>
              <a:t> </a:t>
            </a:r>
            <a:r>
              <a:rPr lang="hu-HU" dirty="0" err="1"/>
              <a:t>industry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Main </a:t>
            </a:r>
            <a:r>
              <a:rPr lang="hu-HU" dirty="0" err="1"/>
              <a:t>projects</a:t>
            </a:r>
            <a:r>
              <a:rPr lang="hu-HU" dirty="0"/>
              <a:t>:</a:t>
            </a:r>
          </a:p>
          <a:p>
            <a:pPr marL="457200" lvl="1" indent="0">
              <a:buNone/>
            </a:pPr>
            <a:r>
              <a:rPr lang="hu-HU" dirty="0"/>
              <a:t>1. </a:t>
            </a:r>
            <a:r>
              <a:rPr lang="hu-HU" dirty="0" err="1"/>
              <a:t>Recycling</a:t>
            </a:r>
            <a:r>
              <a:rPr lang="hu-HU" dirty="0"/>
              <a:t> </a:t>
            </a:r>
            <a:r>
              <a:rPr lang="hu-HU" dirty="0" err="1"/>
              <a:t>facilities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2. </a:t>
            </a:r>
            <a:r>
              <a:rPr lang="hu-HU" dirty="0" err="1"/>
              <a:t>Lithium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thermal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3. </a:t>
            </a:r>
            <a:r>
              <a:rPr lang="hu-HU" dirty="0" err="1"/>
              <a:t>Batteries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market (</a:t>
            </a:r>
            <a:r>
              <a:rPr lang="hu-HU" dirty="0" err="1"/>
              <a:t>batteries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of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panels</a:t>
            </a:r>
            <a:r>
              <a:rPr lang="hu-HU" dirty="0"/>
              <a:t>)</a:t>
            </a:r>
          </a:p>
          <a:p>
            <a:pPr marL="457200" lvl="1" indent="0">
              <a:buNone/>
            </a:pPr>
            <a:r>
              <a:rPr lang="hu-HU" dirty="0"/>
              <a:t>4. </a:t>
            </a:r>
            <a:r>
              <a:rPr lang="hu-HU" dirty="0" err="1"/>
              <a:t>Electromobility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5. R+D+I </a:t>
            </a:r>
            <a:r>
              <a:rPr lang="hu-HU" dirty="0" err="1"/>
              <a:t>projects</a:t>
            </a:r>
            <a:endParaRPr lang="hu-HU" dirty="0"/>
          </a:p>
          <a:p>
            <a:pPr lvl="1"/>
            <a:r>
              <a:rPr lang="hu-HU" dirty="0" err="1"/>
              <a:t>Cooperation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EBA </a:t>
            </a:r>
            <a:r>
              <a:rPr lang="hu-HU" dirty="0" err="1"/>
              <a:t>Academy</a:t>
            </a:r>
            <a:endParaRPr lang="hu-HU" dirty="0"/>
          </a:p>
          <a:p>
            <a:pPr lvl="2"/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vocational</a:t>
            </a:r>
            <a:r>
              <a:rPr lang="hu-HU" dirty="0"/>
              <a:t> </a:t>
            </a:r>
            <a:r>
              <a:rPr lang="hu-HU" dirty="0" err="1"/>
              <a:t>schools</a:t>
            </a:r>
            <a:r>
              <a:rPr lang="hu-HU" dirty="0"/>
              <a:t> and colleges </a:t>
            </a:r>
          </a:p>
          <a:p>
            <a:pPr lvl="1"/>
            <a:r>
              <a:rPr lang="hu-HU" dirty="0" err="1"/>
              <a:t>Foreign</a:t>
            </a:r>
            <a:r>
              <a:rPr lang="hu-HU" dirty="0"/>
              <a:t> </a:t>
            </a:r>
            <a:r>
              <a:rPr lang="hu-HU" dirty="0" err="1"/>
              <a:t>investments</a:t>
            </a:r>
            <a:r>
              <a:rPr lang="hu-HU" dirty="0"/>
              <a:t> (</a:t>
            </a:r>
            <a:r>
              <a:rPr lang="hu-HU" dirty="0" err="1"/>
              <a:t>lack</a:t>
            </a:r>
            <a:r>
              <a:rPr lang="hu-HU" dirty="0"/>
              <a:t> of local </a:t>
            </a:r>
            <a:r>
              <a:rPr lang="hu-HU" dirty="0" err="1"/>
              <a:t>capital</a:t>
            </a:r>
            <a:r>
              <a:rPr lang="hu-HU" dirty="0"/>
              <a:t>)</a:t>
            </a:r>
          </a:p>
          <a:p>
            <a:r>
              <a:rPr lang="hu-HU" dirty="0" err="1"/>
              <a:t>Investors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Asia</a:t>
            </a:r>
            <a:r>
              <a:rPr lang="hu-HU" dirty="0"/>
              <a:t>: </a:t>
            </a:r>
            <a:r>
              <a:rPr lang="hu-HU" dirty="0" err="1"/>
              <a:t>China</a:t>
            </a:r>
            <a:r>
              <a:rPr lang="hu-HU" dirty="0"/>
              <a:t> and South-Korea</a:t>
            </a:r>
          </a:p>
          <a:p>
            <a:pPr lvl="1"/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, </a:t>
            </a:r>
            <a:r>
              <a:rPr lang="hu-HU" dirty="0"/>
              <a:t>Hungary is a </a:t>
            </a:r>
            <a:r>
              <a:rPr lang="hu-HU" dirty="0" err="1"/>
              <a:t>gate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EU’s</a:t>
            </a:r>
            <a:r>
              <a:rPr lang="hu-HU" dirty="0"/>
              <a:t> </a:t>
            </a:r>
            <a:r>
              <a:rPr lang="hu-HU" dirty="0" err="1"/>
              <a:t>single</a:t>
            </a:r>
            <a:r>
              <a:rPr lang="hu-HU" dirty="0"/>
              <a:t> market</a:t>
            </a:r>
          </a:p>
        </p:txBody>
      </p:sp>
      <p:pic>
        <p:nvPicPr>
          <p:cNvPr id="4" name="Kép 3" descr="va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6"/>
            <a:ext cx="10026132" cy="6843564"/>
          </a:xfrm>
          <a:prstGeom prst="rect">
            <a:avLst/>
          </a:prstGeom>
        </p:spPr>
      </p:pic>
      <p:pic>
        <p:nvPicPr>
          <p:cNvPr id="5" name="Kép 4" descr="vas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0"/>
            <a:ext cx="8554453" cy="6858000"/>
          </a:xfrm>
          <a:prstGeom prst="rect">
            <a:avLst/>
          </a:prstGeom>
        </p:spPr>
      </p:pic>
      <p:pic>
        <p:nvPicPr>
          <p:cNvPr id="5" name="Kép 4" descr="vas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4866" y="178229"/>
            <a:ext cx="1440160" cy="13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-11310"/>
            <a:ext cx="11117892" cy="68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65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5. egyéni séma">
      <a:dk1>
        <a:srgbClr val="000000"/>
      </a:dk1>
      <a:lt1>
        <a:sysClr val="window" lastClr="FFFFFF"/>
      </a:lt1>
      <a:dk2>
        <a:srgbClr val="002060"/>
      </a:dk2>
      <a:lt2>
        <a:srgbClr val="CCDDEA"/>
      </a:lt2>
      <a:accent1>
        <a:srgbClr val="1F394D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761</Words>
  <Application>Microsoft Office PowerPoint</Application>
  <PresentationFormat>Szélesvásznú</PresentationFormat>
  <Paragraphs>100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Retrospektív</vt:lpstr>
      <vt:lpstr>Transition in the automotive industry - Hungary  Electrification Hydrogen</vt:lpstr>
      <vt:lpstr>State strategy</vt:lpstr>
      <vt:lpstr>Company strategies</vt:lpstr>
      <vt:lpstr>Trade unions</vt:lpstr>
      <vt:lpstr>Summary</vt:lpstr>
      <vt:lpstr>Electrification - Batteries</vt:lpstr>
      <vt:lpstr>PowerPoint-bemutató</vt:lpstr>
      <vt:lpstr>PowerPoint-bemutató</vt:lpstr>
      <vt:lpstr>PowerPoint-bemutató</vt:lpstr>
      <vt:lpstr>Electrification - Batteries</vt:lpstr>
      <vt:lpstr>Electrification – working conditions</vt:lpstr>
      <vt:lpstr>PowerPoint-bemutató</vt:lpstr>
      <vt:lpstr>Electrification – working conditions</vt:lpstr>
      <vt:lpstr>Hydrogen strategy</vt:lpstr>
      <vt:lpstr>Production of hydrogen</vt:lpstr>
      <vt:lpstr>Industrial decarbonization</vt:lpstr>
      <vt:lpstr>Greening for transport</vt:lpstr>
      <vt:lpstr>Supporting electricity and natural gas infrastructure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Wiener Memorandum Präsidentraffen</dc:title>
  <dc:creator>babelbalazs</dc:creator>
  <cp:lastModifiedBy>babelbalazs</cp:lastModifiedBy>
  <cp:revision>103</cp:revision>
  <dcterms:created xsi:type="dcterms:W3CDTF">2021-11-01T14:19:41Z</dcterms:created>
  <dcterms:modified xsi:type="dcterms:W3CDTF">2023-11-05T21:50:04Z</dcterms:modified>
</cp:coreProperties>
</file>