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ebp" ContentType="image/webp"/>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media/image30.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79" r:id="rId4"/>
    <p:sldId id="280" r:id="rId5"/>
    <p:sldId id="259" r:id="rId6"/>
    <p:sldId id="258" r:id="rId7"/>
    <p:sldId id="261" r:id="rId8"/>
    <p:sldId id="263" r:id="rId9"/>
    <p:sldId id="265" r:id="rId10"/>
    <p:sldId id="268" r:id="rId11"/>
    <p:sldId id="269" r:id="rId12"/>
    <p:sldId id="270" r:id="rId13"/>
    <p:sldId id="271" r:id="rId14"/>
    <p:sldId id="272" r:id="rId15"/>
    <p:sldId id="273" r:id="rId16"/>
    <p:sldId id="274" r:id="rId17"/>
    <p:sldId id="282" r:id="rId18"/>
    <p:sldId id="276" r:id="rId19"/>
    <p:sldId id="283" r:id="rId20"/>
    <p:sldId id="284" r:id="rId21"/>
    <p:sldId id="278" r:id="rId22"/>
  </p:sldIdLst>
  <p:sldSz cx="12192000" cy="6858000"/>
  <p:notesSz cx="6761163" cy="99425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504B"/>
    <a:srgbClr val="AF93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45" y="3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943600" y="297179"/>
            <a:ext cx="4343400" cy="360045"/>
          </a:xfrm>
          <a:custGeom>
            <a:avLst/>
            <a:gdLst/>
            <a:ahLst/>
            <a:cxnLst/>
            <a:rect l="l" t="t" r="r" b="b"/>
            <a:pathLst>
              <a:path w="4343400" h="360045">
                <a:moveTo>
                  <a:pt x="0" y="359664"/>
                </a:moveTo>
                <a:lnTo>
                  <a:pt x="4343400" y="359664"/>
                </a:lnTo>
                <a:lnTo>
                  <a:pt x="4343400" y="0"/>
                </a:lnTo>
                <a:lnTo>
                  <a:pt x="0" y="0"/>
                </a:lnTo>
                <a:lnTo>
                  <a:pt x="0" y="359664"/>
                </a:lnTo>
                <a:close/>
              </a:path>
            </a:pathLst>
          </a:custGeom>
          <a:solidFill>
            <a:srgbClr val="FF0000"/>
          </a:solidFill>
        </p:spPr>
        <p:txBody>
          <a:bodyPr wrap="square" lIns="0" tIns="0" rIns="0" bIns="0" rtlCol="0"/>
          <a:lstStyle/>
          <a:p>
            <a:endParaRPr/>
          </a:p>
        </p:txBody>
      </p:sp>
      <p:sp>
        <p:nvSpPr>
          <p:cNvPr id="2" name="Holder 2"/>
          <p:cNvSpPr>
            <a:spLocks noGrp="1"/>
          </p:cNvSpPr>
          <p:nvPr>
            <p:ph type="ctrTitle"/>
          </p:nvPr>
        </p:nvSpPr>
        <p:spPr>
          <a:xfrm>
            <a:off x="2356611" y="271398"/>
            <a:ext cx="7478776" cy="391159"/>
          </a:xfrm>
          <a:prstGeom prst="rect">
            <a:avLst/>
          </a:prstGeom>
        </p:spPr>
        <p:txBody>
          <a:bodyPr wrap="square" lIns="0" tIns="0" rIns="0" bIns="0">
            <a:spAutoFit/>
          </a:bodyPr>
          <a:lstStyle>
            <a:lvl1pPr>
              <a:defRPr sz="2400" b="0" i="0">
                <a:solidFill>
                  <a:schemeClr val="bg1"/>
                </a:solidFill>
                <a:latin typeface="Malgun Gothic"/>
                <a:cs typeface="Malgun Gothic"/>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10/25/2023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bg1"/>
                </a:solidFill>
                <a:latin typeface="Malgun Gothic"/>
                <a:cs typeface="Malgun Gothic"/>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10/25/2023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bg1"/>
                </a:solidFill>
                <a:latin typeface="Malgun Gothic"/>
                <a:cs typeface="Malgun Gothic"/>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10/25/2023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943600" y="297179"/>
            <a:ext cx="4343400" cy="360045"/>
          </a:xfrm>
          <a:custGeom>
            <a:avLst/>
            <a:gdLst/>
            <a:ahLst/>
            <a:cxnLst/>
            <a:rect l="l" t="t" r="r" b="b"/>
            <a:pathLst>
              <a:path w="4343400" h="360045">
                <a:moveTo>
                  <a:pt x="0" y="359664"/>
                </a:moveTo>
                <a:lnTo>
                  <a:pt x="4343400" y="359664"/>
                </a:lnTo>
                <a:lnTo>
                  <a:pt x="4343400" y="0"/>
                </a:lnTo>
                <a:lnTo>
                  <a:pt x="0" y="0"/>
                </a:lnTo>
                <a:lnTo>
                  <a:pt x="0" y="359664"/>
                </a:lnTo>
                <a:close/>
              </a:path>
            </a:pathLst>
          </a:custGeom>
          <a:solidFill>
            <a:srgbClr val="FF000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400" b="0" i="0">
                <a:solidFill>
                  <a:schemeClr val="bg1"/>
                </a:solidFill>
                <a:latin typeface="Malgun Gothic"/>
                <a:cs typeface="Malgun 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10/25/2023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10/25/2023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11DBA60C-B1BB-5F9D-79E7-94A90C017079}"/>
              </a:ext>
            </a:extLst>
          </p:cNvPr>
          <p:cNvSpPr>
            <a:spLocks noGrp="1"/>
          </p:cNvSpPr>
          <p:nvPr>
            <p:ph type="dt" sz="half" idx="10"/>
          </p:nvPr>
        </p:nvSpPr>
        <p:spPr/>
        <p:txBody>
          <a:bodyPr/>
          <a:lstStyle/>
          <a:p>
            <a:fld id="{9C505B51-B18A-42AA-BB39-2EB5FC60B4D8}" type="datetimeFigureOut">
              <a:rPr lang="cs-CZ" smtClean="0"/>
              <a:t>25.10.2023</a:t>
            </a:fld>
            <a:endParaRPr lang="cs-CZ"/>
          </a:p>
        </p:txBody>
      </p:sp>
      <p:sp>
        <p:nvSpPr>
          <p:cNvPr id="3" name="Zástupný symbol pro zápatí 2">
            <a:extLst>
              <a:ext uri="{FF2B5EF4-FFF2-40B4-BE49-F238E27FC236}">
                <a16:creationId xmlns:a16="http://schemas.microsoft.com/office/drawing/2014/main" id="{A3E2D99D-074A-2290-5498-564576C94C2D}"/>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50E39E23-F3BF-0599-B607-09BFC94167EC}"/>
              </a:ext>
            </a:extLst>
          </p:cNvPr>
          <p:cNvSpPr>
            <a:spLocks noGrp="1"/>
          </p:cNvSpPr>
          <p:nvPr>
            <p:ph type="sldNum" sz="quarter" idx="12"/>
          </p:nvPr>
        </p:nvSpPr>
        <p:spPr/>
        <p:txBody>
          <a:bodyPr/>
          <a:lstStyle/>
          <a:p>
            <a:fld id="{461C9D46-7D7C-4A91-97DB-D499F9A1E339}" type="slidenum">
              <a:rPr lang="cs-CZ" smtClean="0"/>
              <a:t>‹#›</a:t>
            </a:fld>
            <a:endParaRPr lang="cs-CZ"/>
          </a:p>
        </p:txBody>
      </p:sp>
    </p:spTree>
    <p:extLst>
      <p:ext uri="{BB962C8B-B14F-4D97-AF65-F5344CB8AC3E}">
        <p14:creationId xmlns:p14="http://schemas.microsoft.com/office/powerpoint/2010/main" val="15524630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289038" y="271398"/>
            <a:ext cx="2546350" cy="391159"/>
          </a:xfrm>
          <a:prstGeom prst="rect">
            <a:avLst/>
          </a:prstGeom>
        </p:spPr>
        <p:txBody>
          <a:bodyPr wrap="square" lIns="0" tIns="0" rIns="0" bIns="0">
            <a:spAutoFit/>
          </a:bodyPr>
          <a:lstStyle>
            <a:lvl1pPr>
              <a:defRPr sz="2400" b="0" i="0">
                <a:solidFill>
                  <a:schemeClr val="bg1"/>
                </a:solidFill>
                <a:latin typeface="Malgun Gothic"/>
                <a:cs typeface="Malgun Gothic"/>
              </a:defRPr>
            </a:lvl1pPr>
          </a:lstStyle>
          <a:p>
            <a:endParaRPr/>
          </a:p>
        </p:txBody>
      </p:sp>
      <p:sp>
        <p:nvSpPr>
          <p:cNvPr id="3" name="Holder 3"/>
          <p:cNvSpPr>
            <a:spLocks noGrp="1"/>
          </p:cNvSpPr>
          <p:nvPr>
            <p:ph type="body" idx="1"/>
          </p:nvPr>
        </p:nvSpPr>
        <p:spPr>
          <a:xfrm>
            <a:off x="726414" y="1633169"/>
            <a:ext cx="10739170" cy="4050665"/>
          </a:xfrm>
          <a:prstGeom prst="rect">
            <a:avLst/>
          </a:prstGeom>
        </p:spPr>
        <p:txBody>
          <a:bodyPr wrap="square" lIns="0" tIns="0" rIns="0" bIns="0">
            <a:spAutoFit/>
          </a:bodyPr>
          <a:lstStyle>
            <a:lvl1pPr>
              <a:defRPr sz="24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10/25/2023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4.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6.emf"/><Relationship Id="rId5" Type="http://schemas.openxmlformats.org/officeDocument/2006/relationships/oleObject" Target="../embeddings/oleObject3.bin"/><Relationship Id="rId4" Type="http://schemas.openxmlformats.org/officeDocument/2006/relationships/image" Target="../media/image25.emf"/></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package" Target="../embeddings/List_aplikace_Microsoft_Excel.xlsx"/><Relationship Id="rId2" Type="http://schemas.openxmlformats.org/officeDocument/2006/relationships/slideLayout" Target="../slideLayouts/slideLayout5.xml"/><Relationship Id="rId1" Type="http://schemas.openxmlformats.org/officeDocument/2006/relationships/vmlDrawing" Target="../drawings/vmlDrawing3.vml"/><Relationship Id="rId4" Type="http://schemas.openxmlformats.org/officeDocument/2006/relationships/image" Target="../media/image29.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ebp"/><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1999" cy="6019797"/>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88314" y="941273"/>
            <a:ext cx="6526886" cy="627736"/>
          </a:xfrm>
          <a:prstGeom prst="rect">
            <a:avLst/>
          </a:prstGeom>
        </p:spPr>
        <p:txBody>
          <a:bodyPr vert="horz" wrap="square" lIns="0" tIns="12065" rIns="0" bIns="0" rtlCol="0">
            <a:spAutoFit/>
          </a:bodyPr>
          <a:lstStyle/>
          <a:p>
            <a:pPr marL="12700">
              <a:lnSpc>
                <a:spcPct val="100000"/>
              </a:lnSpc>
              <a:spcBef>
                <a:spcPts val="95"/>
              </a:spcBef>
            </a:pPr>
            <a:r>
              <a:rPr lang="en-GB" sz="4000" b="1" spc="-10" dirty="0" smtClean="0">
                <a:solidFill>
                  <a:srgbClr val="000000"/>
                </a:solidFill>
                <a:latin typeface="Calibri"/>
                <a:cs typeface="Calibri"/>
              </a:rPr>
              <a:t>Current Information </a:t>
            </a:r>
            <a:r>
              <a:rPr lang="en-GB" sz="4000" b="1" spc="-5" dirty="0" smtClean="0">
                <a:solidFill>
                  <a:srgbClr val="000000"/>
                </a:solidFill>
                <a:latin typeface="Calibri"/>
                <a:cs typeface="Calibri"/>
              </a:rPr>
              <a:t>OS</a:t>
            </a:r>
            <a:r>
              <a:rPr lang="en-GB" sz="4000" b="1" spc="25" dirty="0" smtClean="0">
                <a:solidFill>
                  <a:srgbClr val="000000"/>
                </a:solidFill>
                <a:latin typeface="Calibri"/>
                <a:cs typeface="Calibri"/>
              </a:rPr>
              <a:t> </a:t>
            </a:r>
            <a:r>
              <a:rPr lang="en-GB" sz="4000" b="1" spc="-90" dirty="0" smtClean="0">
                <a:solidFill>
                  <a:srgbClr val="000000"/>
                </a:solidFill>
                <a:latin typeface="Calibri"/>
                <a:cs typeface="Calibri"/>
              </a:rPr>
              <a:t>KOVO</a:t>
            </a:r>
            <a:endParaRPr lang="en-GB" sz="4000" dirty="0">
              <a:latin typeface="Calibri"/>
              <a:cs typeface="Calibri"/>
            </a:endParaRPr>
          </a:p>
        </p:txBody>
      </p:sp>
      <p:sp>
        <p:nvSpPr>
          <p:cNvPr id="4" name="object 4"/>
          <p:cNvSpPr txBox="1"/>
          <p:nvPr/>
        </p:nvSpPr>
        <p:spPr>
          <a:xfrm>
            <a:off x="777428" y="5576406"/>
            <a:ext cx="6537772" cy="886781"/>
          </a:xfrm>
          <a:prstGeom prst="rect">
            <a:avLst/>
          </a:prstGeom>
        </p:spPr>
        <p:txBody>
          <a:bodyPr vert="horz" wrap="square" lIns="0" tIns="12065" rIns="0" bIns="0" rtlCol="0">
            <a:spAutoFit/>
          </a:bodyPr>
          <a:lstStyle/>
          <a:p>
            <a:pPr marL="12700">
              <a:lnSpc>
                <a:spcPct val="100000"/>
              </a:lnSpc>
              <a:spcBef>
                <a:spcPts val="95"/>
              </a:spcBef>
            </a:pPr>
            <a:r>
              <a:rPr lang="en-GB" sz="2800" b="0" spc="-15" dirty="0" smtClean="0">
                <a:latin typeface="Calibri Light"/>
                <a:cs typeface="Calibri Light"/>
              </a:rPr>
              <a:t>Vienna Memorandum Preparatory Meeting</a:t>
            </a:r>
          </a:p>
          <a:p>
            <a:pPr marL="12700">
              <a:lnSpc>
                <a:spcPct val="100000"/>
              </a:lnSpc>
              <a:spcBef>
                <a:spcPts val="95"/>
              </a:spcBef>
            </a:pPr>
            <a:r>
              <a:rPr lang="en-GB" sz="2800" spc="-15" dirty="0" smtClean="0">
                <a:latin typeface="Calibri Light"/>
                <a:cs typeface="Calibri Light"/>
              </a:rPr>
              <a:t>7th November 2023</a:t>
            </a:r>
            <a:endParaRPr lang="en-GB" sz="2800" dirty="0">
              <a:latin typeface="Calibri Light"/>
              <a:cs typeface="Calibri Light"/>
            </a:endParaRPr>
          </a:p>
        </p:txBody>
      </p:sp>
      <p:pic>
        <p:nvPicPr>
          <p:cNvPr id="5" name="Obrázek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904312" y="332656"/>
            <a:ext cx="1215390" cy="121539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921752" y="341375"/>
            <a:ext cx="3434079" cy="375103"/>
          </a:xfrm>
          <a:prstGeom prst="rect">
            <a:avLst/>
          </a:prstGeom>
          <a:solidFill>
            <a:srgbClr val="FF0000"/>
          </a:solidFill>
        </p:spPr>
        <p:txBody>
          <a:bodyPr vert="horz" wrap="square" lIns="0" tIns="5715" rIns="0" bIns="0" rtlCol="0">
            <a:spAutoFit/>
          </a:bodyPr>
          <a:lstStyle/>
          <a:p>
            <a:pPr marL="1041400">
              <a:lnSpc>
                <a:spcPct val="100000"/>
              </a:lnSpc>
              <a:spcBef>
                <a:spcPts val="45"/>
              </a:spcBef>
            </a:pPr>
            <a:r>
              <a:rPr lang="en-GB" spc="-20" dirty="0" smtClean="0">
                <a:latin typeface="Calibri"/>
                <a:cs typeface="Calibri"/>
              </a:rPr>
              <a:t>Economics</a:t>
            </a:r>
            <a:endParaRPr lang="en-GB" spc="-20" dirty="0">
              <a:latin typeface="Calibri"/>
              <a:cs typeface="Calibri"/>
            </a:endParaRPr>
          </a:p>
        </p:txBody>
      </p:sp>
      <p:sp>
        <p:nvSpPr>
          <p:cNvPr id="3" name="object 3"/>
          <p:cNvSpPr txBox="1"/>
          <p:nvPr/>
        </p:nvSpPr>
        <p:spPr>
          <a:xfrm>
            <a:off x="264668" y="784707"/>
            <a:ext cx="11664950" cy="6006773"/>
          </a:xfrm>
          <a:prstGeom prst="rect">
            <a:avLst/>
          </a:prstGeom>
        </p:spPr>
        <p:txBody>
          <a:bodyPr vert="horz" wrap="square" lIns="0" tIns="88900" rIns="0" bIns="0" rtlCol="0">
            <a:spAutoFit/>
          </a:bodyPr>
          <a:lstStyle/>
          <a:p>
            <a:pPr marL="12700">
              <a:lnSpc>
                <a:spcPct val="100000"/>
              </a:lnSpc>
              <a:spcBef>
                <a:spcPts val="700"/>
              </a:spcBef>
            </a:pPr>
            <a:r>
              <a:rPr lang="cs-CZ" sz="2000" b="1" dirty="0" smtClean="0">
                <a:latin typeface="Calibri"/>
                <a:cs typeface="Calibri"/>
              </a:rPr>
              <a:t>GDP</a:t>
            </a:r>
            <a:endParaRPr sz="2000" dirty="0">
              <a:latin typeface="Calibri"/>
              <a:cs typeface="Calibri"/>
            </a:endParaRPr>
          </a:p>
          <a:p>
            <a:pPr marL="12700">
              <a:lnSpc>
                <a:spcPct val="100000"/>
              </a:lnSpc>
              <a:spcBef>
                <a:spcPts val="600"/>
              </a:spcBef>
            </a:pPr>
            <a:r>
              <a:rPr lang="en-US" sz="2000" dirty="0" smtClean="0">
                <a:latin typeface="Calibri"/>
                <a:cs typeface="Calibri"/>
              </a:rPr>
              <a:t>Gross </a:t>
            </a:r>
            <a:r>
              <a:rPr lang="en-US" sz="2000" dirty="0">
                <a:latin typeface="Calibri"/>
                <a:cs typeface="Calibri"/>
              </a:rPr>
              <a:t>domestic product rose 0.1% quarter-on-quarter and fell 0.4% year-on-year in Q2.</a:t>
            </a:r>
            <a:endParaRPr sz="2000" dirty="0">
              <a:latin typeface="Calibri"/>
              <a:cs typeface="Calibri"/>
            </a:endParaRPr>
          </a:p>
          <a:p>
            <a:pPr>
              <a:lnSpc>
                <a:spcPct val="100000"/>
              </a:lnSpc>
            </a:pPr>
            <a:endParaRPr sz="2000" dirty="0">
              <a:latin typeface="Calibri"/>
              <a:cs typeface="Calibri"/>
            </a:endParaRPr>
          </a:p>
          <a:p>
            <a:pPr marL="12700">
              <a:lnSpc>
                <a:spcPct val="100000"/>
              </a:lnSpc>
            </a:pPr>
            <a:r>
              <a:rPr lang="en-GB" sz="2000" b="1" spc="-10" dirty="0" smtClean="0">
                <a:latin typeface="Calibri"/>
                <a:cs typeface="Calibri"/>
              </a:rPr>
              <a:t>Industry</a:t>
            </a:r>
            <a:endParaRPr lang="en-GB" sz="2000" dirty="0" smtClean="0">
              <a:latin typeface="Calibri"/>
              <a:cs typeface="Calibri"/>
            </a:endParaRPr>
          </a:p>
          <a:p>
            <a:pPr marL="12700" marR="5209540">
              <a:lnSpc>
                <a:spcPct val="100000"/>
              </a:lnSpc>
            </a:pPr>
            <a:r>
              <a:rPr lang="en-US" sz="2000" spc="-5" dirty="0" smtClean="0">
                <a:latin typeface="Calibri"/>
                <a:cs typeface="Calibri"/>
              </a:rPr>
              <a:t>Industrial </a:t>
            </a:r>
            <a:r>
              <a:rPr lang="en-US" sz="2000" spc="-5" dirty="0">
                <a:latin typeface="Calibri"/>
                <a:cs typeface="Calibri"/>
              </a:rPr>
              <a:t>production was 0.5% lower in real terms in the first half of 2023 compared to the second half of 2022. It grew by 1.2% year-on-year. </a:t>
            </a:r>
            <a:endParaRPr lang="cs-CZ" sz="2000" spc="-5" dirty="0" smtClean="0">
              <a:latin typeface="Calibri"/>
              <a:cs typeface="Calibri"/>
            </a:endParaRPr>
          </a:p>
          <a:p>
            <a:pPr marL="12700" marR="5209540">
              <a:lnSpc>
                <a:spcPct val="100000"/>
              </a:lnSpc>
            </a:pPr>
            <a:endParaRPr lang="cs-CZ" sz="2000" spc="-5" dirty="0">
              <a:latin typeface="Calibri"/>
              <a:cs typeface="Calibri"/>
            </a:endParaRPr>
          </a:p>
          <a:p>
            <a:pPr marL="12700" marR="5209540">
              <a:lnSpc>
                <a:spcPct val="100000"/>
              </a:lnSpc>
            </a:pPr>
            <a:r>
              <a:rPr lang="en-US" sz="2000" spc="-5" dirty="0" smtClean="0">
                <a:latin typeface="Calibri"/>
                <a:cs typeface="Calibri"/>
              </a:rPr>
              <a:t>The </a:t>
            </a:r>
            <a:r>
              <a:rPr lang="en-US" sz="2000" spc="-5" dirty="0">
                <a:latin typeface="Calibri"/>
                <a:cs typeface="Calibri"/>
              </a:rPr>
              <a:t>production of motor vehicles contributed the most to the slight growth of industrial production.</a:t>
            </a:r>
            <a:endParaRPr sz="2000" spc="-5" dirty="0">
              <a:latin typeface="Calibri"/>
              <a:cs typeface="Calibri"/>
            </a:endParaRPr>
          </a:p>
          <a:p>
            <a:pPr marL="12700">
              <a:lnSpc>
                <a:spcPct val="100000"/>
              </a:lnSpc>
            </a:pPr>
            <a:endParaRPr lang="cs-CZ" sz="2000" spc="-10" dirty="0" smtClean="0">
              <a:latin typeface="Calibri"/>
              <a:cs typeface="Calibri"/>
            </a:endParaRPr>
          </a:p>
          <a:p>
            <a:pPr marL="12700">
              <a:lnSpc>
                <a:spcPct val="100000"/>
              </a:lnSpc>
            </a:pPr>
            <a:r>
              <a:rPr lang="en-US" sz="2000" spc="-10" dirty="0" smtClean="0">
                <a:latin typeface="Calibri"/>
                <a:cs typeface="Calibri"/>
              </a:rPr>
              <a:t>The </a:t>
            </a:r>
            <a:r>
              <a:rPr lang="en-US" sz="2000" spc="-10" dirty="0">
                <a:latin typeface="Calibri"/>
                <a:cs typeface="Calibri"/>
              </a:rPr>
              <a:t>value of new orders at current prices in the 1st half of 2023 in the monitored sectors decreased by 0.3% year-on-year. New orders from abroad decreased by 3.4%. Domestic new orders increased by 6.3%. </a:t>
            </a:r>
            <a:endParaRPr lang="cs-CZ" sz="2000" spc="-10" dirty="0" smtClean="0">
              <a:latin typeface="Calibri"/>
              <a:cs typeface="Calibri"/>
            </a:endParaRPr>
          </a:p>
          <a:p>
            <a:pPr marL="12700">
              <a:lnSpc>
                <a:spcPct val="100000"/>
              </a:lnSpc>
            </a:pPr>
            <a:endParaRPr lang="cs-CZ" sz="2000" spc="-10" dirty="0" smtClean="0">
              <a:latin typeface="Calibri"/>
              <a:cs typeface="Calibri"/>
            </a:endParaRPr>
          </a:p>
          <a:p>
            <a:pPr marL="12700">
              <a:lnSpc>
                <a:spcPct val="100000"/>
              </a:lnSpc>
            </a:pPr>
            <a:r>
              <a:rPr lang="en-US" sz="2000" spc="-10" dirty="0" smtClean="0">
                <a:latin typeface="Calibri"/>
                <a:cs typeface="Calibri"/>
              </a:rPr>
              <a:t>The </a:t>
            </a:r>
            <a:r>
              <a:rPr lang="en-US" sz="2000" spc="-10" dirty="0">
                <a:latin typeface="Calibri"/>
                <a:cs typeface="Calibri"/>
              </a:rPr>
              <a:t>average registered number of employees in industry was 1.4% lower in the first half of 2023 than in the same period </a:t>
            </a:r>
            <a:r>
              <a:rPr lang="cs-CZ" sz="2000" spc="-10" dirty="0" err="1" smtClean="0">
                <a:latin typeface="Calibri"/>
                <a:cs typeface="Calibri"/>
              </a:rPr>
              <a:t>of</a:t>
            </a:r>
            <a:r>
              <a:rPr lang="cs-CZ" sz="2000" spc="-10" dirty="0" smtClean="0">
                <a:latin typeface="Calibri"/>
                <a:cs typeface="Calibri"/>
              </a:rPr>
              <a:t> </a:t>
            </a:r>
            <a:r>
              <a:rPr lang="en-US" sz="2000" spc="-10" dirty="0" smtClean="0">
                <a:latin typeface="Calibri"/>
                <a:cs typeface="Calibri"/>
              </a:rPr>
              <a:t>the </a:t>
            </a:r>
            <a:r>
              <a:rPr lang="en-US" sz="2000" spc="-10" dirty="0">
                <a:latin typeface="Calibri"/>
                <a:cs typeface="Calibri"/>
              </a:rPr>
              <a:t>previous year and their average gross monthly nominal wage increased by 10.2%.</a:t>
            </a:r>
            <a:endParaRPr sz="2000" spc="-10" dirty="0">
              <a:latin typeface="Calibri"/>
              <a:cs typeface="Calibri"/>
            </a:endParaRPr>
          </a:p>
          <a:p>
            <a:pPr>
              <a:lnSpc>
                <a:spcPct val="100000"/>
              </a:lnSpc>
              <a:spcBef>
                <a:spcPts val="20"/>
              </a:spcBef>
            </a:pPr>
            <a:endParaRPr sz="1950" dirty="0">
              <a:latin typeface="Calibri"/>
              <a:cs typeface="Calibri"/>
            </a:endParaRPr>
          </a:p>
          <a:p>
            <a:pPr marL="12700" marR="280670">
              <a:lnSpc>
                <a:spcPct val="100000"/>
              </a:lnSpc>
            </a:pPr>
            <a:r>
              <a:rPr lang="en-US" sz="2000" b="1" spc="-5" dirty="0" smtClean="0">
                <a:solidFill>
                  <a:srgbClr val="C00000"/>
                </a:solidFill>
                <a:latin typeface="Calibri"/>
                <a:cs typeface="Calibri"/>
              </a:rPr>
              <a:t>The </a:t>
            </a:r>
            <a:r>
              <a:rPr lang="en-US" sz="2000" b="1" spc="-5" dirty="0">
                <a:solidFill>
                  <a:srgbClr val="C00000"/>
                </a:solidFill>
                <a:latin typeface="Calibri"/>
                <a:cs typeface="Calibri"/>
              </a:rPr>
              <a:t>decline continued in August as well - industrial production fell by 1.7% year-on-year, the value of new orders by 4.2%, the number of employees in industry fell by 2% year-on-year.</a:t>
            </a:r>
            <a:endParaRPr sz="2000" b="1" spc="-5" dirty="0">
              <a:solidFill>
                <a:srgbClr val="C00000"/>
              </a:solidFill>
              <a:latin typeface="Calibri"/>
              <a:cs typeface="Calibri"/>
            </a:endParaRPr>
          </a:p>
        </p:txBody>
      </p:sp>
      <p:sp>
        <p:nvSpPr>
          <p:cNvPr id="4" name="object 4"/>
          <p:cNvSpPr/>
          <p:nvPr/>
        </p:nvSpPr>
        <p:spPr>
          <a:xfrm>
            <a:off x="7295388" y="1610867"/>
            <a:ext cx="4453128" cy="2618231"/>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921752" y="341375"/>
            <a:ext cx="3434079" cy="375103"/>
          </a:xfrm>
          <a:prstGeom prst="rect">
            <a:avLst/>
          </a:prstGeom>
          <a:solidFill>
            <a:srgbClr val="FF0000"/>
          </a:solidFill>
        </p:spPr>
        <p:txBody>
          <a:bodyPr vert="horz" wrap="square" lIns="0" tIns="5715" rIns="0" bIns="0" rtlCol="0">
            <a:spAutoFit/>
          </a:bodyPr>
          <a:lstStyle/>
          <a:p>
            <a:pPr marL="1041400">
              <a:lnSpc>
                <a:spcPct val="100000"/>
              </a:lnSpc>
              <a:spcBef>
                <a:spcPts val="45"/>
              </a:spcBef>
            </a:pPr>
            <a:r>
              <a:rPr lang="en-GB" spc="-20" dirty="0">
                <a:latin typeface="Calibri"/>
                <a:cs typeface="Calibri"/>
              </a:rPr>
              <a:t>Economics</a:t>
            </a:r>
            <a:endParaRPr spc="-20" dirty="0">
              <a:latin typeface="Calibri"/>
              <a:cs typeface="Calibri"/>
            </a:endParaRPr>
          </a:p>
        </p:txBody>
      </p:sp>
      <p:sp>
        <p:nvSpPr>
          <p:cNvPr id="3" name="object 3"/>
          <p:cNvSpPr txBox="1"/>
          <p:nvPr/>
        </p:nvSpPr>
        <p:spPr>
          <a:xfrm>
            <a:off x="676757" y="1071752"/>
            <a:ext cx="9905365" cy="330835"/>
          </a:xfrm>
          <a:prstGeom prst="rect">
            <a:avLst/>
          </a:prstGeom>
        </p:spPr>
        <p:txBody>
          <a:bodyPr vert="horz" wrap="square" lIns="0" tIns="13335" rIns="0" bIns="0" rtlCol="0">
            <a:spAutoFit/>
          </a:bodyPr>
          <a:lstStyle/>
          <a:p>
            <a:pPr marL="12700">
              <a:lnSpc>
                <a:spcPct val="100000"/>
              </a:lnSpc>
              <a:spcBef>
                <a:spcPts val="105"/>
              </a:spcBef>
            </a:pPr>
            <a:r>
              <a:rPr lang="en-GB" sz="2000" b="1" spc="-10" dirty="0" smtClean="0">
                <a:latin typeface="Calibri"/>
                <a:cs typeface="Calibri"/>
              </a:rPr>
              <a:t>Forecasts of macroeconomic indicators</a:t>
            </a:r>
            <a:endParaRPr lang="en-GB" sz="2000" b="1" spc="-10" dirty="0">
              <a:latin typeface="Calibri"/>
              <a:cs typeface="Calibri"/>
            </a:endParaRPr>
          </a:p>
        </p:txBody>
      </p:sp>
      <p:graphicFrame>
        <p:nvGraphicFramePr>
          <p:cNvPr id="4" name="object 4"/>
          <p:cNvGraphicFramePr>
            <a:graphicFrameLocks noGrp="1"/>
          </p:cNvGraphicFramePr>
          <p:nvPr>
            <p:extLst>
              <p:ext uri="{D42A27DB-BD31-4B8C-83A1-F6EECF244321}">
                <p14:modId xmlns:p14="http://schemas.microsoft.com/office/powerpoint/2010/main" val="4068675513"/>
              </p:ext>
            </p:extLst>
          </p:nvPr>
        </p:nvGraphicFramePr>
        <p:xfrm>
          <a:off x="2377440" y="1516419"/>
          <a:ext cx="6313168" cy="2145305"/>
        </p:xfrm>
        <a:graphic>
          <a:graphicData uri="http://schemas.openxmlformats.org/drawingml/2006/table">
            <a:tbl>
              <a:tblPr firstRow="1" bandRow="1">
                <a:tableStyleId>{2D5ABB26-0587-4C30-8999-92F81FD0307C}</a:tableStyleId>
              </a:tblPr>
              <a:tblGrid>
                <a:gridCol w="2389505">
                  <a:extLst>
                    <a:ext uri="{9D8B030D-6E8A-4147-A177-3AD203B41FA5}">
                      <a16:colId xmlns:a16="http://schemas.microsoft.com/office/drawing/2014/main" val="20000"/>
                    </a:ext>
                  </a:extLst>
                </a:gridCol>
                <a:gridCol w="981074">
                  <a:extLst>
                    <a:ext uri="{9D8B030D-6E8A-4147-A177-3AD203B41FA5}">
                      <a16:colId xmlns:a16="http://schemas.microsoft.com/office/drawing/2014/main" val="20001"/>
                    </a:ext>
                  </a:extLst>
                </a:gridCol>
                <a:gridCol w="981075">
                  <a:extLst>
                    <a:ext uri="{9D8B030D-6E8A-4147-A177-3AD203B41FA5}">
                      <a16:colId xmlns:a16="http://schemas.microsoft.com/office/drawing/2014/main" val="20002"/>
                    </a:ext>
                  </a:extLst>
                </a:gridCol>
                <a:gridCol w="980439">
                  <a:extLst>
                    <a:ext uri="{9D8B030D-6E8A-4147-A177-3AD203B41FA5}">
                      <a16:colId xmlns:a16="http://schemas.microsoft.com/office/drawing/2014/main" val="20003"/>
                    </a:ext>
                  </a:extLst>
                </a:gridCol>
                <a:gridCol w="981075">
                  <a:extLst>
                    <a:ext uri="{9D8B030D-6E8A-4147-A177-3AD203B41FA5}">
                      <a16:colId xmlns:a16="http://schemas.microsoft.com/office/drawing/2014/main" val="20004"/>
                    </a:ext>
                  </a:extLst>
                </a:gridCol>
              </a:tblGrid>
              <a:tr h="306345">
                <a:tc rowSpan="2">
                  <a:txBody>
                    <a:bodyPr/>
                    <a:lstStyle/>
                    <a:p>
                      <a:pPr marL="38100">
                        <a:lnSpc>
                          <a:spcPct val="100000"/>
                        </a:lnSpc>
                        <a:spcBef>
                          <a:spcPts val="1155"/>
                        </a:spcBef>
                      </a:pPr>
                      <a:r>
                        <a:rPr lang="en-GB" sz="1800" spc="15" noProof="0" dirty="0" smtClean="0">
                          <a:latin typeface="Calibri"/>
                          <a:cs typeface="Calibri"/>
                        </a:rPr>
                        <a:t>Indicator</a:t>
                      </a:r>
                      <a:endParaRPr lang="en-GB" sz="1800" noProof="0" dirty="0">
                        <a:latin typeface="Calibri"/>
                        <a:cs typeface="Calibri"/>
                      </a:endParaRPr>
                    </a:p>
                  </a:txBody>
                  <a:tcPr marL="0" marR="0" marT="1466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gridSpan="2">
                  <a:txBody>
                    <a:bodyPr/>
                    <a:lstStyle/>
                    <a:p>
                      <a:pPr marL="17780" algn="ctr">
                        <a:lnSpc>
                          <a:spcPct val="100000"/>
                        </a:lnSpc>
                        <a:spcBef>
                          <a:spcPts val="65"/>
                        </a:spcBef>
                      </a:pPr>
                      <a:r>
                        <a:rPr lang="en-GB" sz="1800" spc="15" noProof="0" dirty="0" smtClean="0">
                          <a:latin typeface="Calibri"/>
                          <a:cs typeface="Calibri"/>
                        </a:rPr>
                        <a:t>Czech National Bank</a:t>
                      </a:r>
                      <a:endParaRPr lang="en-GB" sz="1800" noProof="0" dirty="0">
                        <a:latin typeface="Calibri"/>
                        <a:cs typeface="Calibri"/>
                      </a:endParaRPr>
                    </a:p>
                  </a:txBody>
                  <a:tcPr marL="0" marR="0" marT="825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hMerge="1">
                  <a:txBody>
                    <a:bodyPr/>
                    <a:lstStyle/>
                    <a:p>
                      <a:endParaRPr/>
                    </a:p>
                  </a:txBody>
                  <a:tcPr marL="0" marR="0" marT="0" marB="0"/>
                </a:tc>
                <a:tc gridSpan="2">
                  <a:txBody>
                    <a:bodyPr/>
                    <a:lstStyle/>
                    <a:p>
                      <a:pPr marL="52705">
                        <a:lnSpc>
                          <a:spcPct val="100000"/>
                        </a:lnSpc>
                        <a:spcBef>
                          <a:spcPts val="65"/>
                        </a:spcBef>
                      </a:pPr>
                      <a:r>
                        <a:rPr lang="en-GB" sz="1800" spc="10" noProof="0" dirty="0" smtClean="0">
                          <a:latin typeface="Calibri"/>
                          <a:cs typeface="Calibri"/>
                        </a:rPr>
                        <a:t>Ministry of Finances</a:t>
                      </a:r>
                      <a:endParaRPr lang="en-GB" sz="1800" noProof="0" dirty="0">
                        <a:latin typeface="Calibri"/>
                        <a:cs typeface="Calibri"/>
                      </a:endParaRPr>
                    </a:p>
                  </a:txBody>
                  <a:tcPr marL="0" marR="0" marT="825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D9E0F1"/>
                    </a:solidFill>
                  </a:tcPr>
                </a:tc>
                <a:tc hMerge="1">
                  <a:txBody>
                    <a:bodyPr/>
                    <a:lstStyle/>
                    <a:p>
                      <a:endParaRPr/>
                    </a:p>
                  </a:txBody>
                  <a:tcPr marL="0" marR="0" marT="0" marB="0"/>
                </a:tc>
                <a:extLst>
                  <a:ext uri="{0D108BD9-81ED-4DB2-BD59-A6C34878D82A}">
                    <a16:rowId xmlns:a16="http://schemas.microsoft.com/office/drawing/2014/main" val="10000"/>
                  </a:ext>
                </a:extLst>
              </a:tr>
              <a:tr h="306618">
                <a:tc vMerge="1">
                  <a:txBody>
                    <a:bodyPr/>
                    <a:lstStyle/>
                    <a:p>
                      <a:endParaRPr/>
                    </a:p>
                  </a:txBody>
                  <a:tcPr marL="0" marR="0" marT="1466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283845">
                        <a:lnSpc>
                          <a:spcPct val="100000"/>
                        </a:lnSpc>
                        <a:spcBef>
                          <a:spcPts val="70"/>
                        </a:spcBef>
                      </a:pPr>
                      <a:r>
                        <a:rPr lang="en-GB" sz="1800" spc="-70" noProof="0" dirty="0" smtClean="0">
                          <a:latin typeface="Calibri"/>
                          <a:cs typeface="Calibri"/>
                        </a:rPr>
                        <a:t>2023</a:t>
                      </a:r>
                      <a:endParaRPr lang="en-GB" sz="1800" noProof="0" dirty="0">
                        <a:latin typeface="Calibri"/>
                        <a:cs typeface="Calibri"/>
                      </a:endParaRPr>
                    </a:p>
                  </a:txBody>
                  <a:tcPr marL="0" marR="0" marT="88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5240" algn="ctr">
                        <a:lnSpc>
                          <a:spcPct val="100000"/>
                        </a:lnSpc>
                        <a:spcBef>
                          <a:spcPts val="70"/>
                        </a:spcBef>
                      </a:pPr>
                      <a:r>
                        <a:rPr lang="en-GB" sz="1800" spc="-70" noProof="0" dirty="0" smtClean="0">
                          <a:latin typeface="Calibri"/>
                          <a:cs typeface="Calibri"/>
                        </a:rPr>
                        <a:t>2024</a:t>
                      </a:r>
                      <a:endParaRPr lang="en-GB" sz="1800" noProof="0" dirty="0">
                        <a:latin typeface="Calibri"/>
                        <a:cs typeface="Calibri"/>
                      </a:endParaRPr>
                    </a:p>
                  </a:txBody>
                  <a:tcPr marL="0" marR="0" marT="88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5875" algn="ctr">
                        <a:lnSpc>
                          <a:spcPct val="100000"/>
                        </a:lnSpc>
                        <a:spcBef>
                          <a:spcPts val="70"/>
                        </a:spcBef>
                      </a:pPr>
                      <a:r>
                        <a:rPr lang="en-GB" sz="1800" spc="-70" noProof="0" dirty="0" smtClean="0">
                          <a:latin typeface="Calibri"/>
                          <a:cs typeface="Calibri"/>
                        </a:rPr>
                        <a:t>2023</a:t>
                      </a:r>
                      <a:endParaRPr lang="en-GB" sz="1800" noProof="0" dirty="0">
                        <a:latin typeface="Calibri"/>
                        <a:cs typeface="Calibri"/>
                      </a:endParaRPr>
                    </a:p>
                  </a:txBody>
                  <a:tcPr marL="0" marR="0" marT="88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D9E0F1"/>
                    </a:solidFill>
                  </a:tcPr>
                </a:tc>
                <a:tc>
                  <a:txBody>
                    <a:bodyPr/>
                    <a:lstStyle/>
                    <a:p>
                      <a:pPr marL="16510" algn="ctr">
                        <a:lnSpc>
                          <a:spcPct val="100000"/>
                        </a:lnSpc>
                        <a:spcBef>
                          <a:spcPts val="70"/>
                        </a:spcBef>
                      </a:pPr>
                      <a:r>
                        <a:rPr lang="en-GB" sz="1800" spc="-70" noProof="0" dirty="0" smtClean="0">
                          <a:latin typeface="Calibri"/>
                          <a:cs typeface="Calibri"/>
                        </a:rPr>
                        <a:t>2024</a:t>
                      </a:r>
                      <a:endParaRPr lang="en-GB" sz="1800" noProof="0" dirty="0">
                        <a:latin typeface="Calibri"/>
                        <a:cs typeface="Calibri"/>
                      </a:endParaRPr>
                    </a:p>
                  </a:txBody>
                  <a:tcPr marL="0" marR="0" marT="88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D9E0F1"/>
                    </a:solidFill>
                  </a:tcPr>
                </a:tc>
                <a:extLst>
                  <a:ext uri="{0D108BD9-81ED-4DB2-BD59-A6C34878D82A}">
                    <a16:rowId xmlns:a16="http://schemas.microsoft.com/office/drawing/2014/main" val="10001"/>
                  </a:ext>
                </a:extLst>
              </a:tr>
              <a:tr h="306619">
                <a:tc>
                  <a:txBody>
                    <a:bodyPr/>
                    <a:lstStyle/>
                    <a:p>
                      <a:pPr marL="38100">
                        <a:lnSpc>
                          <a:spcPct val="100000"/>
                        </a:lnSpc>
                        <a:spcBef>
                          <a:spcPts val="70"/>
                        </a:spcBef>
                      </a:pPr>
                      <a:r>
                        <a:rPr lang="en-GB" sz="1800" spc="-20" noProof="0" dirty="0" smtClean="0">
                          <a:latin typeface="Calibri"/>
                          <a:cs typeface="Calibri"/>
                        </a:rPr>
                        <a:t>GDP</a:t>
                      </a:r>
                      <a:endParaRPr lang="en-GB" sz="1800" noProof="0" dirty="0">
                        <a:latin typeface="Calibri"/>
                        <a:cs typeface="Calibri"/>
                      </a:endParaRPr>
                    </a:p>
                  </a:txBody>
                  <a:tcPr marL="0" marR="0" marT="88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24765" algn="ctr">
                        <a:lnSpc>
                          <a:spcPct val="100000"/>
                        </a:lnSpc>
                        <a:spcBef>
                          <a:spcPts val="70"/>
                        </a:spcBef>
                      </a:pPr>
                      <a:r>
                        <a:rPr lang="en-GB" sz="1800" spc="-10" noProof="0" dirty="0" smtClean="0">
                          <a:latin typeface="Calibri"/>
                          <a:cs typeface="Calibri"/>
                        </a:rPr>
                        <a:t>0,1</a:t>
                      </a:r>
                      <a:endParaRPr lang="en-GB" sz="1800" noProof="0" dirty="0">
                        <a:latin typeface="Calibri"/>
                        <a:cs typeface="Calibri"/>
                      </a:endParaRPr>
                    </a:p>
                  </a:txBody>
                  <a:tcPr marL="0" marR="0" marT="88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24765" algn="ctr">
                        <a:lnSpc>
                          <a:spcPct val="100000"/>
                        </a:lnSpc>
                        <a:spcBef>
                          <a:spcPts val="70"/>
                        </a:spcBef>
                      </a:pPr>
                      <a:r>
                        <a:rPr lang="en-GB" sz="1800" spc="-10" noProof="0" dirty="0" smtClean="0">
                          <a:latin typeface="Calibri"/>
                          <a:cs typeface="Calibri"/>
                        </a:rPr>
                        <a:t>2,3</a:t>
                      </a:r>
                      <a:endParaRPr lang="en-GB" sz="1800" noProof="0" dirty="0">
                        <a:latin typeface="Calibri"/>
                        <a:cs typeface="Calibri"/>
                      </a:endParaRPr>
                    </a:p>
                  </a:txBody>
                  <a:tcPr marL="0" marR="0" marT="88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8890" algn="ctr">
                        <a:lnSpc>
                          <a:spcPct val="100000"/>
                        </a:lnSpc>
                        <a:spcBef>
                          <a:spcPts val="70"/>
                        </a:spcBef>
                      </a:pPr>
                      <a:r>
                        <a:rPr lang="en-GB" sz="1800" noProof="0" dirty="0" smtClean="0">
                          <a:latin typeface="Calibri"/>
                          <a:cs typeface="Calibri"/>
                        </a:rPr>
                        <a:t>-0,2</a:t>
                      </a:r>
                      <a:endParaRPr lang="en-GB" sz="1800" noProof="0" dirty="0">
                        <a:latin typeface="Calibri"/>
                        <a:cs typeface="Calibri"/>
                      </a:endParaRPr>
                    </a:p>
                  </a:txBody>
                  <a:tcPr marL="0" marR="0" marT="88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D9E0F1"/>
                    </a:solidFill>
                  </a:tcPr>
                </a:tc>
                <a:tc>
                  <a:txBody>
                    <a:bodyPr/>
                    <a:lstStyle/>
                    <a:p>
                      <a:pPr marL="24765" algn="ctr">
                        <a:lnSpc>
                          <a:spcPct val="100000"/>
                        </a:lnSpc>
                        <a:spcBef>
                          <a:spcPts val="70"/>
                        </a:spcBef>
                      </a:pPr>
                      <a:r>
                        <a:rPr lang="en-GB" sz="1800" spc="-10" noProof="0" dirty="0" smtClean="0">
                          <a:latin typeface="Calibri"/>
                          <a:cs typeface="Calibri"/>
                        </a:rPr>
                        <a:t>2,3</a:t>
                      </a:r>
                      <a:endParaRPr lang="en-GB" sz="1800" noProof="0" dirty="0">
                        <a:latin typeface="Calibri"/>
                        <a:cs typeface="Calibri"/>
                      </a:endParaRPr>
                    </a:p>
                  </a:txBody>
                  <a:tcPr marL="0" marR="0" marT="88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D9E0F1"/>
                    </a:solidFill>
                  </a:tcPr>
                </a:tc>
                <a:extLst>
                  <a:ext uri="{0D108BD9-81ED-4DB2-BD59-A6C34878D82A}">
                    <a16:rowId xmlns:a16="http://schemas.microsoft.com/office/drawing/2014/main" val="10002"/>
                  </a:ext>
                </a:extLst>
              </a:tr>
              <a:tr h="306365">
                <a:tc>
                  <a:txBody>
                    <a:bodyPr/>
                    <a:lstStyle/>
                    <a:p>
                      <a:pPr marL="38100">
                        <a:lnSpc>
                          <a:spcPct val="100000"/>
                        </a:lnSpc>
                        <a:spcBef>
                          <a:spcPts val="70"/>
                        </a:spcBef>
                      </a:pPr>
                      <a:r>
                        <a:rPr lang="en-GB" sz="1800" spc="15" noProof="0" dirty="0" smtClean="0">
                          <a:latin typeface="Calibri"/>
                          <a:cs typeface="Calibri"/>
                        </a:rPr>
                        <a:t>Inflation</a:t>
                      </a:r>
                      <a:endParaRPr lang="en-GB" sz="1800" noProof="0" dirty="0">
                        <a:latin typeface="Calibri"/>
                        <a:cs typeface="Calibri"/>
                      </a:endParaRPr>
                    </a:p>
                  </a:txBody>
                  <a:tcPr marL="0" marR="0" marT="88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299085">
                        <a:lnSpc>
                          <a:spcPct val="100000"/>
                        </a:lnSpc>
                        <a:spcBef>
                          <a:spcPts val="70"/>
                        </a:spcBef>
                      </a:pPr>
                      <a:r>
                        <a:rPr lang="en-GB" sz="1800" spc="-25" noProof="0" dirty="0" smtClean="0">
                          <a:latin typeface="Calibri"/>
                          <a:cs typeface="Calibri"/>
                        </a:rPr>
                        <a:t>11,0</a:t>
                      </a:r>
                      <a:endParaRPr lang="en-GB" sz="1800" noProof="0" dirty="0">
                        <a:latin typeface="Calibri"/>
                        <a:cs typeface="Calibri"/>
                      </a:endParaRPr>
                    </a:p>
                  </a:txBody>
                  <a:tcPr marL="0" marR="0" marT="88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24765" algn="ctr">
                        <a:lnSpc>
                          <a:spcPct val="100000"/>
                        </a:lnSpc>
                        <a:spcBef>
                          <a:spcPts val="70"/>
                        </a:spcBef>
                      </a:pPr>
                      <a:r>
                        <a:rPr lang="en-GB" sz="1800" spc="-10" noProof="0" dirty="0" smtClean="0">
                          <a:latin typeface="Calibri"/>
                          <a:cs typeface="Calibri"/>
                        </a:rPr>
                        <a:t>2,1</a:t>
                      </a:r>
                      <a:endParaRPr lang="en-GB" sz="1800" noProof="0" dirty="0">
                        <a:latin typeface="Calibri"/>
                        <a:cs typeface="Calibri"/>
                      </a:endParaRPr>
                    </a:p>
                  </a:txBody>
                  <a:tcPr marL="0" marR="0" marT="88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525" algn="ctr">
                        <a:lnSpc>
                          <a:spcPct val="100000"/>
                        </a:lnSpc>
                        <a:spcBef>
                          <a:spcPts val="70"/>
                        </a:spcBef>
                      </a:pPr>
                      <a:r>
                        <a:rPr lang="en-GB" sz="1800" spc="-25" noProof="0" dirty="0" smtClean="0">
                          <a:latin typeface="Calibri"/>
                          <a:cs typeface="Calibri"/>
                        </a:rPr>
                        <a:t>10,9</a:t>
                      </a:r>
                      <a:endParaRPr lang="en-GB" sz="1800" noProof="0" dirty="0">
                        <a:latin typeface="Calibri"/>
                        <a:cs typeface="Calibri"/>
                      </a:endParaRPr>
                    </a:p>
                  </a:txBody>
                  <a:tcPr marL="0" marR="0" marT="88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D9E0F1"/>
                    </a:solidFill>
                  </a:tcPr>
                </a:tc>
                <a:tc>
                  <a:txBody>
                    <a:bodyPr/>
                    <a:lstStyle/>
                    <a:p>
                      <a:pPr marL="24765" algn="ctr">
                        <a:lnSpc>
                          <a:spcPct val="100000"/>
                        </a:lnSpc>
                        <a:spcBef>
                          <a:spcPts val="70"/>
                        </a:spcBef>
                      </a:pPr>
                      <a:r>
                        <a:rPr lang="en-GB" sz="1800" spc="-10" noProof="0" dirty="0" smtClean="0">
                          <a:latin typeface="Calibri"/>
                          <a:cs typeface="Calibri"/>
                        </a:rPr>
                        <a:t>2,8</a:t>
                      </a:r>
                      <a:endParaRPr lang="en-GB" sz="1800" noProof="0" dirty="0">
                        <a:latin typeface="Calibri"/>
                        <a:cs typeface="Calibri"/>
                      </a:endParaRPr>
                    </a:p>
                  </a:txBody>
                  <a:tcPr marL="0" marR="0" marT="88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D9E0F1"/>
                    </a:solidFill>
                  </a:tcPr>
                </a:tc>
                <a:extLst>
                  <a:ext uri="{0D108BD9-81ED-4DB2-BD59-A6C34878D82A}">
                    <a16:rowId xmlns:a16="http://schemas.microsoft.com/office/drawing/2014/main" val="10003"/>
                  </a:ext>
                </a:extLst>
              </a:tr>
              <a:tr h="306365">
                <a:tc>
                  <a:txBody>
                    <a:bodyPr/>
                    <a:lstStyle/>
                    <a:p>
                      <a:pPr marL="38100">
                        <a:lnSpc>
                          <a:spcPct val="100000"/>
                        </a:lnSpc>
                        <a:spcBef>
                          <a:spcPts val="70"/>
                        </a:spcBef>
                      </a:pPr>
                      <a:r>
                        <a:rPr lang="en-GB" sz="1800" spc="15" noProof="0" dirty="0" smtClean="0">
                          <a:latin typeface="Calibri"/>
                          <a:cs typeface="Calibri"/>
                        </a:rPr>
                        <a:t>Unemployment</a:t>
                      </a:r>
                      <a:endParaRPr lang="en-GB" sz="1800" noProof="0" dirty="0">
                        <a:latin typeface="Calibri"/>
                        <a:cs typeface="Calibri"/>
                      </a:endParaRPr>
                    </a:p>
                  </a:txBody>
                  <a:tcPr marL="0" marR="0" marT="88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24765" algn="ctr">
                        <a:lnSpc>
                          <a:spcPct val="100000"/>
                        </a:lnSpc>
                        <a:spcBef>
                          <a:spcPts val="70"/>
                        </a:spcBef>
                      </a:pPr>
                      <a:r>
                        <a:rPr lang="en-GB" sz="1800" spc="-10" noProof="0" dirty="0" smtClean="0">
                          <a:latin typeface="Calibri"/>
                          <a:cs typeface="Calibri"/>
                        </a:rPr>
                        <a:t>2,7</a:t>
                      </a:r>
                      <a:endParaRPr lang="en-GB" sz="1800" noProof="0" dirty="0">
                        <a:latin typeface="Calibri"/>
                        <a:cs typeface="Calibri"/>
                      </a:endParaRPr>
                    </a:p>
                  </a:txBody>
                  <a:tcPr marL="0" marR="0" marT="88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24765" algn="ctr">
                        <a:lnSpc>
                          <a:spcPct val="100000"/>
                        </a:lnSpc>
                        <a:spcBef>
                          <a:spcPts val="70"/>
                        </a:spcBef>
                      </a:pPr>
                      <a:r>
                        <a:rPr lang="en-GB" sz="1800" spc="-10" noProof="0" dirty="0" smtClean="0">
                          <a:latin typeface="Calibri"/>
                          <a:cs typeface="Calibri"/>
                        </a:rPr>
                        <a:t>2,8</a:t>
                      </a:r>
                      <a:endParaRPr lang="en-GB" sz="1800" noProof="0" dirty="0">
                        <a:latin typeface="Calibri"/>
                        <a:cs typeface="Calibri"/>
                      </a:endParaRPr>
                    </a:p>
                  </a:txBody>
                  <a:tcPr marL="0" marR="0" marT="88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24130" algn="ctr">
                        <a:lnSpc>
                          <a:spcPct val="100000"/>
                        </a:lnSpc>
                        <a:spcBef>
                          <a:spcPts val="70"/>
                        </a:spcBef>
                      </a:pPr>
                      <a:r>
                        <a:rPr lang="en-GB" sz="1800" spc="-10" noProof="0" dirty="0" smtClean="0">
                          <a:latin typeface="Calibri"/>
                          <a:cs typeface="Calibri"/>
                        </a:rPr>
                        <a:t>2,8</a:t>
                      </a:r>
                      <a:endParaRPr lang="en-GB" sz="1800" noProof="0" dirty="0">
                        <a:latin typeface="Calibri"/>
                        <a:cs typeface="Calibri"/>
                      </a:endParaRPr>
                    </a:p>
                  </a:txBody>
                  <a:tcPr marL="0" marR="0" marT="88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D9E0F1"/>
                    </a:solidFill>
                  </a:tcPr>
                </a:tc>
                <a:tc>
                  <a:txBody>
                    <a:bodyPr/>
                    <a:lstStyle/>
                    <a:p>
                      <a:pPr marL="24765" algn="ctr">
                        <a:lnSpc>
                          <a:spcPct val="100000"/>
                        </a:lnSpc>
                        <a:spcBef>
                          <a:spcPts val="70"/>
                        </a:spcBef>
                      </a:pPr>
                      <a:r>
                        <a:rPr lang="en-GB" sz="1800" spc="-10" noProof="0" dirty="0" smtClean="0">
                          <a:latin typeface="Calibri"/>
                          <a:cs typeface="Calibri"/>
                        </a:rPr>
                        <a:t>2,7</a:t>
                      </a:r>
                      <a:endParaRPr lang="en-GB" sz="1800" noProof="0" dirty="0">
                        <a:latin typeface="Calibri"/>
                        <a:cs typeface="Calibri"/>
                      </a:endParaRPr>
                    </a:p>
                  </a:txBody>
                  <a:tcPr marL="0" marR="0" marT="88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D9E0F1"/>
                    </a:solidFill>
                  </a:tcPr>
                </a:tc>
                <a:extLst>
                  <a:ext uri="{0D108BD9-81ED-4DB2-BD59-A6C34878D82A}">
                    <a16:rowId xmlns:a16="http://schemas.microsoft.com/office/drawing/2014/main" val="10004"/>
                  </a:ext>
                </a:extLst>
              </a:tr>
              <a:tr h="306365">
                <a:tc>
                  <a:txBody>
                    <a:bodyPr/>
                    <a:lstStyle/>
                    <a:p>
                      <a:pPr marL="38100">
                        <a:lnSpc>
                          <a:spcPct val="100000"/>
                        </a:lnSpc>
                        <a:spcBef>
                          <a:spcPts val="70"/>
                        </a:spcBef>
                      </a:pPr>
                      <a:r>
                        <a:rPr lang="en-GB" sz="1800" spc="10" noProof="0" dirty="0" smtClean="0">
                          <a:latin typeface="Calibri"/>
                          <a:cs typeface="Calibri"/>
                        </a:rPr>
                        <a:t>Average real wage</a:t>
                      </a:r>
                      <a:endParaRPr lang="en-GB" sz="1800" noProof="0" dirty="0">
                        <a:latin typeface="Calibri"/>
                        <a:cs typeface="Calibri"/>
                      </a:endParaRPr>
                    </a:p>
                  </a:txBody>
                  <a:tcPr marL="0" marR="0" marT="88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314325">
                        <a:lnSpc>
                          <a:spcPct val="100000"/>
                        </a:lnSpc>
                        <a:spcBef>
                          <a:spcPts val="70"/>
                        </a:spcBef>
                      </a:pPr>
                      <a:r>
                        <a:rPr lang="en-GB" sz="1800" noProof="0" dirty="0" smtClean="0">
                          <a:latin typeface="Calibri"/>
                          <a:cs typeface="Calibri"/>
                        </a:rPr>
                        <a:t>-2,0</a:t>
                      </a:r>
                      <a:endParaRPr lang="en-GB" sz="1800" noProof="0" dirty="0">
                        <a:latin typeface="Calibri"/>
                        <a:cs typeface="Calibri"/>
                      </a:endParaRPr>
                    </a:p>
                  </a:txBody>
                  <a:tcPr marL="0" marR="0" marT="88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24765" algn="ctr">
                        <a:lnSpc>
                          <a:spcPct val="100000"/>
                        </a:lnSpc>
                        <a:spcBef>
                          <a:spcPts val="70"/>
                        </a:spcBef>
                      </a:pPr>
                      <a:r>
                        <a:rPr lang="en-GB" sz="1800" spc="-10" noProof="0" dirty="0" smtClean="0">
                          <a:latin typeface="Calibri"/>
                          <a:cs typeface="Calibri"/>
                        </a:rPr>
                        <a:t>5,6</a:t>
                      </a:r>
                      <a:endParaRPr lang="en-GB" sz="1800" noProof="0" dirty="0">
                        <a:latin typeface="Calibri"/>
                        <a:cs typeface="Calibri"/>
                      </a:endParaRPr>
                    </a:p>
                  </a:txBody>
                  <a:tcPr marL="0" marR="0" marT="88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8890" algn="ctr">
                        <a:lnSpc>
                          <a:spcPct val="100000"/>
                        </a:lnSpc>
                        <a:spcBef>
                          <a:spcPts val="70"/>
                        </a:spcBef>
                      </a:pPr>
                      <a:r>
                        <a:rPr lang="en-GB" sz="1800" noProof="0" dirty="0" smtClean="0">
                          <a:latin typeface="Calibri"/>
                          <a:cs typeface="Calibri"/>
                        </a:rPr>
                        <a:t>-2,5</a:t>
                      </a:r>
                      <a:endParaRPr lang="en-GB" sz="1800" noProof="0" dirty="0">
                        <a:latin typeface="Calibri"/>
                        <a:cs typeface="Calibri"/>
                      </a:endParaRPr>
                    </a:p>
                  </a:txBody>
                  <a:tcPr marL="0" marR="0" marT="88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D9E0F1"/>
                    </a:solidFill>
                  </a:tcPr>
                </a:tc>
                <a:tc>
                  <a:txBody>
                    <a:bodyPr/>
                    <a:lstStyle/>
                    <a:p>
                      <a:pPr marL="24765" algn="ctr">
                        <a:lnSpc>
                          <a:spcPct val="100000"/>
                        </a:lnSpc>
                        <a:spcBef>
                          <a:spcPts val="70"/>
                        </a:spcBef>
                      </a:pPr>
                      <a:r>
                        <a:rPr lang="en-GB" sz="1800" spc="-10" noProof="0" dirty="0" smtClean="0">
                          <a:latin typeface="Calibri"/>
                          <a:cs typeface="Calibri"/>
                        </a:rPr>
                        <a:t>2,9</a:t>
                      </a:r>
                      <a:endParaRPr lang="en-GB" sz="1800" noProof="0" dirty="0">
                        <a:latin typeface="Calibri"/>
                        <a:cs typeface="Calibri"/>
                      </a:endParaRPr>
                    </a:p>
                  </a:txBody>
                  <a:tcPr marL="0" marR="0" marT="88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D9E0F1"/>
                    </a:solidFill>
                  </a:tcPr>
                </a:tc>
                <a:extLst>
                  <a:ext uri="{0D108BD9-81ED-4DB2-BD59-A6C34878D82A}">
                    <a16:rowId xmlns:a16="http://schemas.microsoft.com/office/drawing/2014/main" val="10005"/>
                  </a:ext>
                </a:extLst>
              </a:tr>
              <a:tr h="306628">
                <a:tc>
                  <a:txBody>
                    <a:bodyPr/>
                    <a:lstStyle/>
                    <a:p>
                      <a:pPr marL="38100">
                        <a:lnSpc>
                          <a:spcPct val="100000"/>
                        </a:lnSpc>
                        <a:spcBef>
                          <a:spcPts val="70"/>
                        </a:spcBef>
                      </a:pPr>
                      <a:r>
                        <a:rPr lang="en-GB" sz="1800" spc="15" noProof="0" dirty="0" smtClean="0">
                          <a:latin typeface="Calibri"/>
                          <a:cs typeface="Calibri"/>
                        </a:rPr>
                        <a:t>Labour</a:t>
                      </a:r>
                      <a:r>
                        <a:rPr lang="en-GB" sz="1800" spc="15" baseline="0" noProof="0" dirty="0" smtClean="0">
                          <a:latin typeface="Calibri"/>
                          <a:cs typeface="Calibri"/>
                        </a:rPr>
                        <a:t> productivity</a:t>
                      </a:r>
                      <a:endParaRPr lang="en-GB" sz="1800" noProof="0" dirty="0">
                        <a:latin typeface="Calibri"/>
                        <a:cs typeface="Calibri"/>
                      </a:endParaRPr>
                    </a:p>
                  </a:txBody>
                  <a:tcPr marL="0" marR="0" marT="88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314325">
                        <a:lnSpc>
                          <a:spcPct val="100000"/>
                        </a:lnSpc>
                        <a:spcBef>
                          <a:spcPts val="70"/>
                        </a:spcBef>
                      </a:pPr>
                      <a:r>
                        <a:rPr lang="en-GB" sz="1800" noProof="0" dirty="0" smtClean="0">
                          <a:latin typeface="Calibri"/>
                          <a:cs typeface="Calibri"/>
                        </a:rPr>
                        <a:t>-0,4</a:t>
                      </a:r>
                      <a:endParaRPr lang="en-GB" sz="1800" noProof="0" dirty="0">
                        <a:latin typeface="Calibri"/>
                        <a:cs typeface="Calibri"/>
                      </a:endParaRPr>
                    </a:p>
                  </a:txBody>
                  <a:tcPr marL="0" marR="0" marT="88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24765" algn="ctr">
                        <a:lnSpc>
                          <a:spcPct val="100000"/>
                        </a:lnSpc>
                        <a:spcBef>
                          <a:spcPts val="70"/>
                        </a:spcBef>
                      </a:pPr>
                      <a:r>
                        <a:rPr lang="en-GB" sz="1800" spc="-10" noProof="0" dirty="0" smtClean="0">
                          <a:latin typeface="Calibri"/>
                          <a:cs typeface="Calibri"/>
                        </a:rPr>
                        <a:t>0,2</a:t>
                      </a:r>
                      <a:endParaRPr lang="en-GB" sz="1800" noProof="0" dirty="0">
                        <a:latin typeface="Calibri"/>
                        <a:cs typeface="Calibri"/>
                      </a:endParaRPr>
                    </a:p>
                  </a:txBody>
                  <a:tcPr marL="0" marR="0" marT="88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8890" algn="ctr">
                        <a:lnSpc>
                          <a:spcPct val="100000"/>
                        </a:lnSpc>
                        <a:spcBef>
                          <a:spcPts val="70"/>
                        </a:spcBef>
                      </a:pPr>
                      <a:r>
                        <a:rPr lang="en-GB" sz="1800" noProof="0" dirty="0" smtClean="0">
                          <a:latin typeface="Calibri"/>
                          <a:cs typeface="Calibri"/>
                        </a:rPr>
                        <a:t>-1,2</a:t>
                      </a:r>
                      <a:endParaRPr lang="en-GB" sz="1800" noProof="0" dirty="0">
                        <a:latin typeface="Calibri"/>
                        <a:cs typeface="Calibri"/>
                      </a:endParaRPr>
                    </a:p>
                  </a:txBody>
                  <a:tcPr marL="0" marR="0" marT="88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D9E0F1"/>
                    </a:solidFill>
                  </a:tcPr>
                </a:tc>
                <a:tc>
                  <a:txBody>
                    <a:bodyPr/>
                    <a:lstStyle/>
                    <a:p>
                      <a:pPr marL="24765" algn="ctr">
                        <a:lnSpc>
                          <a:spcPct val="100000"/>
                        </a:lnSpc>
                        <a:spcBef>
                          <a:spcPts val="70"/>
                        </a:spcBef>
                      </a:pPr>
                      <a:r>
                        <a:rPr lang="en-GB" sz="1800" spc="-10" noProof="0" dirty="0" smtClean="0">
                          <a:latin typeface="Calibri"/>
                          <a:cs typeface="Calibri"/>
                        </a:rPr>
                        <a:t>1,6</a:t>
                      </a:r>
                      <a:endParaRPr lang="en-GB" sz="1800" noProof="0" dirty="0">
                        <a:latin typeface="Calibri"/>
                        <a:cs typeface="Calibri"/>
                      </a:endParaRPr>
                    </a:p>
                  </a:txBody>
                  <a:tcPr marL="0" marR="0" marT="88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D9E0F1"/>
                    </a:solidFill>
                  </a:tcPr>
                </a:tc>
                <a:extLst>
                  <a:ext uri="{0D108BD9-81ED-4DB2-BD59-A6C34878D82A}">
                    <a16:rowId xmlns:a16="http://schemas.microsoft.com/office/drawing/2014/main" val="10006"/>
                  </a:ext>
                </a:extLst>
              </a:tr>
            </a:tbl>
          </a:graphicData>
        </a:graphic>
      </p:graphicFrame>
      <p:sp>
        <p:nvSpPr>
          <p:cNvPr id="5" name="object 5"/>
          <p:cNvSpPr txBox="1"/>
          <p:nvPr/>
        </p:nvSpPr>
        <p:spPr>
          <a:xfrm>
            <a:off x="328980" y="3755516"/>
            <a:ext cx="11207115" cy="628377"/>
          </a:xfrm>
          <a:prstGeom prst="rect">
            <a:avLst/>
          </a:prstGeom>
        </p:spPr>
        <p:txBody>
          <a:bodyPr vert="horz" wrap="square" lIns="0" tIns="12700" rIns="0" bIns="0" rtlCol="0">
            <a:spAutoFit/>
          </a:bodyPr>
          <a:lstStyle/>
          <a:p>
            <a:pPr marL="12700" marR="5080">
              <a:lnSpc>
                <a:spcPct val="100000"/>
              </a:lnSpc>
              <a:spcBef>
                <a:spcPts val="100"/>
              </a:spcBef>
            </a:pPr>
            <a:r>
              <a:rPr sz="2000" spc="-15" dirty="0" smtClean="0">
                <a:latin typeface="Calibri"/>
                <a:cs typeface="Calibri"/>
              </a:rPr>
              <a:t>.</a:t>
            </a:r>
            <a:r>
              <a:rPr lang="cs-CZ" sz="2000" spc="-15" dirty="0" smtClean="0">
                <a:latin typeface="Calibri"/>
                <a:cs typeface="Calibri"/>
              </a:rPr>
              <a:t> </a:t>
            </a:r>
            <a:r>
              <a:rPr lang="en-US" sz="2000" spc="-5" dirty="0">
                <a:latin typeface="Calibri"/>
                <a:cs typeface="Calibri"/>
              </a:rPr>
              <a:t>As it follows from both forecasts, inflation will be high this year, and both institutions are optimistic about its taming next year.</a:t>
            </a:r>
            <a:endParaRPr sz="2000" spc="-5" dirty="0">
              <a:latin typeface="Calibri"/>
              <a:cs typeface="Calibri"/>
            </a:endParaRPr>
          </a:p>
        </p:txBody>
      </p:sp>
      <p:sp>
        <p:nvSpPr>
          <p:cNvPr id="6" name="object 6"/>
          <p:cNvSpPr txBox="1"/>
          <p:nvPr/>
        </p:nvSpPr>
        <p:spPr>
          <a:xfrm>
            <a:off x="317982" y="4576065"/>
            <a:ext cx="4611370" cy="628377"/>
          </a:xfrm>
          <a:prstGeom prst="rect">
            <a:avLst/>
          </a:prstGeom>
        </p:spPr>
        <p:txBody>
          <a:bodyPr vert="horz" wrap="square" lIns="0" tIns="12700" rIns="0" bIns="0" rtlCol="0">
            <a:spAutoFit/>
          </a:bodyPr>
          <a:lstStyle/>
          <a:p>
            <a:pPr marL="12700" marR="5080">
              <a:lnSpc>
                <a:spcPct val="100000"/>
              </a:lnSpc>
              <a:spcBef>
                <a:spcPts val="100"/>
              </a:spcBef>
            </a:pPr>
            <a:r>
              <a:rPr lang="en-US" sz="2000" spc="-5" dirty="0" smtClean="0">
                <a:latin typeface="Calibri"/>
                <a:cs typeface="Calibri"/>
              </a:rPr>
              <a:t>According </a:t>
            </a:r>
            <a:r>
              <a:rPr lang="en-US" sz="2000" spc="-5" dirty="0">
                <a:latin typeface="Calibri"/>
                <a:cs typeface="Calibri"/>
              </a:rPr>
              <a:t>to both forecasts, the real wage should return to growth next year.</a:t>
            </a:r>
            <a:endParaRPr sz="2000" spc="-5" dirty="0">
              <a:latin typeface="Calibri"/>
              <a:cs typeface="Calibri"/>
            </a:endParaRPr>
          </a:p>
        </p:txBody>
      </p:sp>
      <p:sp>
        <p:nvSpPr>
          <p:cNvPr id="7" name="object 7"/>
          <p:cNvSpPr txBox="1"/>
          <p:nvPr/>
        </p:nvSpPr>
        <p:spPr>
          <a:xfrm>
            <a:off x="5532453" y="4576065"/>
            <a:ext cx="6097905" cy="2185855"/>
          </a:xfrm>
          <a:prstGeom prst="rect">
            <a:avLst/>
          </a:prstGeom>
          <a:solidFill>
            <a:srgbClr val="F8CAAC"/>
          </a:solidFill>
          <a:ln w="9144">
            <a:solidFill>
              <a:srgbClr val="000000"/>
            </a:solidFill>
          </a:ln>
        </p:spPr>
        <p:txBody>
          <a:bodyPr vert="horz" wrap="square" lIns="0" tIns="31115" rIns="0" bIns="0" rtlCol="0">
            <a:spAutoFit/>
          </a:bodyPr>
          <a:lstStyle/>
          <a:p>
            <a:pPr marL="91440">
              <a:lnSpc>
                <a:spcPct val="100000"/>
              </a:lnSpc>
              <a:spcBef>
                <a:spcPts val="245"/>
              </a:spcBef>
            </a:pPr>
            <a:r>
              <a:rPr lang="en-US" sz="2000" spc="-5" dirty="0" smtClean="0">
                <a:latin typeface="Calibri"/>
                <a:cs typeface="Calibri"/>
              </a:rPr>
              <a:t>The </a:t>
            </a:r>
            <a:r>
              <a:rPr lang="en-US" sz="2000" spc="-5" dirty="0">
                <a:latin typeface="Calibri"/>
                <a:cs typeface="Calibri"/>
              </a:rPr>
              <a:t>European Bank for Reconstruction and Development has improved the Czech economy's outlook for this year. It now predicts that GDP will increase by 0.1 percent in the Czech Republic this year, while in May it predicted that it would decrease by 0.1 percent. However, the estimate of the growth of the Czech economy for next year worsened to 2.5 percent from the previously predicted 2.9 percent.</a:t>
            </a:r>
            <a:endParaRPr sz="2000" spc="-5" dirty="0">
              <a:latin typeface="Calibri"/>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921752" y="341375"/>
            <a:ext cx="3434079" cy="375103"/>
          </a:xfrm>
          <a:prstGeom prst="rect">
            <a:avLst/>
          </a:prstGeom>
          <a:solidFill>
            <a:srgbClr val="FF0000"/>
          </a:solidFill>
        </p:spPr>
        <p:txBody>
          <a:bodyPr vert="horz" wrap="square" lIns="0" tIns="5715" rIns="0" bIns="0" rtlCol="0">
            <a:spAutoFit/>
          </a:bodyPr>
          <a:lstStyle/>
          <a:p>
            <a:pPr marL="1041400">
              <a:lnSpc>
                <a:spcPct val="100000"/>
              </a:lnSpc>
              <a:spcBef>
                <a:spcPts val="45"/>
              </a:spcBef>
            </a:pPr>
            <a:r>
              <a:rPr lang="en-GB" spc="-20" dirty="0">
                <a:latin typeface="Calibri"/>
                <a:cs typeface="Calibri"/>
              </a:rPr>
              <a:t>Economics</a:t>
            </a:r>
            <a:endParaRPr spc="-20" dirty="0">
              <a:latin typeface="Calibri"/>
              <a:cs typeface="Calibri"/>
            </a:endParaRPr>
          </a:p>
        </p:txBody>
      </p:sp>
      <p:sp>
        <p:nvSpPr>
          <p:cNvPr id="3" name="object 3"/>
          <p:cNvSpPr/>
          <p:nvPr/>
        </p:nvSpPr>
        <p:spPr>
          <a:xfrm>
            <a:off x="2979849" y="4925059"/>
            <a:ext cx="6841490" cy="0"/>
          </a:xfrm>
          <a:custGeom>
            <a:avLst/>
            <a:gdLst/>
            <a:ahLst/>
            <a:cxnLst/>
            <a:rect l="l" t="t" r="r" b="b"/>
            <a:pathLst>
              <a:path w="6841490">
                <a:moveTo>
                  <a:pt x="0" y="0"/>
                </a:moveTo>
                <a:lnTo>
                  <a:pt x="6841437" y="0"/>
                </a:lnTo>
              </a:path>
            </a:pathLst>
          </a:custGeom>
          <a:ln w="9502">
            <a:solidFill>
              <a:srgbClr val="D9D9D9"/>
            </a:solidFill>
          </a:ln>
        </p:spPr>
        <p:txBody>
          <a:bodyPr wrap="square" lIns="0" tIns="0" rIns="0" bIns="0" rtlCol="0"/>
          <a:lstStyle/>
          <a:p>
            <a:endParaRPr/>
          </a:p>
        </p:txBody>
      </p:sp>
      <p:sp>
        <p:nvSpPr>
          <p:cNvPr id="4" name="object 4"/>
          <p:cNvSpPr/>
          <p:nvPr/>
        </p:nvSpPr>
        <p:spPr>
          <a:xfrm>
            <a:off x="2979849" y="4706507"/>
            <a:ext cx="6841490" cy="0"/>
          </a:xfrm>
          <a:custGeom>
            <a:avLst/>
            <a:gdLst/>
            <a:ahLst/>
            <a:cxnLst/>
            <a:rect l="l" t="t" r="r" b="b"/>
            <a:pathLst>
              <a:path w="6841490">
                <a:moveTo>
                  <a:pt x="0" y="0"/>
                </a:moveTo>
                <a:lnTo>
                  <a:pt x="6841437" y="0"/>
                </a:lnTo>
              </a:path>
            </a:pathLst>
          </a:custGeom>
          <a:ln w="9502">
            <a:solidFill>
              <a:srgbClr val="D9D9D9"/>
            </a:solidFill>
          </a:ln>
        </p:spPr>
        <p:txBody>
          <a:bodyPr wrap="square" lIns="0" tIns="0" rIns="0" bIns="0" rtlCol="0"/>
          <a:lstStyle/>
          <a:p>
            <a:endParaRPr/>
          </a:p>
        </p:txBody>
      </p:sp>
      <p:sp>
        <p:nvSpPr>
          <p:cNvPr id="5" name="object 5"/>
          <p:cNvSpPr/>
          <p:nvPr/>
        </p:nvSpPr>
        <p:spPr>
          <a:xfrm>
            <a:off x="2979849" y="4478452"/>
            <a:ext cx="6841490" cy="0"/>
          </a:xfrm>
          <a:custGeom>
            <a:avLst/>
            <a:gdLst/>
            <a:ahLst/>
            <a:cxnLst/>
            <a:rect l="l" t="t" r="r" b="b"/>
            <a:pathLst>
              <a:path w="6841490">
                <a:moveTo>
                  <a:pt x="0" y="0"/>
                </a:moveTo>
                <a:lnTo>
                  <a:pt x="6841437" y="0"/>
                </a:lnTo>
              </a:path>
            </a:pathLst>
          </a:custGeom>
          <a:ln w="9502">
            <a:solidFill>
              <a:srgbClr val="D9D9D9"/>
            </a:solidFill>
          </a:ln>
        </p:spPr>
        <p:txBody>
          <a:bodyPr wrap="square" lIns="0" tIns="0" rIns="0" bIns="0" rtlCol="0"/>
          <a:lstStyle/>
          <a:p>
            <a:endParaRPr/>
          </a:p>
        </p:txBody>
      </p:sp>
      <p:sp>
        <p:nvSpPr>
          <p:cNvPr id="6" name="object 6"/>
          <p:cNvSpPr/>
          <p:nvPr/>
        </p:nvSpPr>
        <p:spPr>
          <a:xfrm>
            <a:off x="2979849" y="4259901"/>
            <a:ext cx="6841490" cy="0"/>
          </a:xfrm>
          <a:custGeom>
            <a:avLst/>
            <a:gdLst/>
            <a:ahLst/>
            <a:cxnLst/>
            <a:rect l="l" t="t" r="r" b="b"/>
            <a:pathLst>
              <a:path w="6841490">
                <a:moveTo>
                  <a:pt x="0" y="0"/>
                </a:moveTo>
                <a:lnTo>
                  <a:pt x="6841437" y="0"/>
                </a:lnTo>
              </a:path>
            </a:pathLst>
          </a:custGeom>
          <a:ln w="9502">
            <a:solidFill>
              <a:srgbClr val="D9D9D9"/>
            </a:solidFill>
          </a:ln>
        </p:spPr>
        <p:txBody>
          <a:bodyPr wrap="square" lIns="0" tIns="0" rIns="0" bIns="0" rtlCol="0"/>
          <a:lstStyle/>
          <a:p>
            <a:endParaRPr/>
          </a:p>
        </p:txBody>
      </p:sp>
      <p:sp>
        <p:nvSpPr>
          <p:cNvPr id="7" name="object 7"/>
          <p:cNvSpPr/>
          <p:nvPr/>
        </p:nvSpPr>
        <p:spPr>
          <a:xfrm>
            <a:off x="2979849" y="4031846"/>
            <a:ext cx="6841490" cy="0"/>
          </a:xfrm>
          <a:custGeom>
            <a:avLst/>
            <a:gdLst/>
            <a:ahLst/>
            <a:cxnLst/>
            <a:rect l="l" t="t" r="r" b="b"/>
            <a:pathLst>
              <a:path w="6841490">
                <a:moveTo>
                  <a:pt x="0" y="0"/>
                </a:moveTo>
                <a:lnTo>
                  <a:pt x="6841437" y="0"/>
                </a:lnTo>
              </a:path>
            </a:pathLst>
          </a:custGeom>
          <a:ln w="9502">
            <a:solidFill>
              <a:srgbClr val="D9D9D9"/>
            </a:solidFill>
          </a:ln>
        </p:spPr>
        <p:txBody>
          <a:bodyPr wrap="square" lIns="0" tIns="0" rIns="0" bIns="0" rtlCol="0"/>
          <a:lstStyle/>
          <a:p>
            <a:endParaRPr/>
          </a:p>
        </p:txBody>
      </p:sp>
      <p:sp>
        <p:nvSpPr>
          <p:cNvPr id="8" name="object 8"/>
          <p:cNvSpPr/>
          <p:nvPr/>
        </p:nvSpPr>
        <p:spPr>
          <a:xfrm>
            <a:off x="2979849" y="3813295"/>
            <a:ext cx="6841490" cy="0"/>
          </a:xfrm>
          <a:custGeom>
            <a:avLst/>
            <a:gdLst/>
            <a:ahLst/>
            <a:cxnLst/>
            <a:rect l="l" t="t" r="r" b="b"/>
            <a:pathLst>
              <a:path w="6841490">
                <a:moveTo>
                  <a:pt x="0" y="0"/>
                </a:moveTo>
                <a:lnTo>
                  <a:pt x="6841437" y="0"/>
                </a:lnTo>
              </a:path>
            </a:pathLst>
          </a:custGeom>
          <a:ln w="9502">
            <a:solidFill>
              <a:srgbClr val="D9D9D9"/>
            </a:solidFill>
          </a:ln>
        </p:spPr>
        <p:txBody>
          <a:bodyPr wrap="square" lIns="0" tIns="0" rIns="0" bIns="0" rtlCol="0"/>
          <a:lstStyle/>
          <a:p>
            <a:endParaRPr/>
          </a:p>
        </p:txBody>
      </p:sp>
      <p:sp>
        <p:nvSpPr>
          <p:cNvPr id="9" name="object 9"/>
          <p:cNvSpPr/>
          <p:nvPr/>
        </p:nvSpPr>
        <p:spPr>
          <a:xfrm>
            <a:off x="2979849" y="3594742"/>
            <a:ext cx="6841490" cy="0"/>
          </a:xfrm>
          <a:custGeom>
            <a:avLst/>
            <a:gdLst/>
            <a:ahLst/>
            <a:cxnLst/>
            <a:rect l="l" t="t" r="r" b="b"/>
            <a:pathLst>
              <a:path w="6841490">
                <a:moveTo>
                  <a:pt x="0" y="0"/>
                </a:moveTo>
                <a:lnTo>
                  <a:pt x="6841437" y="0"/>
                </a:lnTo>
              </a:path>
            </a:pathLst>
          </a:custGeom>
          <a:ln w="9502">
            <a:solidFill>
              <a:srgbClr val="D9D9D9"/>
            </a:solidFill>
          </a:ln>
        </p:spPr>
        <p:txBody>
          <a:bodyPr wrap="square" lIns="0" tIns="0" rIns="0" bIns="0" rtlCol="0"/>
          <a:lstStyle/>
          <a:p>
            <a:endParaRPr/>
          </a:p>
        </p:txBody>
      </p:sp>
      <p:sp>
        <p:nvSpPr>
          <p:cNvPr id="10" name="object 10"/>
          <p:cNvSpPr/>
          <p:nvPr/>
        </p:nvSpPr>
        <p:spPr>
          <a:xfrm>
            <a:off x="2979849" y="3366689"/>
            <a:ext cx="6841490" cy="0"/>
          </a:xfrm>
          <a:custGeom>
            <a:avLst/>
            <a:gdLst/>
            <a:ahLst/>
            <a:cxnLst/>
            <a:rect l="l" t="t" r="r" b="b"/>
            <a:pathLst>
              <a:path w="6841490">
                <a:moveTo>
                  <a:pt x="0" y="0"/>
                </a:moveTo>
                <a:lnTo>
                  <a:pt x="6841437" y="0"/>
                </a:lnTo>
              </a:path>
            </a:pathLst>
          </a:custGeom>
          <a:ln w="9502">
            <a:solidFill>
              <a:srgbClr val="D9D9D9"/>
            </a:solidFill>
          </a:ln>
        </p:spPr>
        <p:txBody>
          <a:bodyPr wrap="square" lIns="0" tIns="0" rIns="0" bIns="0" rtlCol="0"/>
          <a:lstStyle/>
          <a:p>
            <a:endParaRPr/>
          </a:p>
        </p:txBody>
      </p:sp>
      <p:sp>
        <p:nvSpPr>
          <p:cNvPr id="11" name="object 11"/>
          <p:cNvSpPr/>
          <p:nvPr/>
        </p:nvSpPr>
        <p:spPr>
          <a:xfrm>
            <a:off x="2979849" y="3148136"/>
            <a:ext cx="6841490" cy="0"/>
          </a:xfrm>
          <a:custGeom>
            <a:avLst/>
            <a:gdLst/>
            <a:ahLst/>
            <a:cxnLst/>
            <a:rect l="l" t="t" r="r" b="b"/>
            <a:pathLst>
              <a:path w="6841490">
                <a:moveTo>
                  <a:pt x="0" y="0"/>
                </a:moveTo>
                <a:lnTo>
                  <a:pt x="6841437" y="0"/>
                </a:lnTo>
              </a:path>
            </a:pathLst>
          </a:custGeom>
          <a:ln w="9502">
            <a:solidFill>
              <a:srgbClr val="D9D9D9"/>
            </a:solidFill>
          </a:ln>
        </p:spPr>
        <p:txBody>
          <a:bodyPr wrap="square" lIns="0" tIns="0" rIns="0" bIns="0" rtlCol="0"/>
          <a:lstStyle/>
          <a:p>
            <a:endParaRPr/>
          </a:p>
        </p:txBody>
      </p:sp>
      <p:sp>
        <p:nvSpPr>
          <p:cNvPr id="12" name="object 12"/>
          <p:cNvSpPr/>
          <p:nvPr/>
        </p:nvSpPr>
        <p:spPr>
          <a:xfrm>
            <a:off x="2979849" y="5143611"/>
            <a:ext cx="6841490" cy="0"/>
          </a:xfrm>
          <a:custGeom>
            <a:avLst/>
            <a:gdLst/>
            <a:ahLst/>
            <a:cxnLst/>
            <a:rect l="l" t="t" r="r" b="b"/>
            <a:pathLst>
              <a:path w="6841490">
                <a:moveTo>
                  <a:pt x="0" y="0"/>
                </a:moveTo>
                <a:lnTo>
                  <a:pt x="6841437" y="0"/>
                </a:lnTo>
              </a:path>
            </a:pathLst>
          </a:custGeom>
          <a:ln w="9502">
            <a:solidFill>
              <a:srgbClr val="D9D9D9"/>
            </a:solidFill>
          </a:ln>
        </p:spPr>
        <p:txBody>
          <a:bodyPr wrap="square" lIns="0" tIns="0" rIns="0" bIns="0" rtlCol="0"/>
          <a:lstStyle/>
          <a:p>
            <a:endParaRPr/>
          </a:p>
        </p:txBody>
      </p:sp>
      <p:sp>
        <p:nvSpPr>
          <p:cNvPr id="13" name="object 13"/>
          <p:cNvSpPr/>
          <p:nvPr/>
        </p:nvSpPr>
        <p:spPr>
          <a:xfrm>
            <a:off x="3055970" y="3908317"/>
            <a:ext cx="6689725" cy="950594"/>
          </a:xfrm>
          <a:custGeom>
            <a:avLst/>
            <a:gdLst/>
            <a:ahLst/>
            <a:cxnLst/>
            <a:rect l="l" t="t" r="r" b="b"/>
            <a:pathLst>
              <a:path w="6689725" h="950595">
                <a:moveTo>
                  <a:pt x="0" y="902714"/>
                </a:moveTo>
                <a:lnTo>
                  <a:pt x="152241" y="931221"/>
                </a:lnTo>
                <a:lnTo>
                  <a:pt x="304483" y="950225"/>
                </a:lnTo>
                <a:lnTo>
                  <a:pt x="456789" y="636651"/>
                </a:lnTo>
                <a:lnTo>
                  <a:pt x="609031" y="503619"/>
                </a:lnTo>
                <a:lnTo>
                  <a:pt x="761273" y="465610"/>
                </a:lnTo>
                <a:lnTo>
                  <a:pt x="913515" y="351583"/>
                </a:lnTo>
                <a:lnTo>
                  <a:pt x="1065757" y="361085"/>
                </a:lnTo>
                <a:lnTo>
                  <a:pt x="1217999" y="380090"/>
                </a:lnTo>
                <a:lnTo>
                  <a:pt x="1370241" y="437103"/>
                </a:lnTo>
                <a:lnTo>
                  <a:pt x="1522483" y="408597"/>
                </a:lnTo>
                <a:lnTo>
                  <a:pt x="1674725" y="218551"/>
                </a:lnTo>
                <a:lnTo>
                  <a:pt x="1826967" y="28506"/>
                </a:lnTo>
                <a:lnTo>
                  <a:pt x="1979209" y="0"/>
                </a:lnTo>
                <a:lnTo>
                  <a:pt x="2131451" y="57013"/>
                </a:lnTo>
                <a:lnTo>
                  <a:pt x="2283693" y="152036"/>
                </a:lnTo>
                <a:lnTo>
                  <a:pt x="2435935" y="285067"/>
                </a:lnTo>
                <a:lnTo>
                  <a:pt x="2588177" y="427601"/>
                </a:lnTo>
                <a:lnTo>
                  <a:pt x="2740419" y="437103"/>
                </a:lnTo>
                <a:lnTo>
                  <a:pt x="2892661" y="484615"/>
                </a:lnTo>
                <a:lnTo>
                  <a:pt x="3044903" y="551130"/>
                </a:lnTo>
                <a:lnTo>
                  <a:pt x="3197145" y="665158"/>
                </a:lnTo>
                <a:lnTo>
                  <a:pt x="3349387" y="731673"/>
                </a:lnTo>
                <a:lnTo>
                  <a:pt x="3501629" y="589139"/>
                </a:lnTo>
                <a:lnTo>
                  <a:pt x="3653871" y="494117"/>
                </a:lnTo>
                <a:lnTo>
                  <a:pt x="3806113" y="532126"/>
                </a:lnTo>
                <a:lnTo>
                  <a:pt x="3948839" y="646153"/>
                </a:lnTo>
                <a:lnTo>
                  <a:pt x="4101081" y="750678"/>
                </a:lnTo>
                <a:lnTo>
                  <a:pt x="4253323" y="845700"/>
                </a:lnTo>
                <a:lnTo>
                  <a:pt x="4405565" y="893212"/>
                </a:lnTo>
                <a:lnTo>
                  <a:pt x="4557807" y="788687"/>
                </a:lnTo>
                <a:lnTo>
                  <a:pt x="4710049" y="665158"/>
                </a:lnTo>
                <a:lnTo>
                  <a:pt x="4862291" y="608144"/>
                </a:lnTo>
                <a:lnTo>
                  <a:pt x="5014533" y="617646"/>
                </a:lnTo>
                <a:lnTo>
                  <a:pt x="5166775" y="598642"/>
                </a:lnTo>
                <a:lnTo>
                  <a:pt x="5319017" y="437103"/>
                </a:lnTo>
                <a:lnTo>
                  <a:pt x="5471259" y="313574"/>
                </a:lnTo>
                <a:lnTo>
                  <a:pt x="5623501" y="323076"/>
                </a:lnTo>
                <a:lnTo>
                  <a:pt x="5775743" y="418099"/>
                </a:lnTo>
                <a:lnTo>
                  <a:pt x="5927985" y="551130"/>
                </a:lnTo>
                <a:lnTo>
                  <a:pt x="6080227" y="636651"/>
                </a:lnTo>
                <a:lnTo>
                  <a:pt x="6232469" y="684162"/>
                </a:lnTo>
                <a:lnTo>
                  <a:pt x="6384711" y="579637"/>
                </a:lnTo>
                <a:lnTo>
                  <a:pt x="6536953" y="560633"/>
                </a:lnTo>
                <a:lnTo>
                  <a:pt x="6689195" y="541628"/>
                </a:lnTo>
              </a:path>
            </a:pathLst>
          </a:custGeom>
          <a:ln w="126700">
            <a:solidFill>
              <a:srgbClr val="E36C09"/>
            </a:solidFill>
          </a:ln>
        </p:spPr>
        <p:txBody>
          <a:bodyPr wrap="square" lIns="0" tIns="0" rIns="0" bIns="0" rtlCol="0"/>
          <a:lstStyle/>
          <a:p>
            <a:endParaRPr/>
          </a:p>
        </p:txBody>
      </p:sp>
      <p:sp>
        <p:nvSpPr>
          <p:cNvPr id="14" name="object 14"/>
          <p:cNvSpPr/>
          <p:nvPr/>
        </p:nvSpPr>
        <p:spPr>
          <a:xfrm>
            <a:off x="3055970" y="3328679"/>
            <a:ext cx="6689725" cy="912494"/>
          </a:xfrm>
          <a:custGeom>
            <a:avLst/>
            <a:gdLst/>
            <a:ahLst/>
            <a:cxnLst/>
            <a:rect l="l" t="t" r="r" b="b"/>
            <a:pathLst>
              <a:path w="6689725" h="912495">
                <a:moveTo>
                  <a:pt x="0" y="247058"/>
                </a:moveTo>
                <a:lnTo>
                  <a:pt x="152241" y="133031"/>
                </a:lnTo>
                <a:lnTo>
                  <a:pt x="304483" y="237556"/>
                </a:lnTo>
                <a:lnTo>
                  <a:pt x="456789" y="342081"/>
                </a:lnTo>
                <a:lnTo>
                  <a:pt x="609031" y="361085"/>
                </a:lnTo>
                <a:lnTo>
                  <a:pt x="761273" y="323076"/>
                </a:lnTo>
                <a:lnTo>
                  <a:pt x="913515" y="323076"/>
                </a:lnTo>
                <a:lnTo>
                  <a:pt x="1065757" y="256560"/>
                </a:lnTo>
                <a:lnTo>
                  <a:pt x="1217999" y="522624"/>
                </a:lnTo>
                <a:lnTo>
                  <a:pt x="1370241" y="589139"/>
                </a:lnTo>
                <a:lnTo>
                  <a:pt x="1522483" y="503619"/>
                </a:lnTo>
                <a:lnTo>
                  <a:pt x="1674725" y="503619"/>
                </a:lnTo>
                <a:lnTo>
                  <a:pt x="1826967" y="427601"/>
                </a:lnTo>
                <a:lnTo>
                  <a:pt x="1979209" y="361085"/>
                </a:lnTo>
                <a:lnTo>
                  <a:pt x="2131451" y="275565"/>
                </a:lnTo>
                <a:lnTo>
                  <a:pt x="2283693" y="228054"/>
                </a:lnTo>
                <a:lnTo>
                  <a:pt x="2435935" y="190045"/>
                </a:lnTo>
                <a:lnTo>
                  <a:pt x="2588177" y="85520"/>
                </a:lnTo>
                <a:lnTo>
                  <a:pt x="2740419" y="57013"/>
                </a:lnTo>
                <a:lnTo>
                  <a:pt x="2892661" y="9502"/>
                </a:lnTo>
                <a:lnTo>
                  <a:pt x="3044903" y="66515"/>
                </a:lnTo>
                <a:lnTo>
                  <a:pt x="3197145" y="123529"/>
                </a:lnTo>
                <a:lnTo>
                  <a:pt x="3349387" y="209049"/>
                </a:lnTo>
                <a:lnTo>
                  <a:pt x="3501629" y="228054"/>
                </a:lnTo>
                <a:lnTo>
                  <a:pt x="3653871" y="133031"/>
                </a:lnTo>
                <a:lnTo>
                  <a:pt x="3806113" y="0"/>
                </a:lnTo>
                <a:lnTo>
                  <a:pt x="3948839" y="38009"/>
                </a:lnTo>
                <a:lnTo>
                  <a:pt x="4101081" y="218551"/>
                </a:lnTo>
                <a:lnTo>
                  <a:pt x="4253323" y="294569"/>
                </a:lnTo>
                <a:lnTo>
                  <a:pt x="4405565" y="494117"/>
                </a:lnTo>
                <a:lnTo>
                  <a:pt x="4557807" y="560633"/>
                </a:lnTo>
                <a:lnTo>
                  <a:pt x="4710049" y="570135"/>
                </a:lnTo>
                <a:lnTo>
                  <a:pt x="4862291" y="636651"/>
                </a:lnTo>
                <a:lnTo>
                  <a:pt x="5014533" y="731673"/>
                </a:lnTo>
                <a:lnTo>
                  <a:pt x="5166775" y="798189"/>
                </a:lnTo>
                <a:lnTo>
                  <a:pt x="5319017" y="836198"/>
                </a:lnTo>
                <a:lnTo>
                  <a:pt x="5471259" y="912216"/>
                </a:lnTo>
                <a:lnTo>
                  <a:pt x="5623501" y="893212"/>
                </a:lnTo>
                <a:lnTo>
                  <a:pt x="5775743" y="874207"/>
                </a:lnTo>
                <a:lnTo>
                  <a:pt x="5927985" y="874207"/>
                </a:lnTo>
                <a:lnTo>
                  <a:pt x="6080227" y="864705"/>
                </a:lnTo>
                <a:lnTo>
                  <a:pt x="6232469" y="855203"/>
                </a:lnTo>
                <a:lnTo>
                  <a:pt x="6384711" y="864705"/>
                </a:lnTo>
                <a:lnTo>
                  <a:pt x="6536953" y="912216"/>
                </a:lnTo>
                <a:lnTo>
                  <a:pt x="6689195" y="902714"/>
                </a:lnTo>
              </a:path>
            </a:pathLst>
          </a:custGeom>
          <a:ln w="126699">
            <a:solidFill>
              <a:srgbClr val="001F5F"/>
            </a:solidFill>
          </a:ln>
        </p:spPr>
        <p:txBody>
          <a:bodyPr wrap="square" lIns="0" tIns="0" rIns="0" bIns="0" rtlCol="0"/>
          <a:lstStyle/>
          <a:p>
            <a:endParaRPr/>
          </a:p>
        </p:txBody>
      </p:sp>
      <p:sp>
        <p:nvSpPr>
          <p:cNvPr id="15" name="object 15"/>
          <p:cNvSpPr/>
          <p:nvPr/>
        </p:nvSpPr>
        <p:spPr>
          <a:xfrm>
            <a:off x="2436739" y="5317514"/>
            <a:ext cx="1573852" cy="64742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6" name="object 16"/>
          <p:cNvSpPr/>
          <p:nvPr/>
        </p:nvSpPr>
        <p:spPr>
          <a:xfrm>
            <a:off x="4047383" y="5289679"/>
            <a:ext cx="1785925" cy="67525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7" name="object 17"/>
          <p:cNvSpPr/>
          <p:nvPr/>
        </p:nvSpPr>
        <p:spPr>
          <a:xfrm>
            <a:off x="5870100" y="5289679"/>
            <a:ext cx="1786052" cy="675255"/>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object 18"/>
          <p:cNvSpPr/>
          <p:nvPr/>
        </p:nvSpPr>
        <p:spPr>
          <a:xfrm>
            <a:off x="7692818" y="5289679"/>
            <a:ext cx="1785925" cy="675255"/>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9" name="object 19"/>
          <p:cNvSpPr/>
          <p:nvPr/>
        </p:nvSpPr>
        <p:spPr>
          <a:xfrm>
            <a:off x="9515534" y="5289679"/>
            <a:ext cx="265430" cy="281305"/>
          </a:xfrm>
          <a:custGeom>
            <a:avLst/>
            <a:gdLst/>
            <a:ahLst/>
            <a:cxnLst/>
            <a:rect l="l" t="t" r="r" b="b"/>
            <a:pathLst>
              <a:path w="265429" h="281304">
                <a:moveTo>
                  <a:pt x="68148" y="182443"/>
                </a:moveTo>
                <a:lnTo>
                  <a:pt x="45291" y="182443"/>
                </a:lnTo>
                <a:lnTo>
                  <a:pt x="63561" y="263529"/>
                </a:lnTo>
                <a:lnTo>
                  <a:pt x="64068" y="264796"/>
                </a:lnTo>
                <a:lnTo>
                  <a:pt x="65590" y="269864"/>
                </a:lnTo>
                <a:lnTo>
                  <a:pt x="66098" y="271131"/>
                </a:lnTo>
                <a:lnTo>
                  <a:pt x="66479" y="272398"/>
                </a:lnTo>
                <a:lnTo>
                  <a:pt x="66986" y="273665"/>
                </a:lnTo>
                <a:lnTo>
                  <a:pt x="67620" y="273665"/>
                </a:lnTo>
                <a:lnTo>
                  <a:pt x="68128" y="274931"/>
                </a:lnTo>
                <a:lnTo>
                  <a:pt x="68889" y="274931"/>
                </a:lnTo>
                <a:lnTo>
                  <a:pt x="69777" y="276198"/>
                </a:lnTo>
                <a:lnTo>
                  <a:pt x="72441" y="278732"/>
                </a:lnTo>
                <a:lnTo>
                  <a:pt x="74344" y="281266"/>
                </a:lnTo>
                <a:lnTo>
                  <a:pt x="81576" y="281266"/>
                </a:lnTo>
                <a:lnTo>
                  <a:pt x="110905" y="252126"/>
                </a:lnTo>
                <a:lnTo>
                  <a:pt x="83986" y="252126"/>
                </a:lnTo>
                <a:lnTo>
                  <a:pt x="68148" y="182443"/>
                </a:lnTo>
                <a:close/>
              </a:path>
              <a:path w="265429" h="281304">
                <a:moveTo>
                  <a:pt x="119636" y="217918"/>
                </a:moveTo>
                <a:lnTo>
                  <a:pt x="118495" y="217918"/>
                </a:lnTo>
                <a:lnTo>
                  <a:pt x="117733" y="219185"/>
                </a:lnTo>
                <a:lnTo>
                  <a:pt x="83986" y="252126"/>
                </a:lnTo>
                <a:lnTo>
                  <a:pt x="110905" y="252126"/>
                </a:lnTo>
                <a:lnTo>
                  <a:pt x="131308" y="231855"/>
                </a:lnTo>
                <a:lnTo>
                  <a:pt x="131562" y="230588"/>
                </a:lnTo>
                <a:lnTo>
                  <a:pt x="131562" y="229321"/>
                </a:lnTo>
                <a:lnTo>
                  <a:pt x="131308" y="228054"/>
                </a:lnTo>
                <a:lnTo>
                  <a:pt x="130928" y="228054"/>
                </a:lnTo>
                <a:lnTo>
                  <a:pt x="130420" y="226787"/>
                </a:lnTo>
                <a:lnTo>
                  <a:pt x="129786" y="226787"/>
                </a:lnTo>
                <a:lnTo>
                  <a:pt x="129025" y="225520"/>
                </a:lnTo>
                <a:lnTo>
                  <a:pt x="126868" y="222986"/>
                </a:lnTo>
                <a:lnTo>
                  <a:pt x="124330" y="220452"/>
                </a:lnTo>
                <a:lnTo>
                  <a:pt x="122427" y="219185"/>
                </a:lnTo>
                <a:lnTo>
                  <a:pt x="119636" y="217918"/>
                </a:lnTo>
                <a:close/>
              </a:path>
              <a:path w="265429" h="281304">
                <a:moveTo>
                  <a:pt x="52523" y="153303"/>
                </a:moveTo>
                <a:lnTo>
                  <a:pt x="47448" y="153303"/>
                </a:lnTo>
                <a:lnTo>
                  <a:pt x="45799" y="155837"/>
                </a:lnTo>
                <a:lnTo>
                  <a:pt x="634" y="200180"/>
                </a:lnTo>
                <a:lnTo>
                  <a:pt x="253" y="201447"/>
                </a:lnTo>
                <a:lnTo>
                  <a:pt x="0" y="202714"/>
                </a:lnTo>
                <a:lnTo>
                  <a:pt x="1141" y="205248"/>
                </a:lnTo>
                <a:lnTo>
                  <a:pt x="2664" y="207782"/>
                </a:lnTo>
                <a:lnTo>
                  <a:pt x="3679" y="207782"/>
                </a:lnTo>
                <a:lnTo>
                  <a:pt x="4947" y="209049"/>
                </a:lnTo>
                <a:lnTo>
                  <a:pt x="6089" y="210316"/>
                </a:lnTo>
                <a:lnTo>
                  <a:pt x="8119" y="212850"/>
                </a:lnTo>
                <a:lnTo>
                  <a:pt x="9007" y="212850"/>
                </a:lnTo>
                <a:lnTo>
                  <a:pt x="9895" y="214117"/>
                </a:lnTo>
                <a:lnTo>
                  <a:pt x="13701" y="214117"/>
                </a:lnTo>
                <a:lnTo>
                  <a:pt x="45291" y="182443"/>
                </a:lnTo>
                <a:lnTo>
                  <a:pt x="68148" y="182443"/>
                </a:lnTo>
                <a:lnTo>
                  <a:pt x="65844" y="172307"/>
                </a:lnTo>
                <a:lnTo>
                  <a:pt x="65337" y="171040"/>
                </a:lnTo>
                <a:lnTo>
                  <a:pt x="64575" y="168506"/>
                </a:lnTo>
                <a:lnTo>
                  <a:pt x="64322" y="167239"/>
                </a:lnTo>
                <a:lnTo>
                  <a:pt x="62292" y="162171"/>
                </a:lnTo>
                <a:lnTo>
                  <a:pt x="61531" y="162171"/>
                </a:lnTo>
                <a:lnTo>
                  <a:pt x="60896" y="160904"/>
                </a:lnTo>
                <a:lnTo>
                  <a:pt x="59881" y="159637"/>
                </a:lnTo>
                <a:lnTo>
                  <a:pt x="58740" y="158370"/>
                </a:lnTo>
                <a:lnTo>
                  <a:pt x="54172" y="154570"/>
                </a:lnTo>
                <a:lnTo>
                  <a:pt x="52523" y="153303"/>
                </a:lnTo>
                <a:close/>
              </a:path>
              <a:path w="265429" h="281304">
                <a:moveTo>
                  <a:pt x="161721" y="143167"/>
                </a:moveTo>
                <a:lnTo>
                  <a:pt x="129532" y="143167"/>
                </a:lnTo>
                <a:lnTo>
                  <a:pt x="132831" y="145701"/>
                </a:lnTo>
                <a:lnTo>
                  <a:pt x="136383" y="148235"/>
                </a:lnTo>
                <a:lnTo>
                  <a:pt x="139682" y="152036"/>
                </a:lnTo>
                <a:lnTo>
                  <a:pt x="129278" y="162171"/>
                </a:lnTo>
                <a:lnTo>
                  <a:pt x="125345" y="167239"/>
                </a:lnTo>
                <a:lnTo>
                  <a:pt x="122301" y="171040"/>
                </a:lnTo>
                <a:lnTo>
                  <a:pt x="115577" y="192579"/>
                </a:lnTo>
                <a:lnTo>
                  <a:pt x="116718" y="196379"/>
                </a:lnTo>
                <a:lnTo>
                  <a:pt x="117733" y="200180"/>
                </a:lnTo>
                <a:lnTo>
                  <a:pt x="120017" y="202714"/>
                </a:lnTo>
                <a:lnTo>
                  <a:pt x="123189" y="206515"/>
                </a:lnTo>
                <a:lnTo>
                  <a:pt x="129278" y="211583"/>
                </a:lnTo>
                <a:lnTo>
                  <a:pt x="135875" y="214117"/>
                </a:lnTo>
                <a:lnTo>
                  <a:pt x="145771" y="214117"/>
                </a:lnTo>
                <a:lnTo>
                  <a:pt x="168819" y="193846"/>
                </a:lnTo>
                <a:lnTo>
                  <a:pt x="142980" y="193846"/>
                </a:lnTo>
                <a:lnTo>
                  <a:pt x="140443" y="192579"/>
                </a:lnTo>
                <a:lnTo>
                  <a:pt x="138032" y="190045"/>
                </a:lnTo>
                <a:lnTo>
                  <a:pt x="136764" y="188778"/>
                </a:lnTo>
                <a:lnTo>
                  <a:pt x="135749" y="187511"/>
                </a:lnTo>
                <a:lnTo>
                  <a:pt x="135241" y="186244"/>
                </a:lnTo>
                <a:lnTo>
                  <a:pt x="134607" y="184977"/>
                </a:lnTo>
                <a:lnTo>
                  <a:pt x="134607" y="182443"/>
                </a:lnTo>
                <a:lnTo>
                  <a:pt x="135368" y="178642"/>
                </a:lnTo>
                <a:lnTo>
                  <a:pt x="136256" y="177375"/>
                </a:lnTo>
                <a:lnTo>
                  <a:pt x="139047" y="172307"/>
                </a:lnTo>
                <a:lnTo>
                  <a:pt x="141077" y="169773"/>
                </a:lnTo>
                <a:lnTo>
                  <a:pt x="149577" y="162171"/>
                </a:lnTo>
                <a:lnTo>
                  <a:pt x="181049" y="162171"/>
                </a:lnTo>
                <a:lnTo>
                  <a:pt x="161721" y="143167"/>
                </a:lnTo>
                <a:close/>
              </a:path>
              <a:path w="265429" h="281304">
                <a:moveTo>
                  <a:pt x="181049" y="162171"/>
                </a:moveTo>
                <a:lnTo>
                  <a:pt x="149577" y="162171"/>
                </a:lnTo>
                <a:lnTo>
                  <a:pt x="159092" y="171040"/>
                </a:lnTo>
                <a:lnTo>
                  <a:pt x="159177" y="172307"/>
                </a:lnTo>
                <a:lnTo>
                  <a:pt x="148562" y="193846"/>
                </a:lnTo>
                <a:lnTo>
                  <a:pt x="168819" y="193846"/>
                </a:lnTo>
                <a:lnTo>
                  <a:pt x="169369" y="192579"/>
                </a:lnTo>
                <a:lnTo>
                  <a:pt x="170891" y="187511"/>
                </a:lnTo>
                <a:lnTo>
                  <a:pt x="171525" y="183710"/>
                </a:lnTo>
                <a:lnTo>
                  <a:pt x="171399" y="178642"/>
                </a:lnTo>
                <a:lnTo>
                  <a:pt x="185143" y="178642"/>
                </a:lnTo>
                <a:lnTo>
                  <a:pt x="186369" y="177375"/>
                </a:lnTo>
                <a:lnTo>
                  <a:pt x="187638" y="176108"/>
                </a:lnTo>
                <a:lnTo>
                  <a:pt x="188272" y="174841"/>
                </a:lnTo>
                <a:lnTo>
                  <a:pt x="189033" y="173574"/>
                </a:lnTo>
                <a:lnTo>
                  <a:pt x="189541" y="172307"/>
                </a:lnTo>
                <a:lnTo>
                  <a:pt x="189668" y="171040"/>
                </a:lnTo>
                <a:lnTo>
                  <a:pt x="189414" y="171040"/>
                </a:lnTo>
                <a:lnTo>
                  <a:pt x="188780" y="169773"/>
                </a:lnTo>
                <a:lnTo>
                  <a:pt x="181049" y="162171"/>
                </a:lnTo>
                <a:close/>
              </a:path>
              <a:path w="265429" h="281304">
                <a:moveTo>
                  <a:pt x="185143" y="178642"/>
                </a:moveTo>
                <a:lnTo>
                  <a:pt x="171399" y="178642"/>
                </a:lnTo>
                <a:lnTo>
                  <a:pt x="175839" y="183710"/>
                </a:lnTo>
                <a:lnTo>
                  <a:pt x="179264" y="183710"/>
                </a:lnTo>
                <a:lnTo>
                  <a:pt x="181294" y="182443"/>
                </a:lnTo>
                <a:lnTo>
                  <a:pt x="182690" y="181176"/>
                </a:lnTo>
                <a:lnTo>
                  <a:pt x="185143" y="178642"/>
                </a:lnTo>
                <a:close/>
              </a:path>
              <a:path w="265429" h="281304">
                <a:moveTo>
                  <a:pt x="132577" y="121628"/>
                </a:moveTo>
                <a:lnTo>
                  <a:pt x="125092" y="121628"/>
                </a:lnTo>
                <a:lnTo>
                  <a:pt x="121286" y="122895"/>
                </a:lnTo>
                <a:lnTo>
                  <a:pt x="117353" y="125429"/>
                </a:lnTo>
                <a:lnTo>
                  <a:pt x="109233" y="130497"/>
                </a:lnTo>
                <a:lnTo>
                  <a:pt x="104793" y="135565"/>
                </a:lnTo>
                <a:lnTo>
                  <a:pt x="102382" y="138099"/>
                </a:lnTo>
                <a:lnTo>
                  <a:pt x="100225" y="140633"/>
                </a:lnTo>
                <a:lnTo>
                  <a:pt x="90330" y="158370"/>
                </a:lnTo>
                <a:lnTo>
                  <a:pt x="89188" y="162171"/>
                </a:lnTo>
                <a:lnTo>
                  <a:pt x="89188" y="163438"/>
                </a:lnTo>
                <a:lnTo>
                  <a:pt x="89315" y="164705"/>
                </a:lnTo>
                <a:lnTo>
                  <a:pt x="89569" y="165972"/>
                </a:lnTo>
                <a:lnTo>
                  <a:pt x="90583" y="167239"/>
                </a:lnTo>
                <a:lnTo>
                  <a:pt x="91472" y="168506"/>
                </a:lnTo>
                <a:lnTo>
                  <a:pt x="92867" y="169773"/>
                </a:lnTo>
                <a:lnTo>
                  <a:pt x="93755" y="171040"/>
                </a:lnTo>
                <a:lnTo>
                  <a:pt x="94770" y="171040"/>
                </a:lnTo>
                <a:lnTo>
                  <a:pt x="96546" y="172307"/>
                </a:lnTo>
                <a:lnTo>
                  <a:pt x="97434" y="173574"/>
                </a:lnTo>
                <a:lnTo>
                  <a:pt x="101875" y="173574"/>
                </a:lnTo>
                <a:lnTo>
                  <a:pt x="102636" y="172307"/>
                </a:lnTo>
                <a:lnTo>
                  <a:pt x="103143" y="171040"/>
                </a:lnTo>
                <a:lnTo>
                  <a:pt x="104793" y="165972"/>
                </a:lnTo>
                <a:lnTo>
                  <a:pt x="106569" y="162171"/>
                </a:lnTo>
                <a:lnTo>
                  <a:pt x="107711" y="159637"/>
                </a:lnTo>
                <a:lnTo>
                  <a:pt x="109233" y="157103"/>
                </a:lnTo>
                <a:lnTo>
                  <a:pt x="110629" y="153303"/>
                </a:lnTo>
                <a:lnTo>
                  <a:pt x="112785" y="150769"/>
                </a:lnTo>
                <a:lnTo>
                  <a:pt x="115323" y="148235"/>
                </a:lnTo>
                <a:lnTo>
                  <a:pt x="117353" y="146968"/>
                </a:lnTo>
                <a:lnTo>
                  <a:pt x="119256" y="145701"/>
                </a:lnTo>
                <a:lnTo>
                  <a:pt x="122808" y="143167"/>
                </a:lnTo>
                <a:lnTo>
                  <a:pt x="161721" y="143167"/>
                </a:lnTo>
                <a:lnTo>
                  <a:pt x="147547" y="129230"/>
                </a:lnTo>
                <a:lnTo>
                  <a:pt x="143741" y="126696"/>
                </a:lnTo>
                <a:lnTo>
                  <a:pt x="136383" y="122895"/>
                </a:lnTo>
                <a:lnTo>
                  <a:pt x="132577" y="121628"/>
                </a:lnTo>
                <a:close/>
              </a:path>
              <a:path w="265429" h="281304">
                <a:moveTo>
                  <a:pt x="159473" y="87420"/>
                </a:moveTo>
                <a:lnTo>
                  <a:pt x="155540" y="87420"/>
                </a:lnTo>
                <a:lnTo>
                  <a:pt x="154779" y="88687"/>
                </a:lnTo>
                <a:lnTo>
                  <a:pt x="152749" y="89954"/>
                </a:lnTo>
                <a:lnTo>
                  <a:pt x="151607" y="91221"/>
                </a:lnTo>
                <a:lnTo>
                  <a:pt x="149070" y="93755"/>
                </a:lnTo>
                <a:lnTo>
                  <a:pt x="148055" y="95022"/>
                </a:lnTo>
                <a:lnTo>
                  <a:pt x="146532" y="96289"/>
                </a:lnTo>
                <a:lnTo>
                  <a:pt x="146025" y="97556"/>
                </a:lnTo>
                <a:lnTo>
                  <a:pt x="145264" y="98823"/>
                </a:lnTo>
                <a:lnTo>
                  <a:pt x="145644" y="101357"/>
                </a:lnTo>
                <a:lnTo>
                  <a:pt x="146025" y="101357"/>
                </a:lnTo>
                <a:lnTo>
                  <a:pt x="201720" y="157103"/>
                </a:lnTo>
                <a:lnTo>
                  <a:pt x="206034" y="157103"/>
                </a:lnTo>
                <a:lnTo>
                  <a:pt x="207049" y="155837"/>
                </a:lnTo>
                <a:lnTo>
                  <a:pt x="208190" y="154570"/>
                </a:lnTo>
                <a:lnTo>
                  <a:pt x="210601" y="153303"/>
                </a:lnTo>
                <a:lnTo>
                  <a:pt x="212123" y="152036"/>
                </a:lnTo>
                <a:lnTo>
                  <a:pt x="214914" y="148235"/>
                </a:lnTo>
                <a:lnTo>
                  <a:pt x="216691" y="146968"/>
                </a:lnTo>
                <a:lnTo>
                  <a:pt x="217325" y="145701"/>
                </a:lnTo>
                <a:lnTo>
                  <a:pt x="218086" y="144434"/>
                </a:lnTo>
                <a:lnTo>
                  <a:pt x="218213" y="143167"/>
                </a:lnTo>
                <a:lnTo>
                  <a:pt x="217959" y="141900"/>
                </a:lnTo>
                <a:lnTo>
                  <a:pt x="217452" y="140633"/>
                </a:lnTo>
                <a:lnTo>
                  <a:pt x="182817" y="106425"/>
                </a:lnTo>
                <a:lnTo>
                  <a:pt x="182056" y="103891"/>
                </a:lnTo>
                <a:lnTo>
                  <a:pt x="181675" y="101357"/>
                </a:lnTo>
                <a:lnTo>
                  <a:pt x="181294" y="97556"/>
                </a:lnTo>
                <a:lnTo>
                  <a:pt x="181167" y="95022"/>
                </a:lnTo>
                <a:lnTo>
                  <a:pt x="166451" y="95022"/>
                </a:lnTo>
                <a:lnTo>
                  <a:pt x="159473" y="87420"/>
                </a:lnTo>
                <a:close/>
              </a:path>
              <a:path w="265429" h="281304">
                <a:moveTo>
                  <a:pt x="99972" y="91221"/>
                </a:moveTo>
                <a:lnTo>
                  <a:pt x="96800" y="91221"/>
                </a:lnTo>
                <a:lnTo>
                  <a:pt x="94263" y="93755"/>
                </a:lnTo>
                <a:lnTo>
                  <a:pt x="92613" y="95022"/>
                </a:lnTo>
                <a:lnTo>
                  <a:pt x="90710" y="97556"/>
                </a:lnTo>
                <a:lnTo>
                  <a:pt x="89315" y="98823"/>
                </a:lnTo>
                <a:lnTo>
                  <a:pt x="88173" y="100090"/>
                </a:lnTo>
                <a:lnTo>
                  <a:pt x="86397" y="101357"/>
                </a:lnTo>
                <a:lnTo>
                  <a:pt x="85762" y="102624"/>
                </a:lnTo>
                <a:lnTo>
                  <a:pt x="85382" y="103891"/>
                </a:lnTo>
                <a:lnTo>
                  <a:pt x="84874" y="103891"/>
                </a:lnTo>
                <a:lnTo>
                  <a:pt x="84621" y="105158"/>
                </a:lnTo>
                <a:lnTo>
                  <a:pt x="84494" y="107692"/>
                </a:lnTo>
                <a:lnTo>
                  <a:pt x="84748" y="107692"/>
                </a:lnTo>
                <a:lnTo>
                  <a:pt x="90076" y="131764"/>
                </a:lnTo>
                <a:lnTo>
                  <a:pt x="90457" y="133031"/>
                </a:lnTo>
                <a:lnTo>
                  <a:pt x="91218" y="134298"/>
                </a:lnTo>
                <a:lnTo>
                  <a:pt x="92867" y="134298"/>
                </a:lnTo>
                <a:lnTo>
                  <a:pt x="93628" y="133031"/>
                </a:lnTo>
                <a:lnTo>
                  <a:pt x="95658" y="131764"/>
                </a:lnTo>
                <a:lnTo>
                  <a:pt x="98322" y="129230"/>
                </a:lnTo>
                <a:lnTo>
                  <a:pt x="99464" y="127963"/>
                </a:lnTo>
                <a:lnTo>
                  <a:pt x="100479" y="126696"/>
                </a:lnTo>
                <a:lnTo>
                  <a:pt x="101240" y="126696"/>
                </a:lnTo>
                <a:lnTo>
                  <a:pt x="101875" y="125429"/>
                </a:lnTo>
                <a:lnTo>
                  <a:pt x="102382" y="124162"/>
                </a:lnTo>
                <a:lnTo>
                  <a:pt x="103143" y="122895"/>
                </a:lnTo>
                <a:lnTo>
                  <a:pt x="103397" y="122895"/>
                </a:lnTo>
                <a:lnTo>
                  <a:pt x="103397" y="121628"/>
                </a:lnTo>
                <a:lnTo>
                  <a:pt x="100860" y="92488"/>
                </a:lnTo>
                <a:lnTo>
                  <a:pt x="99972" y="91221"/>
                </a:lnTo>
                <a:close/>
              </a:path>
              <a:path w="265429" h="281304">
                <a:moveTo>
                  <a:pt x="208952" y="38009"/>
                </a:moveTo>
                <a:lnTo>
                  <a:pt x="205399" y="38009"/>
                </a:lnTo>
                <a:lnTo>
                  <a:pt x="204511" y="39275"/>
                </a:lnTo>
                <a:lnTo>
                  <a:pt x="203623" y="39275"/>
                </a:lnTo>
                <a:lnTo>
                  <a:pt x="201340" y="40542"/>
                </a:lnTo>
                <a:lnTo>
                  <a:pt x="200071" y="41809"/>
                </a:lnTo>
                <a:lnTo>
                  <a:pt x="197026" y="45610"/>
                </a:lnTo>
                <a:lnTo>
                  <a:pt x="195757" y="46877"/>
                </a:lnTo>
                <a:lnTo>
                  <a:pt x="193981" y="49411"/>
                </a:lnTo>
                <a:lnTo>
                  <a:pt x="193347" y="49411"/>
                </a:lnTo>
                <a:lnTo>
                  <a:pt x="192586" y="51945"/>
                </a:lnTo>
                <a:lnTo>
                  <a:pt x="192459" y="53212"/>
                </a:lnTo>
                <a:lnTo>
                  <a:pt x="192712" y="53212"/>
                </a:lnTo>
                <a:lnTo>
                  <a:pt x="193220" y="54479"/>
                </a:lnTo>
                <a:lnTo>
                  <a:pt x="248788" y="110226"/>
                </a:lnTo>
                <a:lnTo>
                  <a:pt x="253229" y="110226"/>
                </a:lnTo>
                <a:lnTo>
                  <a:pt x="254117" y="108959"/>
                </a:lnTo>
                <a:lnTo>
                  <a:pt x="256400" y="107692"/>
                </a:lnTo>
                <a:lnTo>
                  <a:pt x="257669" y="106425"/>
                </a:lnTo>
                <a:lnTo>
                  <a:pt x="260714" y="102624"/>
                </a:lnTo>
                <a:lnTo>
                  <a:pt x="261983" y="101357"/>
                </a:lnTo>
                <a:lnTo>
                  <a:pt x="263759" y="98823"/>
                </a:lnTo>
                <a:lnTo>
                  <a:pt x="264393" y="98823"/>
                </a:lnTo>
                <a:lnTo>
                  <a:pt x="265154" y="96289"/>
                </a:lnTo>
                <a:lnTo>
                  <a:pt x="265408" y="96289"/>
                </a:lnTo>
                <a:lnTo>
                  <a:pt x="265281" y="95022"/>
                </a:lnTo>
                <a:lnTo>
                  <a:pt x="265027" y="95022"/>
                </a:lnTo>
                <a:lnTo>
                  <a:pt x="264520" y="93755"/>
                </a:lnTo>
                <a:lnTo>
                  <a:pt x="208952" y="38009"/>
                </a:lnTo>
                <a:close/>
              </a:path>
              <a:path w="265429" h="281304">
                <a:moveTo>
                  <a:pt x="182436" y="65882"/>
                </a:moveTo>
                <a:lnTo>
                  <a:pt x="175585" y="65882"/>
                </a:lnTo>
                <a:lnTo>
                  <a:pt x="172540" y="68416"/>
                </a:lnTo>
                <a:lnTo>
                  <a:pt x="171272" y="68416"/>
                </a:lnTo>
                <a:lnTo>
                  <a:pt x="170764" y="69683"/>
                </a:lnTo>
                <a:lnTo>
                  <a:pt x="169622" y="70950"/>
                </a:lnTo>
                <a:lnTo>
                  <a:pt x="168607" y="72217"/>
                </a:lnTo>
                <a:lnTo>
                  <a:pt x="166831" y="74751"/>
                </a:lnTo>
                <a:lnTo>
                  <a:pt x="166197" y="77285"/>
                </a:lnTo>
                <a:lnTo>
                  <a:pt x="165436" y="81085"/>
                </a:lnTo>
                <a:lnTo>
                  <a:pt x="165351" y="83619"/>
                </a:lnTo>
                <a:lnTo>
                  <a:pt x="165436" y="88687"/>
                </a:lnTo>
                <a:lnTo>
                  <a:pt x="165816" y="91221"/>
                </a:lnTo>
                <a:lnTo>
                  <a:pt x="166451" y="95022"/>
                </a:lnTo>
                <a:lnTo>
                  <a:pt x="181167" y="95022"/>
                </a:lnTo>
                <a:lnTo>
                  <a:pt x="181167" y="93755"/>
                </a:lnTo>
                <a:lnTo>
                  <a:pt x="181421" y="92488"/>
                </a:lnTo>
                <a:lnTo>
                  <a:pt x="181548" y="91221"/>
                </a:lnTo>
                <a:lnTo>
                  <a:pt x="181929" y="89954"/>
                </a:lnTo>
                <a:lnTo>
                  <a:pt x="182944" y="87420"/>
                </a:lnTo>
                <a:lnTo>
                  <a:pt x="184466" y="84886"/>
                </a:lnTo>
                <a:lnTo>
                  <a:pt x="185227" y="84886"/>
                </a:lnTo>
                <a:lnTo>
                  <a:pt x="185988" y="83619"/>
                </a:lnTo>
                <a:lnTo>
                  <a:pt x="187511" y="82352"/>
                </a:lnTo>
                <a:lnTo>
                  <a:pt x="189668" y="82352"/>
                </a:lnTo>
                <a:lnTo>
                  <a:pt x="190302" y="81085"/>
                </a:lnTo>
                <a:lnTo>
                  <a:pt x="191444" y="81085"/>
                </a:lnTo>
                <a:lnTo>
                  <a:pt x="192205" y="79818"/>
                </a:lnTo>
                <a:lnTo>
                  <a:pt x="192839" y="79818"/>
                </a:lnTo>
                <a:lnTo>
                  <a:pt x="192839" y="77285"/>
                </a:lnTo>
                <a:lnTo>
                  <a:pt x="192078" y="76018"/>
                </a:lnTo>
                <a:lnTo>
                  <a:pt x="191444" y="76018"/>
                </a:lnTo>
                <a:lnTo>
                  <a:pt x="189668" y="73484"/>
                </a:lnTo>
                <a:lnTo>
                  <a:pt x="188526" y="72217"/>
                </a:lnTo>
                <a:lnTo>
                  <a:pt x="185481" y="69683"/>
                </a:lnTo>
                <a:lnTo>
                  <a:pt x="184339" y="68416"/>
                </a:lnTo>
                <a:lnTo>
                  <a:pt x="183451" y="67149"/>
                </a:lnTo>
                <a:lnTo>
                  <a:pt x="182436" y="65882"/>
                </a:lnTo>
                <a:close/>
              </a:path>
              <a:path w="265429" h="281304">
                <a:moveTo>
                  <a:pt x="128137" y="63348"/>
                </a:moveTo>
                <a:lnTo>
                  <a:pt x="124584" y="63348"/>
                </a:lnTo>
                <a:lnTo>
                  <a:pt x="123823" y="64615"/>
                </a:lnTo>
                <a:lnTo>
                  <a:pt x="122935" y="64615"/>
                </a:lnTo>
                <a:lnTo>
                  <a:pt x="122174" y="65882"/>
                </a:lnTo>
                <a:lnTo>
                  <a:pt x="121032" y="67149"/>
                </a:lnTo>
                <a:lnTo>
                  <a:pt x="119763" y="68416"/>
                </a:lnTo>
                <a:lnTo>
                  <a:pt x="118114" y="69683"/>
                </a:lnTo>
                <a:lnTo>
                  <a:pt x="116084" y="72217"/>
                </a:lnTo>
                <a:lnTo>
                  <a:pt x="115323" y="73484"/>
                </a:lnTo>
                <a:lnTo>
                  <a:pt x="115069" y="73484"/>
                </a:lnTo>
                <a:lnTo>
                  <a:pt x="115069" y="74751"/>
                </a:lnTo>
                <a:lnTo>
                  <a:pt x="115450" y="76018"/>
                </a:lnTo>
                <a:lnTo>
                  <a:pt x="117987" y="76018"/>
                </a:lnTo>
                <a:lnTo>
                  <a:pt x="119256" y="77285"/>
                </a:lnTo>
                <a:lnTo>
                  <a:pt x="143741" y="81085"/>
                </a:lnTo>
                <a:lnTo>
                  <a:pt x="145517" y="81085"/>
                </a:lnTo>
                <a:lnTo>
                  <a:pt x="146279" y="79818"/>
                </a:lnTo>
                <a:lnTo>
                  <a:pt x="147801" y="79818"/>
                </a:lnTo>
                <a:lnTo>
                  <a:pt x="148689" y="78551"/>
                </a:lnTo>
                <a:lnTo>
                  <a:pt x="150719" y="77285"/>
                </a:lnTo>
                <a:lnTo>
                  <a:pt x="151861" y="76018"/>
                </a:lnTo>
                <a:lnTo>
                  <a:pt x="155540" y="72217"/>
                </a:lnTo>
                <a:lnTo>
                  <a:pt x="156301" y="70950"/>
                </a:lnTo>
                <a:lnTo>
                  <a:pt x="157189" y="69683"/>
                </a:lnTo>
                <a:lnTo>
                  <a:pt x="157824" y="69683"/>
                </a:lnTo>
                <a:lnTo>
                  <a:pt x="158839" y="68416"/>
                </a:lnTo>
                <a:lnTo>
                  <a:pt x="159092" y="67149"/>
                </a:lnTo>
                <a:lnTo>
                  <a:pt x="159219" y="65882"/>
                </a:lnTo>
                <a:lnTo>
                  <a:pt x="144629" y="65882"/>
                </a:lnTo>
                <a:lnTo>
                  <a:pt x="128137" y="63348"/>
                </a:lnTo>
                <a:close/>
              </a:path>
              <a:path w="265429" h="281304">
                <a:moveTo>
                  <a:pt x="154145" y="36742"/>
                </a:moveTo>
                <a:lnTo>
                  <a:pt x="151607" y="36742"/>
                </a:lnTo>
                <a:lnTo>
                  <a:pt x="149577" y="38009"/>
                </a:lnTo>
                <a:lnTo>
                  <a:pt x="148309" y="39275"/>
                </a:lnTo>
                <a:lnTo>
                  <a:pt x="145391" y="41809"/>
                </a:lnTo>
                <a:lnTo>
                  <a:pt x="144376" y="43076"/>
                </a:lnTo>
                <a:lnTo>
                  <a:pt x="143741" y="44343"/>
                </a:lnTo>
                <a:lnTo>
                  <a:pt x="142980" y="45610"/>
                </a:lnTo>
                <a:lnTo>
                  <a:pt x="142473" y="45610"/>
                </a:lnTo>
                <a:lnTo>
                  <a:pt x="141711" y="46877"/>
                </a:lnTo>
                <a:lnTo>
                  <a:pt x="141711" y="50678"/>
                </a:lnTo>
                <a:lnTo>
                  <a:pt x="144629" y="65882"/>
                </a:lnTo>
                <a:lnTo>
                  <a:pt x="159473" y="65882"/>
                </a:lnTo>
                <a:lnTo>
                  <a:pt x="159473" y="64615"/>
                </a:lnTo>
                <a:lnTo>
                  <a:pt x="155286" y="40542"/>
                </a:lnTo>
                <a:lnTo>
                  <a:pt x="154779" y="38009"/>
                </a:lnTo>
                <a:lnTo>
                  <a:pt x="154525" y="38009"/>
                </a:lnTo>
                <a:lnTo>
                  <a:pt x="154145" y="36742"/>
                </a:lnTo>
                <a:close/>
              </a:path>
              <a:path w="265429" h="281304">
                <a:moveTo>
                  <a:pt x="180787" y="64615"/>
                </a:moveTo>
                <a:lnTo>
                  <a:pt x="177108" y="64615"/>
                </a:lnTo>
                <a:lnTo>
                  <a:pt x="176346" y="65882"/>
                </a:lnTo>
                <a:lnTo>
                  <a:pt x="181802" y="65882"/>
                </a:lnTo>
                <a:lnTo>
                  <a:pt x="180787" y="64615"/>
                </a:lnTo>
                <a:close/>
              </a:path>
              <a:path w="265429" h="281304">
                <a:moveTo>
                  <a:pt x="190809" y="0"/>
                </a:moveTo>
                <a:lnTo>
                  <a:pt x="188653" y="0"/>
                </a:lnTo>
                <a:lnTo>
                  <a:pt x="187638" y="1266"/>
                </a:lnTo>
                <a:lnTo>
                  <a:pt x="185100" y="2533"/>
                </a:lnTo>
                <a:lnTo>
                  <a:pt x="183451" y="3800"/>
                </a:lnTo>
                <a:lnTo>
                  <a:pt x="180153" y="7601"/>
                </a:lnTo>
                <a:lnTo>
                  <a:pt x="179011" y="8868"/>
                </a:lnTo>
                <a:lnTo>
                  <a:pt x="178249" y="10135"/>
                </a:lnTo>
                <a:lnTo>
                  <a:pt x="176600" y="11402"/>
                </a:lnTo>
                <a:lnTo>
                  <a:pt x="175839" y="13936"/>
                </a:lnTo>
                <a:lnTo>
                  <a:pt x="175585" y="13936"/>
                </a:lnTo>
                <a:lnTo>
                  <a:pt x="175332" y="15203"/>
                </a:lnTo>
                <a:lnTo>
                  <a:pt x="175585" y="17737"/>
                </a:lnTo>
                <a:lnTo>
                  <a:pt x="180914" y="40542"/>
                </a:lnTo>
                <a:lnTo>
                  <a:pt x="181041" y="41809"/>
                </a:lnTo>
                <a:lnTo>
                  <a:pt x="181675" y="43076"/>
                </a:lnTo>
                <a:lnTo>
                  <a:pt x="184593" y="43076"/>
                </a:lnTo>
                <a:lnTo>
                  <a:pt x="185481" y="41809"/>
                </a:lnTo>
                <a:lnTo>
                  <a:pt x="186496" y="41809"/>
                </a:lnTo>
                <a:lnTo>
                  <a:pt x="187765" y="40542"/>
                </a:lnTo>
                <a:lnTo>
                  <a:pt x="189160" y="39275"/>
                </a:lnTo>
                <a:lnTo>
                  <a:pt x="190429" y="38009"/>
                </a:lnTo>
                <a:lnTo>
                  <a:pt x="192078" y="35475"/>
                </a:lnTo>
                <a:lnTo>
                  <a:pt x="192712" y="34208"/>
                </a:lnTo>
                <a:lnTo>
                  <a:pt x="193347" y="34208"/>
                </a:lnTo>
                <a:lnTo>
                  <a:pt x="193601" y="32941"/>
                </a:lnTo>
                <a:lnTo>
                  <a:pt x="193981" y="32941"/>
                </a:lnTo>
                <a:lnTo>
                  <a:pt x="194235" y="31674"/>
                </a:lnTo>
                <a:lnTo>
                  <a:pt x="194362" y="30407"/>
                </a:lnTo>
                <a:lnTo>
                  <a:pt x="191940" y="3800"/>
                </a:lnTo>
                <a:lnTo>
                  <a:pt x="191824" y="1266"/>
                </a:lnTo>
                <a:lnTo>
                  <a:pt x="191571" y="1266"/>
                </a:lnTo>
                <a:lnTo>
                  <a:pt x="190809" y="0"/>
                </a:lnTo>
                <a:close/>
              </a:path>
            </a:pathLst>
          </a:custGeom>
          <a:solidFill>
            <a:srgbClr val="585858"/>
          </a:solidFill>
        </p:spPr>
        <p:txBody>
          <a:bodyPr wrap="square" lIns="0" tIns="0" rIns="0" bIns="0" rtlCol="0"/>
          <a:lstStyle/>
          <a:p>
            <a:endParaRPr/>
          </a:p>
        </p:txBody>
      </p:sp>
      <p:sp>
        <p:nvSpPr>
          <p:cNvPr id="20" name="object 20"/>
          <p:cNvSpPr txBox="1"/>
          <p:nvPr/>
        </p:nvSpPr>
        <p:spPr>
          <a:xfrm>
            <a:off x="300024" y="697204"/>
            <a:ext cx="11034395" cy="4619213"/>
          </a:xfrm>
          <a:prstGeom prst="rect">
            <a:avLst/>
          </a:prstGeom>
        </p:spPr>
        <p:txBody>
          <a:bodyPr vert="horz" wrap="square" lIns="0" tIns="165100" rIns="0" bIns="0" rtlCol="0">
            <a:spAutoFit/>
          </a:bodyPr>
          <a:lstStyle/>
          <a:p>
            <a:pPr marL="12700">
              <a:lnSpc>
                <a:spcPct val="100000"/>
              </a:lnSpc>
              <a:spcBef>
                <a:spcPts val="1300"/>
              </a:spcBef>
            </a:pPr>
            <a:r>
              <a:rPr lang="en-GB" sz="2000" b="1" spc="-10" dirty="0" smtClean="0">
                <a:latin typeface="Calibri"/>
                <a:cs typeface="Calibri"/>
              </a:rPr>
              <a:t>Unemployment in September </a:t>
            </a:r>
            <a:r>
              <a:rPr lang="en-GB" sz="2000" b="1" dirty="0" smtClean="0">
                <a:latin typeface="Calibri"/>
                <a:cs typeface="Calibri"/>
              </a:rPr>
              <a:t>2023</a:t>
            </a:r>
            <a:endParaRPr lang="en-GB" sz="2000" dirty="0" smtClean="0">
              <a:latin typeface="Calibri"/>
              <a:cs typeface="Calibri"/>
            </a:endParaRPr>
          </a:p>
          <a:p>
            <a:pPr marL="12700">
              <a:lnSpc>
                <a:spcPct val="100000"/>
              </a:lnSpc>
              <a:spcBef>
                <a:spcPts val="1200"/>
              </a:spcBef>
            </a:pPr>
            <a:r>
              <a:rPr lang="en-US" sz="2000" spc="-5" dirty="0" smtClean="0">
                <a:latin typeface="Calibri"/>
                <a:cs typeface="Calibri"/>
              </a:rPr>
              <a:t>The </a:t>
            </a:r>
            <a:r>
              <a:rPr lang="en-US" sz="2000" spc="-5" dirty="0">
                <a:latin typeface="Calibri"/>
                <a:cs typeface="Calibri"/>
              </a:rPr>
              <a:t>share of unemployed persons reached </a:t>
            </a:r>
            <a:r>
              <a:rPr lang="en-US" sz="2000" b="1" spc="-5" dirty="0">
                <a:latin typeface="Calibri"/>
                <a:cs typeface="Calibri"/>
              </a:rPr>
              <a:t>3.6% </a:t>
            </a:r>
            <a:r>
              <a:rPr lang="en-US" sz="2000" spc="-5" dirty="0">
                <a:latin typeface="Calibri"/>
                <a:cs typeface="Calibri"/>
              </a:rPr>
              <a:t>in September, the same as in August (3.5% in July). As of September 30, 2023, there were a total of 263,020 unemployed people, and 281,995 job vacancies. 73,355 people received unemployment benefits, the average amount of which was CZK 10,672, i.e. EUR 434.</a:t>
            </a:r>
            <a:endParaRPr sz="2000" spc="-5" dirty="0">
              <a:latin typeface="Calibri"/>
              <a:cs typeface="Calibri"/>
            </a:endParaRPr>
          </a:p>
          <a:p>
            <a:pPr>
              <a:lnSpc>
                <a:spcPct val="100000"/>
              </a:lnSpc>
              <a:spcBef>
                <a:spcPts val="5"/>
              </a:spcBef>
            </a:pPr>
            <a:endParaRPr sz="2950" dirty="0">
              <a:latin typeface="Calibri"/>
              <a:cs typeface="Calibri"/>
            </a:endParaRPr>
          </a:p>
          <a:p>
            <a:pPr marL="4392295">
              <a:lnSpc>
                <a:spcPct val="100000"/>
              </a:lnSpc>
              <a:spcBef>
                <a:spcPts val="5"/>
              </a:spcBef>
            </a:pPr>
            <a:r>
              <a:rPr sz="1650" b="1" spc="-5" dirty="0">
                <a:solidFill>
                  <a:srgbClr val="585858"/>
                </a:solidFill>
                <a:latin typeface="Calibri"/>
                <a:cs typeface="Calibri"/>
              </a:rPr>
              <a:t>Uchazeči </a:t>
            </a:r>
            <a:r>
              <a:rPr sz="1650" b="1" dirty="0">
                <a:solidFill>
                  <a:srgbClr val="585858"/>
                </a:solidFill>
                <a:latin typeface="Calibri"/>
                <a:cs typeface="Calibri"/>
              </a:rPr>
              <a:t>a </a:t>
            </a:r>
            <a:r>
              <a:rPr sz="1650" b="1" spc="-10" dirty="0">
                <a:solidFill>
                  <a:srgbClr val="585858"/>
                </a:solidFill>
                <a:latin typeface="Calibri"/>
                <a:cs typeface="Calibri"/>
              </a:rPr>
              <a:t>volná </a:t>
            </a:r>
            <a:r>
              <a:rPr sz="1650" b="1" dirty="0">
                <a:solidFill>
                  <a:srgbClr val="585858"/>
                </a:solidFill>
                <a:latin typeface="Calibri"/>
                <a:cs typeface="Calibri"/>
              </a:rPr>
              <a:t>pracovní</a:t>
            </a:r>
            <a:r>
              <a:rPr sz="1650" b="1" spc="-110" dirty="0">
                <a:solidFill>
                  <a:srgbClr val="585858"/>
                </a:solidFill>
                <a:latin typeface="Calibri"/>
                <a:cs typeface="Calibri"/>
              </a:rPr>
              <a:t> </a:t>
            </a:r>
            <a:r>
              <a:rPr sz="1650" b="1" dirty="0">
                <a:solidFill>
                  <a:srgbClr val="585858"/>
                </a:solidFill>
                <a:latin typeface="Calibri"/>
                <a:cs typeface="Calibri"/>
              </a:rPr>
              <a:t>místa</a:t>
            </a:r>
            <a:endParaRPr sz="1650" dirty="0">
              <a:latin typeface="Calibri"/>
              <a:cs typeface="Calibri"/>
            </a:endParaRPr>
          </a:p>
          <a:p>
            <a:pPr marL="1943735">
              <a:lnSpc>
                <a:spcPct val="100000"/>
              </a:lnSpc>
              <a:spcBef>
                <a:spcPts val="665"/>
              </a:spcBef>
            </a:pPr>
            <a:r>
              <a:rPr sz="1400" b="1" dirty="0">
                <a:solidFill>
                  <a:srgbClr val="585858"/>
                </a:solidFill>
                <a:latin typeface="Calibri"/>
                <a:cs typeface="Calibri"/>
              </a:rPr>
              <a:t>380</a:t>
            </a:r>
            <a:r>
              <a:rPr sz="1400" b="1" spc="-70" dirty="0">
                <a:solidFill>
                  <a:srgbClr val="585858"/>
                </a:solidFill>
                <a:latin typeface="Calibri"/>
                <a:cs typeface="Calibri"/>
              </a:rPr>
              <a:t> </a:t>
            </a:r>
            <a:r>
              <a:rPr sz="1400" b="1" dirty="0">
                <a:solidFill>
                  <a:srgbClr val="585858"/>
                </a:solidFill>
                <a:latin typeface="Calibri"/>
                <a:cs typeface="Calibri"/>
              </a:rPr>
              <a:t>000</a:t>
            </a:r>
            <a:endParaRPr sz="1400" dirty="0">
              <a:latin typeface="Calibri"/>
              <a:cs typeface="Calibri"/>
            </a:endParaRPr>
          </a:p>
          <a:p>
            <a:pPr marL="1943735">
              <a:lnSpc>
                <a:spcPct val="100000"/>
              </a:lnSpc>
              <a:spcBef>
                <a:spcPts val="75"/>
              </a:spcBef>
            </a:pPr>
            <a:r>
              <a:rPr sz="1400" b="1" dirty="0">
                <a:solidFill>
                  <a:srgbClr val="585858"/>
                </a:solidFill>
                <a:latin typeface="Calibri"/>
                <a:cs typeface="Calibri"/>
              </a:rPr>
              <a:t>360</a:t>
            </a:r>
            <a:r>
              <a:rPr sz="1400" b="1" spc="-70" dirty="0">
                <a:solidFill>
                  <a:srgbClr val="585858"/>
                </a:solidFill>
                <a:latin typeface="Calibri"/>
                <a:cs typeface="Calibri"/>
              </a:rPr>
              <a:t> </a:t>
            </a:r>
            <a:r>
              <a:rPr sz="1400" b="1" dirty="0">
                <a:solidFill>
                  <a:srgbClr val="585858"/>
                </a:solidFill>
                <a:latin typeface="Calibri"/>
                <a:cs typeface="Calibri"/>
              </a:rPr>
              <a:t>000</a:t>
            </a:r>
            <a:endParaRPr sz="1400" dirty="0">
              <a:latin typeface="Calibri"/>
              <a:cs typeface="Calibri"/>
            </a:endParaRPr>
          </a:p>
          <a:p>
            <a:pPr marL="1943735">
              <a:lnSpc>
                <a:spcPct val="100000"/>
              </a:lnSpc>
              <a:spcBef>
                <a:spcPts val="70"/>
              </a:spcBef>
            </a:pPr>
            <a:r>
              <a:rPr sz="1400" b="1" dirty="0">
                <a:solidFill>
                  <a:srgbClr val="585858"/>
                </a:solidFill>
                <a:latin typeface="Calibri"/>
                <a:cs typeface="Calibri"/>
              </a:rPr>
              <a:t>340</a:t>
            </a:r>
            <a:r>
              <a:rPr sz="1400" b="1" spc="-70" dirty="0">
                <a:solidFill>
                  <a:srgbClr val="585858"/>
                </a:solidFill>
                <a:latin typeface="Calibri"/>
                <a:cs typeface="Calibri"/>
              </a:rPr>
              <a:t> </a:t>
            </a:r>
            <a:r>
              <a:rPr sz="1400" b="1" dirty="0">
                <a:solidFill>
                  <a:srgbClr val="585858"/>
                </a:solidFill>
                <a:latin typeface="Calibri"/>
                <a:cs typeface="Calibri"/>
              </a:rPr>
              <a:t>000</a:t>
            </a:r>
            <a:endParaRPr sz="1400" dirty="0">
              <a:latin typeface="Calibri"/>
              <a:cs typeface="Calibri"/>
            </a:endParaRPr>
          </a:p>
          <a:p>
            <a:pPr marL="1943735">
              <a:lnSpc>
                <a:spcPct val="100000"/>
              </a:lnSpc>
              <a:spcBef>
                <a:spcPts val="75"/>
              </a:spcBef>
            </a:pPr>
            <a:r>
              <a:rPr sz="1400" b="1" dirty="0">
                <a:solidFill>
                  <a:srgbClr val="585858"/>
                </a:solidFill>
                <a:latin typeface="Calibri"/>
                <a:cs typeface="Calibri"/>
              </a:rPr>
              <a:t>320</a:t>
            </a:r>
            <a:r>
              <a:rPr sz="1400" b="1" spc="-70" dirty="0">
                <a:solidFill>
                  <a:srgbClr val="585858"/>
                </a:solidFill>
                <a:latin typeface="Calibri"/>
                <a:cs typeface="Calibri"/>
              </a:rPr>
              <a:t> </a:t>
            </a:r>
            <a:r>
              <a:rPr sz="1400" b="1" dirty="0">
                <a:solidFill>
                  <a:srgbClr val="585858"/>
                </a:solidFill>
                <a:latin typeface="Calibri"/>
                <a:cs typeface="Calibri"/>
              </a:rPr>
              <a:t>000</a:t>
            </a:r>
            <a:endParaRPr sz="1400" dirty="0">
              <a:latin typeface="Calibri"/>
              <a:cs typeface="Calibri"/>
            </a:endParaRPr>
          </a:p>
          <a:p>
            <a:pPr marL="1943735">
              <a:lnSpc>
                <a:spcPct val="100000"/>
              </a:lnSpc>
              <a:spcBef>
                <a:spcPts val="75"/>
              </a:spcBef>
            </a:pPr>
            <a:r>
              <a:rPr sz="1400" b="1" dirty="0">
                <a:solidFill>
                  <a:srgbClr val="585858"/>
                </a:solidFill>
                <a:latin typeface="Calibri"/>
                <a:cs typeface="Calibri"/>
              </a:rPr>
              <a:t>300</a:t>
            </a:r>
            <a:r>
              <a:rPr sz="1400" b="1" spc="-80" dirty="0">
                <a:solidFill>
                  <a:srgbClr val="585858"/>
                </a:solidFill>
                <a:latin typeface="Calibri"/>
                <a:cs typeface="Calibri"/>
              </a:rPr>
              <a:t> </a:t>
            </a:r>
            <a:r>
              <a:rPr sz="1400" b="1" dirty="0">
                <a:solidFill>
                  <a:srgbClr val="585858"/>
                </a:solidFill>
                <a:latin typeface="Calibri"/>
                <a:cs typeface="Calibri"/>
              </a:rPr>
              <a:t>000</a:t>
            </a:r>
            <a:endParaRPr sz="1400" dirty="0">
              <a:latin typeface="Calibri"/>
              <a:cs typeface="Calibri"/>
            </a:endParaRPr>
          </a:p>
          <a:p>
            <a:pPr marL="1943735">
              <a:lnSpc>
                <a:spcPct val="100000"/>
              </a:lnSpc>
              <a:spcBef>
                <a:spcPts val="70"/>
              </a:spcBef>
            </a:pPr>
            <a:r>
              <a:rPr sz="1400" b="1" dirty="0">
                <a:solidFill>
                  <a:srgbClr val="585858"/>
                </a:solidFill>
                <a:latin typeface="Calibri"/>
                <a:cs typeface="Calibri"/>
              </a:rPr>
              <a:t>280</a:t>
            </a:r>
            <a:r>
              <a:rPr sz="1400" b="1" spc="-80" dirty="0">
                <a:solidFill>
                  <a:srgbClr val="585858"/>
                </a:solidFill>
                <a:latin typeface="Calibri"/>
                <a:cs typeface="Calibri"/>
              </a:rPr>
              <a:t> </a:t>
            </a:r>
            <a:r>
              <a:rPr sz="1400" b="1" dirty="0">
                <a:solidFill>
                  <a:srgbClr val="585858"/>
                </a:solidFill>
                <a:latin typeface="Calibri"/>
                <a:cs typeface="Calibri"/>
              </a:rPr>
              <a:t>000</a:t>
            </a:r>
            <a:endParaRPr sz="1400" dirty="0">
              <a:latin typeface="Calibri"/>
              <a:cs typeface="Calibri"/>
            </a:endParaRPr>
          </a:p>
          <a:p>
            <a:pPr marL="1943735">
              <a:lnSpc>
                <a:spcPct val="100000"/>
              </a:lnSpc>
              <a:spcBef>
                <a:spcPts val="75"/>
              </a:spcBef>
            </a:pPr>
            <a:r>
              <a:rPr sz="1400" b="1" dirty="0">
                <a:solidFill>
                  <a:srgbClr val="585858"/>
                </a:solidFill>
                <a:latin typeface="Calibri"/>
                <a:cs typeface="Calibri"/>
              </a:rPr>
              <a:t>260</a:t>
            </a:r>
            <a:r>
              <a:rPr sz="1400" b="1" spc="-80" dirty="0">
                <a:solidFill>
                  <a:srgbClr val="585858"/>
                </a:solidFill>
                <a:latin typeface="Calibri"/>
                <a:cs typeface="Calibri"/>
              </a:rPr>
              <a:t> </a:t>
            </a:r>
            <a:r>
              <a:rPr sz="1400" b="1" dirty="0">
                <a:solidFill>
                  <a:srgbClr val="585858"/>
                </a:solidFill>
                <a:latin typeface="Calibri"/>
                <a:cs typeface="Calibri"/>
              </a:rPr>
              <a:t>000</a:t>
            </a:r>
            <a:endParaRPr sz="1400" dirty="0">
              <a:latin typeface="Calibri"/>
              <a:cs typeface="Calibri"/>
            </a:endParaRPr>
          </a:p>
          <a:p>
            <a:pPr marL="1943735">
              <a:lnSpc>
                <a:spcPct val="100000"/>
              </a:lnSpc>
              <a:spcBef>
                <a:spcPts val="75"/>
              </a:spcBef>
            </a:pPr>
            <a:r>
              <a:rPr sz="1400" b="1" dirty="0">
                <a:solidFill>
                  <a:srgbClr val="585858"/>
                </a:solidFill>
                <a:latin typeface="Calibri"/>
                <a:cs typeface="Calibri"/>
              </a:rPr>
              <a:t>240</a:t>
            </a:r>
            <a:r>
              <a:rPr sz="1400" b="1" spc="-80" dirty="0">
                <a:solidFill>
                  <a:srgbClr val="585858"/>
                </a:solidFill>
                <a:latin typeface="Calibri"/>
                <a:cs typeface="Calibri"/>
              </a:rPr>
              <a:t> </a:t>
            </a:r>
            <a:r>
              <a:rPr sz="1400" b="1" dirty="0">
                <a:solidFill>
                  <a:srgbClr val="585858"/>
                </a:solidFill>
                <a:latin typeface="Calibri"/>
                <a:cs typeface="Calibri"/>
              </a:rPr>
              <a:t>000</a:t>
            </a:r>
            <a:endParaRPr sz="1400" dirty="0">
              <a:latin typeface="Calibri"/>
              <a:cs typeface="Calibri"/>
            </a:endParaRPr>
          </a:p>
          <a:p>
            <a:pPr marL="1943735">
              <a:lnSpc>
                <a:spcPct val="100000"/>
              </a:lnSpc>
              <a:spcBef>
                <a:spcPts val="70"/>
              </a:spcBef>
            </a:pPr>
            <a:r>
              <a:rPr sz="1400" b="1" dirty="0">
                <a:solidFill>
                  <a:srgbClr val="585858"/>
                </a:solidFill>
                <a:latin typeface="Calibri"/>
                <a:cs typeface="Calibri"/>
              </a:rPr>
              <a:t>220</a:t>
            </a:r>
            <a:r>
              <a:rPr sz="1400" b="1" spc="-80" dirty="0">
                <a:solidFill>
                  <a:srgbClr val="585858"/>
                </a:solidFill>
                <a:latin typeface="Calibri"/>
                <a:cs typeface="Calibri"/>
              </a:rPr>
              <a:t> </a:t>
            </a:r>
            <a:r>
              <a:rPr sz="1400" b="1" dirty="0">
                <a:solidFill>
                  <a:srgbClr val="585858"/>
                </a:solidFill>
                <a:latin typeface="Calibri"/>
                <a:cs typeface="Calibri"/>
              </a:rPr>
              <a:t>000</a:t>
            </a:r>
            <a:endParaRPr sz="1400" dirty="0">
              <a:latin typeface="Calibri"/>
              <a:cs typeface="Calibri"/>
            </a:endParaRPr>
          </a:p>
          <a:p>
            <a:pPr marL="1943735">
              <a:lnSpc>
                <a:spcPct val="100000"/>
              </a:lnSpc>
              <a:spcBef>
                <a:spcPts val="75"/>
              </a:spcBef>
            </a:pPr>
            <a:r>
              <a:rPr sz="1400" b="1" dirty="0">
                <a:solidFill>
                  <a:srgbClr val="585858"/>
                </a:solidFill>
                <a:latin typeface="Calibri"/>
                <a:cs typeface="Calibri"/>
              </a:rPr>
              <a:t>200</a:t>
            </a:r>
            <a:r>
              <a:rPr sz="1400" b="1" spc="-80" dirty="0">
                <a:solidFill>
                  <a:srgbClr val="585858"/>
                </a:solidFill>
                <a:latin typeface="Calibri"/>
                <a:cs typeface="Calibri"/>
              </a:rPr>
              <a:t> </a:t>
            </a:r>
            <a:r>
              <a:rPr sz="1400" b="1" dirty="0">
                <a:solidFill>
                  <a:srgbClr val="585858"/>
                </a:solidFill>
                <a:latin typeface="Calibri"/>
                <a:cs typeface="Calibri"/>
              </a:rPr>
              <a:t>000</a:t>
            </a:r>
            <a:endParaRPr sz="1400" dirty="0">
              <a:latin typeface="Calibri"/>
              <a:cs typeface="Calibri"/>
            </a:endParaRPr>
          </a:p>
        </p:txBody>
      </p:sp>
      <p:sp>
        <p:nvSpPr>
          <p:cNvPr id="21" name="object 21"/>
          <p:cNvSpPr/>
          <p:nvPr/>
        </p:nvSpPr>
        <p:spPr>
          <a:xfrm>
            <a:off x="4792481" y="6231568"/>
            <a:ext cx="247650" cy="0"/>
          </a:xfrm>
          <a:custGeom>
            <a:avLst/>
            <a:gdLst/>
            <a:ahLst/>
            <a:cxnLst/>
            <a:rect l="l" t="t" r="r" b="b"/>
            <a:pathLst>
              <a:path w="247650">
                <a:moveTo>
                  <a:pt x="0" y="0"/>
                </a:moveTo>
                <a:lnTo>
                  <a:pt x="247393" y="0"/>
                </a:lnTo>
              </a:path>
            </a:pathLst>
          </a:custGeom>
          <a:ln w="76018">
            <a:solidFill>
              <a:srgbClr val="E36C09"/>
            </a:solidFill>
          </a:ln>
        </p:spPr>
        <p:txBody>
          <a:bodyPr wrap="square" lIns="0" tIns="0" rIns="0" bIns="0" rtlCol="0"/>
          <a:lstStyle/>
          <a:p>
            <a:endParaRPr/>
          </a:p>
        </p:txBody>
      </p:sp>
      <p:sp>
        <p:nvSpPr>
          <p:cNvPr id="22" name="object 22"/>
          <p:cNvSpPr txBox="1"/>
          <p:nvPr/>
        </p:nvSpPr>
        <p:spPr>
          <a:xfrm>
            <a:off x="5073748" y="6109276"/>
            <a:ext cx="665480" cy="242570"/>
          </a:xfrm>
          <a:prstGeom prst="rect">
            <a:avLst/>
          </a:prstGeom>
        </p:spPr>
        <p:txBody>
          <a:bodyPr vert="horz" wrap="square" lIns="0" tIns="15875" rIns="0" bIns="0" rtlCol="0">
            <a:spAutoFit/>
          </a:bodyPr>
          <a:lstStyle/>
          <a:p>
            <a:pPr>
              <a:lnSpc>
                <a:spcPct val="100000"/>
              </a:lnSpc>
              <a:spcBef>
                <a:spcPts val="125"/>
              </a:spcBef>
            </a:pPr>
            <a:r>
              <a:rPr sz="1400" b="1" spc="-5" dirty="0">
                <a:solidFill>
                  <a:srgbClr val="585858"/>
                </a:solidFill>
                <a:latin typeface="Calibri"/>
                <a:cs typeface="Calibri"/>
              </a:rPr>
              <a:t>Uchazeči</a:t>
            </a:r>
            <a:endParaRPr sz="1400">
              <a:latin typeface="Calibri"/>
              <a:cs typeface="Calibri"/>
            </a:endParaRPr>
          </a:p>
        </p:txBody>
      </p:sp>
      <p:sp>
        <p:nvSpPr>
          <p:cNvPr id="23" name="object 23"/>
          <p:cNvSpPr/>
          <p:nvPr/>
        </p:nvSpPr>
        <p:spPr>
          <a:xfrm>
            <a:off x="5915265" y="6231568"/>
            <a:ext cx="247650" cy="0"/>
          </a:xfrm>
          <a:custGeom>
            <a:avLst/>
            <a:gdLst/>
            <a:ahLst/>
            <a:cxnLst/>
            <a:rect l="l" t="t" r="r" b="b"/>
            <a:pathLst>
              <a:path w="247650">
                <a:moveTo>
                  <a:pt x="0" y="0"/>
                </a:moveTo>
                <a:lnTo>
                  <a:pt x="247393" y="0"/>
                </a:lnTo>
              </a:path>
            </a:pathLst>
          </a:custGeom>
          <a:ln w="76018">
            <a:solidFill>
              <a:srgbClr val="001F5F"/>
            </a:solidFill>
          </a:ln>
        </p:spPr>
        <p:txBody>
          <a:bodyPr wrap="square" lIns="0" tIns="0" rIns="0" bIns="0" rtlCol="0"/>
          <a:lstStyle/>
          <a:p>
            <a:endParaRPr/>
          </a:p>
        </p:txBody>
      </p:sp>
      <p:sp>
        <p:nvSpPr>
          <p:cNvPr id="24" name="object 24"/>
          <p:cNvSpPr txBox="1"/>
          <p:nvPr/>
        </p:nvSpPr>
        <p:spPr>
          <a:xfrm>
            <a:off x="6197928" y="6109276"/>
            <a:ext cx="1254760" cy="242570"/>
          </a:xfrm>
          <a:prstGeom prst="rect">
            <a:avLst/>
          </a:prstGeom>
        </p:spPr>
        <p:txBody>
          <a:bodyPr vert="horz" wrap="square" lIns="0" tIns="15875" rIns="0" bIns="0" rtlCol="0">
            <a:spAutoFit/>
          </a:bodyPr>
          <a:lstStyle/>
          <a:p>
            <a:pPr>
              <a:lnSpc>
                <a:spcPct val="100000"/>
              </a:lnSpc>
              <a:spcBef>
                <a:spcPts val="125"/>
              </a:spcBef>
            </a:pPr>
            <a:r>
              <a:rPr sz="1400" b="1" spc="5" dirty="0">
                <a:solidFill>
                  <a:srgbClr val="585858"/>
                </a:solidFill>
                <a:latin typeface="Calibri"/>
                <a:cs typeface="Calibri"/>
              </a:rPr>
              <a:t>Volná</a:t>
            </a:r>
            <a:r>
              <a:rPr sz="1400" b="1" spc="-110" dirty="0">
                <a:solidFill>
                  <a:srgbClr val="585858"/>
                </a:solidFill>
                <a:latin typeface="Calibri"/>
                <a:cs typeface="Calibri"/>
              </a:rPr>
              <a:t> </a:t>
            </a:r>
            <a:r>
              <a:rPr sz="1400" b="1" spc="-5" dirty="0">
                <a:solidFill>
                  <a:srgbClr val="585858"/>
                </a:solidFill>
                <a:latin typeface="Calibri"/>
                <a:cs typeface="Calibri"/>
              </a:rPr>
              <a:t>prac.místa</a:t>
            </a:r>
            <a:endParaRPr sz="1400">
              <a:latin typeface="Calibri"/>
              <a:cs typeface="Calibri"/>
            </a:endParaRPr>
          </a:p>
        </p:txBody>
      </p:sp>
      <p:sp>
        <p:nvSpPr>
          <p:cNvPr id="25" name="object 25"/>
          <p:cNvSpPr/>
          <p:nvPr/>
        </p:nvSpPr>
        <p:spPr>
          <a:xfrm>
            <a:off x="2161549" y="2606458"/>
            <a:ext cx="7869555" cy="3848735"/>
          </a:xfrm>
          <a:custGeom>
            <a:avLst/>
            <a:gdLst/>
            <a:ahLst/>
            <a:cxnLst/>
            <a:rect l="l" t="t" r="r" b="b"/>
            <a:pathLst>
              <a:path w="7869555" h="3848735">
                <a:moveTo>
                  <a:pt x="0" y="3848414"/>
                </a:moveTo>
                <a:lnTo>
                  <a:pt x="7869007" y="3848414"/>
                </a:lnTo>
                <a:lnTo>
                  <a:pt x="7869007" y="0"/>
                </a:lnTo>
                <a:lnTo>
                  <a:pt x="0" y="0"/>
                </a:lnTo>
                <a:lnTo>
                  <a:pt x="0" y="3848414"/>
                </a:lnTo>
                <a:close/>
              </a:path>
            </a:pathLst>
          </a:custGeom>
          <a:ln w="9504">
            <a:solidFill>
              <a:srgbClr val="D9D9D9"/>
            </a:solidFill>
          </a:ln>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651871264"/>
              </p:ext>
            </p:extLst>
          </p:nvPr>
        </p:nvGraphicFramePr>
        <p:xfrm>
          <a:off x="533400" y="716478"/>
          <a:ext cx="5300524" cy="864106"/>
        </p:xfrm>
        <a:graphic>
          <a:graphicData uri="http://schemas.openxmlformats.org/drawingml/2006/table">
            <a:tbl>
              <a:tblPr firstRow="1" bandRow="1">
                <a:tableStyleId>{2D5ABB26-0587-4C30-8999-92F81FD0307C}</a:tableStyleId>
              </a:tblPr>
              <a:tblGrid>
                <a:gridCol w="3905161">
                  <a:extLst>
                    <a:ext uri="{9D8B030D-6E8A-4147-A177-3AD203B41FA5}">
                      <a16:colId xmlns:a16="http://schemas.microsoft.com/office/drawing/2014/main" val="20000"/>
                    </a:ext>
                  </a:extLst>
                </a:gridCol>
                <a:gridCol w="1395363">
                  <a:extLst>
                    <a:ext uri="{9D8B030D-6E8A-4147-A177-3AD203B41FA5}">
                      <a16:colId xmlns:a16="http://schemas.microsoft.com/office/drawing/2014/main" val="20001"/>
                    </a:ext>
                  </a:extLst>
                </a:gridCol>
              </a:tblGrid>
              <a:tr h="279653">
                <a:tc>
                  <a:txBody>
                    <a:bodyPr/>
                    <a:lstStyle/>
                    <a:p>
                      <a:pPr marL="31750">
                        <a:lnSpc>
                          <a:spcPts val="1905"/>
                        </a:lnSpc>
                      </a:pPr>
                      <a:r>
                        <a:rPr lang="en-GB" sz="2000" b="1" spc="-5" noProof="0" dirty="0" smtClean="0">
                          <a:latin typeface="Calibri"/>
                          <a:cs typeface="Calibri"/>
                        </a:rPr>
                        <a:t>Inflation in September</a:t>
                      </a:r>
                      <a:r>
                        <a:rPr lang="en-GB" sz="2000" b="1" spc="-5" baseline="0" noProof="0" dirty="0" smtClean="0">
                          <a:latin typeface="Calibri"/>
                          <a:cs typeface="Calibri"/>
                        </a:rPr>
                        <a:t> </a:t>
                      </a:r>
                      <a:r>
                        <a:rPr lang="en-GB" sz="2000" b="1" noProof="0" dirty="0" smtClean="0">
                          <a:latin typeface="Calibri"/>
                          <a:cs typeface="Calibri"/>
                        </a:rPr>
                        <a:t>2023</a:t>
                      </a:r>
                      <a:endParaRPr lang="en-GB" sz="2000" noProof="0" dirty="0">
                        <a:latin typeface="Calibri"/>
                        <a:cs typeface="Calibri"/>
                      </a:endParaRPr>
                    </a:p>
                  </a:txBody>
                  <a:tcPr marL="0" marR="0" marT="0" marB="0"/>
                </a:tc>
                <a:tc>
                  <a:txBody>
                    <a:bodyPr/>
                    <a:lstStyle/>
                    <a:p>
                      <a:pPr>
                        <a:lnSpc>
                          <a:spcPct val="100000"/>
                        </a:lnSpc>
                      </a:pPr>
                      <a:endParaRPr sz="1700" dirty="0">
                        <a:latin typeface="Times New Roman"/>
                        <a:cs typeface="Times New Roman"/>
                      </a:endParaRPr>
                    </a:p>
                  </a:txBody>
                  <a:tcPr marL="0" marR="0" marT="0" marB="0"/>
                </a:tc>
                <a:extLst>
                  <a:ext uri="{0D108BD9-81ED-4DB2-BD59-A6C34878D82A}">
                    <a16:rowId xmlns:a16="http://schemas.microsoft.com/office/drawing/2014/main" val="10000"/>
                  </a:ext>
                </a:extLst>
              </a:tr>
              <a:tr h="304800">
                <a:tc>
                  <a:txBody>
                    <a:bodyPr/>
                    <a:lstStyle/>
                    <a:p>
                      <a:pPr marL="31750">
                        <a:lnSpc>
                          <a:spcPts val="2100"/>
                        </a:lnSpc>
                      </a:pPr>
                      <a:r>
                        <a:rPr lang="en-GB" sz="2000" spc="-5" noProof="0" dirty="0" smtClean="0">
                          <a:latin typeface="Calibri"/>
                          <a:cs typeface="Calibri"/>
                        </a:rPr>
                        <a:t>September 2023/September</a:t>
                      </a:r>
                      <a:r>
                        <a:rPr lang="en-GB" sz="2000" spc="-45" noProof="0" dirty="0" smtClean="0">
                          <a:latin typeface="Calibri"/>
                          <a:cs typeface="Calibri"/>
                        </a:rPr>
                        <a:t> </a:t>
                      </a:r>
                      <a:r>
                        <a:rPr lang="en-GB" sz="2000" noProof="0" dirty="0" smtClean="0">
                          <a:latin typeface="Calibri"/>
                          <a:cs typeface="Calibri"/>
                        </a:rPr>
                        <a:t>2022</a:t>
                      </a:r>
                      <a:endParaRPr lang="en-GB" sz="2000" noProof="0" dirty="0">
                        <a:latin typeface="Calibri"/>
                        <a:cs typeface="Calibri"/>
                      </a:endParaRPr>
                    </a:p>
                  </a:txBody>
                  <a:tcPr marL="0" marR="0" marT="0" marB="0"/>
                </a:tc>
                <a:tc>
                  <a:txBody>
                    <a:bodyPr/>
                    <a:lstStyle/>
                    <a:p>
                      <a:pPr marR="40005" algn="r">
                        <a:lnSpc>
                          <a:spcPts val="2100"/>
                        </a:lnSpc>
                      </a:pPr>
                      <a:r>
                        <a:rPr sz="2000" dirty="0">
                          <a:latin typeface="Calibri"/>
                          <a:cs typeface="Calibri"/>
                        </a:rPr>
                        <a:t>6,9</a:t>
                      </a:r>
                      <a:endParaRPr sz="2000">
                        <a:latin typeface="Calibri"/>
                        <a:cs typeface="Calibri"/>
                      </a:endParaRPr>
                    </a:p>
                  </a:txBody>
                  <a:tcPr marL="0" marR="0" marT="0" marB="0"/>
                </a:tc>
                <a:extLst>
                  <a:ext uri="{0D108BD9-81ED-4DB2-BD59-A6C34878D82A}">
                    <a16:rowId xmlns:a16="http://schemas.microsoft.com/office/drawing/2014/main" val="10001"/>
                  </a:ext>
                </a:extLst>
              </a:tr>
              <a:tr h="279653">
                <a:tc>
                  <a:txBody>
                    <a:bodyPr/>
                    <a:lstStyle/>
                    <a:p>
                      <a:pPr marL="31750">
                        <a:lnSpc>
                          <a:spcPts val="2100"/>
                        </a:lnSpc>
                      </a:pPr>
                      <a:r>
                        <a:rPr lang="en-GB" sz="2000" spc="-10" noProof="0" dirty="0" smtClean="0">
                          <a:latin typeface="Calibri"/>
                          <a:cs typeface="Calibri"/>
                        </a:rPr>
                        <a:t>Annual rate</a:t>
                      </a:r>
                      <a:endParaRPr lang="en-GB" sz="2000" noProof="0" dirty="0">
                        <a:latin typeface="Calibri"/>
                        <a:cs typeface="Calibri"/>
                      </a:endParaRPr>
                    </a:p>
                  </a:txBody>
                  <a:tcPr marL="0" marR="0" marT="0" marB="0"/>
                </a:tc>
                <a:tc>
                  <a:txBody>
                    <a:bodyPr/>
                    <a:lstStyle/>
                    <a:p>
                      <a:pPr marR="24130" algn="r">
                        <a:lnSpc>
                          <a:spcPts val="2100"/>
                        </a:lnSpc>
                      </a:pPr>
                      <a:r>
                        <a:rPr sz="2000" dirty="0">
                          <a:latin typeface="Calibri"/>
                          <a:cs typeface="Calibri"/>
                        </a:rPr>
                        <a:t>12,7</a:t>
                      </a:r>
                    </a:p>
                  </a:txBody>
                  <a:tcPr marL="0" marR="0" marT="0" marB="0"/>
                </a:tc>
                <a:extLst>
                  <a:ext uri="{0D108BD9-81ED-4DB2-BD59-A6C34878D82A}">
                    <a16:rowId xmlns:a16="http://schemas.microsoft.com/office/drawing/2014/main" val="10002"/>
                  </a:ext>
                </a:extLst>
              </a:tr>
            </a:tbl>
          </a:graphicData>
        </a:graphic>
      </p:graphicFrame>
      <p:sp>
        <p:nvSpPr>
          <p:cNvPr id="3" name="object 3"/>
          <p:cNvSpPr txBox="1">
            <a:spLocks noGrp="1"/>
          </p:cNvSpPr>
          <p:nvPr>
            <p:ph type="title"/>
          </p:nvPr>
        </p:nvSpPr>
        <p:spPr>
          <a:xfrm>
            <a:off x="7921752" y="341375"/>
            <a:ext cx="3434079" cy="375103"/>
          </a:xfrm>
          <a:prstGeom prst="rect">
            <a:avLst/>
          </a:prstGeom>
          <a:solidFill>
            <a:srgbClr val="FF0000"/>
          </a:solidFill>
        </p:spPr>
        <p:txBody>
          <a:bodyPr vert="horz" wrap="square" lIns="0" tIns="5715" rIns="0" bIns="0" rtlCol="0">
            <a:spAutoFit/>
          </a:bodyPr>
          <a:lstStyle/>
          <a:p>
            <a:pPr marL="1041400">
              <a:lnSpc>
                <a:spcPct val="100000"/>
              </a:lnSpc>
              <a:spcBef>
                <a:spcPts val="45"/>
              </a:spcBef>
            </a:pPr>
            <a:r>
              <a:rPr lang="en-GB" spc="-20" dirty="0">
                <a:latin typeface="Calibri"/>
                <a:cs typeface="Calibri"/>
              </a:rPr>
              <a:t>Economics</a:t>
            </a:r>
            <a:endParaRPr spc="-20" dirty="0">
              <a:latin typeface="Calibri"/>
              <a:cs typeface="Calibri"/>
            </a:endParaRPr>
          </a:p>
        </p:txBody>
      </p:sp>
      <p:sp>
        <p:nvSpPr>
          <p:cNvPr id="4" name="object 4"/>
          <p:cNvSpPr/>
          <p:nvPr/>
        </p:nvSpPr>
        <p:spPr>
          <a:xfrm>
            <a:off x="2819400" y="4191000"/>
            <a:ext cx="4724400" cy="2667000"/>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533400" y="1655768"/>
            <a:ext cx="11555730" cy="2475678"/>
          </a:xfrm>
          <a:prstGeom prst="rect">
            <a:avLst/>
          </a:prstGeom>
        </p:spPr>
        <p:txBody>
          <a:bodyPr vert="horz" wrap="square" lIns="0" tIns="13335" rIns="0" bIns="0" rtlCol="0">
            <a:spAutoFit/>
          </a:bodyPr>
          <a:lstStyle/>
          <a:p>
            <a:pPr marL="12700" marR="508000" algn="just">
              <a:lnSpc>
                <a:spcPct val="100000"/>
              </a:lnSpc>
            </a:pPr>
            <a:r>
              <a:rPr lang="en-US" sz="2000" dirty="0" smtClean="0">
                <a:latin typeface="Calibri"/>
                <a:cs typeface="Calibri"/>
              </a:rPr>
              <a:t>In </a:t>
            </a:r>
            <a:r>
              <a:rPr lang="en-US" sz="2000" dirty="0">
                <a:latin typeface="Calibri"/>
                <a:cs typeface="Calibri"/>
              </a:rPr>
              <a:t>September, </a:t>
            </a:r>
            <a:r>
              <a:rPr lang="en-US" sz="2000" b="1" dirty="0">
                <a:latin typeface="Calibri"/>
                <a:cs typeface="Calibri"/>
              </a:rPr>
              <a:t>prices in the housing sector </a:t>
            </a:r>
            <a:r>
              <a:rPr lang="en-US" sz="2000" dirty="0">
                <a:latin typeface="Calibri"/>
                <a:cs typeface="Calibri"/>
              </a:rPr>
              <a:t>continued to have the greatest influence on the year-on-year growth in price levels, where apartment rents rose by 7.9%, water by 16.3%, sewage by 26.9% and heat and hot water by 36.2 %. Next in order prices in the food and non-alcoholic beverages section were the most influential, where potato prices increased by 63.4% and sugar by 44.6%. The prices of goods increased by 7.0% and the prices of services by 6.7%. The development of prices in the recreation and culture section was mainly influenced by higher prices of holidays with comprehensive services by 12.1%. In the catering and accommodation section, the prices of catering services increased by 10.1% and the prices of accommodation services by 12.2%.</a:t>
            </a:r>
            <a:endParaRPr sz="2000" dirty="0">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66699" y="1025778"/>
            <a:ext cx="3905301" cy="289823"/>
          </a:xfrm>
          <a:prstGeom prst="rect">
            <a:avLst/>
          </a:prstGeom>
        </p:spPr>
        <p:txBody>
          <a:bodyPr vert="horz" wrap="square" lIns="0" tIns="12700" rIns="0" bIns="0" rtlCol="0">
            <a:spAutoFit/>
          </a:bodyPr>
          <a:lstStyle/>
          <a:p>
            <a:pPr marL="12700">
              <a:lnSpc>
                <a:spcPct val="100000"/>
              </a:lnSpc>
              <a:spcBef>
                <a:spcPts val="100"/>
              </a:spcBef>
            </a:pPr>
            <a:r>
              <a:rPr lang="en-US" b="1" dirty="0" smtClean="0"/>
              <a:t>Inflation </a:t>
            </a:r>
            <a:r>
              <a:rPr lang="en-US" b="1" dirty="0"/>
              <a:t>forecasts for 2023 and 2024</a:t>
            </a:r>
            <a:endParaRPr sz="1800" b="1" dirty="0">
              <a:latin typeface="Calibri"/>
              <a:cs typeface="Calibri"/>
            </a:endParaRPr>
          </a:p>
        </p:txBody>
      </p:sp>
      <p:graphicFrame>
        <p:nvGraphicFramePr>
          <p:cNvPr id="3" name="object 3"/>
          <p:cNvGraphicFramePr>
            <a:graphicFrameLocks noGrp="1"/>
          </p:cNvGraphicFramePr>
          <p:nvPr>
            <p:extLst>
              <p:ext uri="{D42A27DB-BD31-4B8C-83A1-F6EECF244321}">
                <p14:modId xmlns:p14="http://schemas.microsoft.com/office/powerpoint/2010/main" val="3434485249"/>
              </p:ext>
            </p:extLst>
          </p:nvPr>
        </p:nvGraphicFramePr>
        <p:xfrm>
          <a:off x="2514599" y="2103075"/>
          <a:ext cx="5400039" cy="2565529"/>
        </p:xfrm>
        <a:graphic>
          <a:graphicData uri="http://schemas.openxmlformats.org/drawingml/2006/table">
            <a:tbl>
              <a:tblPr firstRow="1" bandRow="1">
                <a:tableStyleId>{2D5ABB26-0587-4C30-8999-92F81FD0307C}</a:tableStyleId>
              </a:tblPr>
              <a:tblGrid>
                <a:gridCol w="2614295">
                  <a:extLst>
                    <a:ext uri="{9D8B030D-6E8A-4147-A177-3AD203B41FA5}">
                      <a16:colId xmlns:a16="http://schemas.microsoft.com/office/drawing/2014/main" val="20000"/>
                    </a:ext>
                  </a:extLst>
                </a:gridCol>
                <a:gridCol w="1392555">
                  <a:extLst>
                    <a:ext uri="{9D8B030D-6E8A-4147-A177-3AD203B41FA5}">
                      <a16:colId xmlns:a16="http://schemas.microsoft.com/office/drawing/2014/main" val="20001"/>
                    </a:ext>
                  </a:extLst>
                </a:gridCol>
                <a:gridCol w="1393189">
                  <a:extLst>
                    <a:ext uri="{9D8B030D-6E8A-4147-A177-3AD203B41FA5}">
                      <a16:colId xmlns:a16="http://schemas.microsoft.com/office/drawing/2014/main" val="20002"/>
                    </a:ext>
                  </a:extLst>
                </a:gridCol>
              </a:tblGrid>
              <a:tr h="313049">
                <a:tc rowSpan="2">
                  <a:txBody>
                    <a:bodyPr/>
                    <a:lstStyle/>
                    <a:p>
                      <a:pPr marL="38735">
                        <a:lnSpc>
                          <a:spcPct val="100000"/>
                        </a:lnSpc>
                        <a:spcBef>
                          <a:spcPts val="1170"/>
                        </a:spcBef>
                      </a:pPr>
                      <a:r>
                        <a:rPr lang="en-GB" sz="1850" spc="5" noProof="0" dirty="0" smtClean="0">
                          <a:latin typeface="Calibri"/>
                          <a:cs typeface="Calibri"/>
                        </a:rPr>
                        <a:t>Forecast author</a:t>
                      </a:r>
                      <a:endParaRPr lang="en-GB" sz="1850" noProof="0" dirty="0">
                        <a:latin typeface="Calibri"/>
                        <a:cs typeface="Calibri"/>
                      </a:endParaRPr>
                    </a:p>
                  </a:txBody>
                  <a:tcPr marL="0" marR="0" marT="148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gridSpan="2">
                  <a:txBody>
                    <a:bodyPr/>
                    <a:lstStyle/>
                    <a:p>
                      <a:pPr marL="6985" algn="ctr">
                        <a:lnSpc>
                          <a:spcPct val="100000"/>
                        </a:lnSpc>
                        <a:spcBef>
                          <a:spcPts val="60"/>
                        </a:spcBef>
                      </a:pPr>
                      <a:r>
                        <a:rPr lang="en-GB" sz="1850" spc="10" noProof="0" dirty="0" smtClean="0">
                          <a:latin typeface="Calibri"/>
                          <a:cs typeface="Calibri"/>
                        </a:rPr>
                        <a:t>Inflation</a:t>
                      </a:r>
                      <a:endParaRPr lang="en-GB" sz="1850" noProof="0" dirty="0" smtClean="0">
                        <a:latin typeface="Calibri"/>
                        <a:cs typeface="Calibri"/>
                      </a:endParaRPr>
                    </a:p>
                    <a:p>
                      <a:pPr marL="635" algn="ctr">
                        <a:lnSpc>
                          <a:spcPts val="160"/>
                        </a:lnSpc>
                        <a:spcBef>
                          <a:spcPts val="85"/>
                        </a:spcBef>
                        <a:tabLst>
                          <a:tab pos="1393825" algn="l"/>
                        </a:tabLst>
                      </a:pPr>
                      <a:r>
                        <a:rPr lang="en-GB" sz="1850" spc="-60" noProof="0" dirty="0" smtClean="0">
                          <a:latin typeface="Calibri"/>
                          <a:cs typeface="Calibri"/>
                        </a:rPr>
                        <a:t>2023	</a:t>
                      </a:r>
                      <a:r>
                        <a:rPr lang="en-GB" sz="1850" spc="-80" noProof="0" dirty="0" smtClean="0">
                          <a:latin typeface="Calibri"/>
                          <a:cs typeface="Calibri"/>
                        </a:rPr>
                        <a:t>2024</a:t>
                      </a:r>
                      <a:endParaRPr lang="en-GB" sz="1850" noProof="0" dirty="0">
                        <a:latin typeface="Calibri"/>
                        <a:cs typeface="Calibri"/>
                      </a:endParaRPr>
                    </a:p>
                  </a:txBody>
                  <a:tcPr marL="0" marR="0" marT="762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305173">
                <a:tc vMerge="1">
                  <a:txBody>
                    <a:bodyPr/>
                    <a:lstStyle/>
                    <a:p>
                      <a:endParaRPr/>
                    </a:p>
                  </a:txBody>
                  <a:tcPr marL="0" marR="0" marT="1485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lang="en-GB" sz="1900" noProof="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lang="en-GB" sz="1900" noProof="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1"/>
                  </a:ext>
                </a:extLst>
              </a:tr>
              <a:tr h="312790">
                <a:tc>
                  <a:txBody>
                    <a:bodyPr/>
                    <a:lstStyle/>
                    <a:p>
                      <a:pPr marL="38735">
                        <a:lnSpc>
                          <a:spcPct val="100000"/>
                        </a:lnSpc>
                        <a:spcBef>
                          <a:spcPts val="55"/>
                        </a:spcBef>
                      </a:pPr>
                      <a:r>
                        <a:rPr lang="en-GB" sz="1850" spc="10" noProof="0" dirty="0" smtClean="0">
                          <a:latin typeface="Calibri"/>
                          <a:cs typeface="Calibri"/>
                        </a:rPr>
                        <a:t>Czech National Bank</a:t>
                      </a:r>
                      <a:endParaRPr lang="en-GB" sz="1850" noProof="0" dirty="0">
                        <a:latin typeface="Calibri"/>
                        <a:cs typeface="Calibri"/>
                      </a:endParaRPr>
                    </a:p>
                  </a:txBody>
                  <a:tcPr marL="0" marR="0" marT="69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26034" algn="ctr">
                        <a:lnSpc>
                          <a:spcPct val="100000"/>
                        </a:lnSpc>
                        <a:spcBef>
                          <a:spcPts val="55"/>
                        </a:spcBef>
                      </a:pPr>
                      <a:r>
                        <a:rPr lang="en-GB" sz="1850" spc="-35" noProof="0" dirty="0" smtClean="0">
                          <a:latin typeface="Calibri"/>
                          <a:cs typeface="Calibri"/>
                        </a:rPr>
                        <a:t>11,0</a:t>
                      </a:r>
                      <a:endParaRPr lang="en-GB" sz="1850" noProof="0" dirty="0">
                        <a:latin typeface="Calibri"/>
                        <a:cs typeface="Calibri"/>
                      </a:endParaRPr>
                    </a:p>
                  </a:txBody>
                  <a:tcPr marL="0" marR="0" marT="69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0160" algn="ctr">
                        <a:lnSpc>
                          <a:spcPct val="100000"/>
                        </a:lnSpc>
                        <a:spcBef>
                          <a:spcPts val="55"/>
                        </a:spcBef>
                      </a:pPr>
                      <a:r>
                        <a:rPr lang="en-GB" sz="1850" spc="-20" noProof="0" dirty="0" smtClean="0">
                          <a:latin typeface="Calibri"/>
                          <a:cs typeface="Calibri"/>
                        </a:rPr>
                        <a:t>2,1</a:t>
                      </a:r>
                      <a:endParaRPr lang="en-GB" sz="1850" noProof="0" dirty="0">
                        <a:latin typeface="Calibri"/>
                        <a:cs typeface="Calibri"/>
                      </a:endParaRPr>
                    </a:p>
                  </a:txBody>
                  <a:tcPr marL="0" marR="0" marT="69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2"/>
                  </a:ext>
                </a:extLst>
              </a:tr>
              <a:tr h="313049">
                <a:tc>
                  <a:txBody>
                    <a:bodyPr/>
                    <a:lstStyle/>
                    <a:p>
                      <a:pPr marL="38735">
                        <a:lnSpc>
                          <a:spcPct val="100000"/>
                        </a:lnSpc>
                        <a:spcBef>
                          <a:spcPts val="60"/>
                        </a:spcBef>
                      </a:pPr>
                      <a:r>
                        <a:rPr lang="en-GB" sz="1850" spc="5" noProof="0" dirty="0" smtClean="0">
                          <a:latin typeface="Calibri"/>
                          <a:cs typeface="Calibri"/>
                        </a:rPr>
                        <a:t>Ministry of Finances</a:t>
                      </a:r>
                      <a:endParaRPr lang="en-GB" sz="1850" noProof="0" dirty="0">
                        <a:latin typeface="Calibri"/>
                        <a:cs typeface="Calibri"/>
                      </a:endParaRPr>
                    </a:p>
                  </a:txBody>
                  <a:tcPr marL="0" marR="0" marT="762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26034" algn="ctr">
                        <a:lnSpc>
                          <a:spcPct val="100000"/>
                        </a:lnSpc>
                        <a:spcBef>
                          <a:spcPts val="60"/>
                        </a:spcBef>
                      </a:pPr>
                      <a:r>
                        <a:rPr lang="en-GB" sz="1850" spc="-35" noProof="0" dirty="0" smtClean="0">
                          <a:latin typeface="Calibri"/>
                          <a:cs typeface="Calibri"/>
                        </a:rPr>
                        <a:t>10,9</a:t>
                      </a:r>
                      <a:endParaRPr lang="en-GB" sz="1850" noProof="0" dirty="0">
                        <a:latin typeface="Calibri"/>
                        <a:cs typeface="Calibri"/>
                      </a:endParaRPr>
                    </a:p>
                  </a:txBody>
                  <a:tcPr marL="0" marR="0" marT="762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0160" algn="ctr">
                        <a:lnSpc>
                          <a:spcPct val="100000"/>
                        </a:lnSpc>
                        <a:spcBef>
                          <a:spcPts val="60"/>
                        </a:spcBef>
                      </a:pPr>
                      <a:r>
                        <a:rPr lang="en-GB" sz="1850" spc="-20" noProof="0" dirty="0" smtClean="0">
                          <a:latin typeface="Calibri"/>
                          <a:cs typeface="Calibri"/>
                        </a:rPr>
                        <a:t>2,8</a:t>
                      </a:r>
                      <a:endParaRPr lang="en-GB" sz="1850" noProof="0" dirty="0">
                        <a:latin typeface="Calibri"/>
                        <a:cs typeface="Calibri"/>
                      </a:endParaRPr>
                    </a:p>
                  </a:txBody>
                  <a:tcPr marL="0" marR="0" marT="762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3"/>
                  </a:ext>
                </a:extLst>
              </a:tr>
              <a:tr h="312790">
                <a:tc>
                  <a:txBody>
                    <a:bodyPr/>
                    <a:lstStyle/>
                    <a:p>
                      <a:pPr marL="38735">
                        <a:lnSpc>
                          <a:spcPct val="100000"/>
                        </a:lnSpc>
                        <a:spcBef>
                          <a:spcPts val="60"/>
                        </a:spcBef>
                      </a:pPr>
                      <a:r>
                        <a:rPr lang="en-GB" sz="1850" spc="15" noProof="0" dirty="0" smtClean="0">
                          <a:latin typeface="Calibri"/>
                          <a:cs typeface="Calibri"/>
                        </a:rPr>
                        <a:t>Czech Bank Association</a:t>
                      </a:r>
                      <a:endParaRPr lang="en-GB" sz="1850" noProof="0" dirty="0">
                        <a:latin typeface="Calibri"/>
                        <a:cs typeface="Calibri"/>
                      </a:endParaRPr>
                    </a:p>
                  </a:txBody>
                  <a:tcPr marL="0" marR="0" marT="762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26034" algn="ctr">
                        <a:lnSpc>
                          <a:spcPct val="100000"/>
                        </a:lnSpc>
                        <a:spcBef>
                          <a:spcPts val="60"/>
                        </a:spcBef>
                      </a:pPr>
                      <a:r>
                        <a:rPr lang="en-GB" sz="1850" spc="-35" noProof="0" dirty="0" smtClean="0">
                          <a:latin typeface="Calibri"/>
                          <a:cs typeface="Calibri"/>
                        </a:rPr>
                        <a:t>11,0</a:t>
                      </a:r>
                      <a:endParaRPr lang="en-GB" sz="1850" noProof="0" dirty="0">
                        <a:latin typeface="Calibri"/>
                        <a:cs typeface="Calibri"/>
                      </a:endParaRPr>
                    </a:p>
                  </a:txBody>
                  <a:tcPr marL="0" marR="0" marT="762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0160" algn="ctr">
                        <a:lnSpc>
                          <a:spcPct val="100000"/>
                        </a:lnSpc>
                        <a:spcBef>
                          <a:spcPts val="60"/>
                        </a:spcBef>
                      </a:pPr>
                      <a:r>
                        <a:rPr lang="en-GB" sz="1850" spc="-20" noProof="0" dirty="0" smtClean="0">
                          <a:latin typeface="Calibri"/>
                          <a:cs typeface="Calibri"/>
                        </a:rPr>
                        <a:t>2,7</a:t>
                      </a:r>
                      <a:endParaRPr lang="en-GB" sz="1850" noProof="0" dirty="0">
                        <a:latin typeface="Calibri"/>
                        <a:cs typeface="Calibri"/>
                      </a:endParaRPr>
                    </a:p>
                  </a:txBody>
                  <a:tcPr marL="0" marR="0" marT="762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4"/>
                  </a:ext>
                </a:extLst>
              </a:tr>
              <a:tr h="312790">
                <a:tc>
                  <a:txBody>
                    <a:bodyPr/>
                    <a:lstStyle/>
                    <a:p>
                      <a:pPr marL="38735">
                        <a:lnSpc>
                          <a:spcPct val="100000"/>
                        </a:lnSpc>
                        <a:spcBef>
                          <a:spcPts val="55"/>
                        </a:spcBef>
                      </a:pPr>
                      <a:r>
                        <a:rPr lang="en-GB" sz="1850" noProof="0" dirty="0" smtClean="0">
                          <a:latin typeface="Calibri"/>
                          <a:cs typeface="Calibri"/>
                        </a:rPr>
                        <a:t>European Commission</a:t>
                      </a:r>
                      <a:endParaRPr lang="en-GB" sz="1850" noProof="0" dirty="0">
                        <a:latin typeface="Calibri"/>
                        <a:cs typeface="Calibri"/>
                      </a:endParaRPr>
                    </a:p>
                  </a:txBody>
                  <a:tcPr marL="0" marR="0" marT="69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26034" algn="ctr">
                        <a:lnSpc>
                          <a:spcPct val="100000"/>
                        </a:lnSpc>
                        <a:spcBef>
                          <a:spcPts val="55"/>
                        </a:spcBef>
                      </a:pPr>
                      <a:r>
                        <a:rPr lang="en-GB" sz="1850" spc="-35" noProof="0" dirty="0" smtClean="0">
                          <a:latin typeface="Calibri"/>
                          <a:cs typeface="Calibri"/>
                        </a:rPr>
                        <a:t>11,9</a:t>
                      </a:r>
                      <a:endParaRPr lang="en-GB" sz="1850" noProof="0" dirty="0">
                        <a:latin typeface="Calibri"/>
                        <a:cs typeface="Calibri"/>
                      </a:endParaRPr>
                    </a:p>
                  </a:txBody>
                  <a:tcPr marL="0" marR="0" marT="69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0160" algn="ctr">
                        <a:lnSpc>
                          <a:spcPct val="100000"/>
                        </a:lnSpc>
                        <a:spcBef>
                          <a:spcPts val="55"/>
                        </a:spcBef>
                      </a:pPr>
                      <a:r>
                        <a:rPr lang="en-GB" sz="1850" spc="-20" noProof="0" dirty="0" smtClean="0">
                          <a:latin typeface="Calibri"/>
                          <a:cs typeface="Calibri"/>
                        </a:rPr>
                        <a:t>3,4</a:t>
                      </a:r>
                      <a:endParaRPr lang="en-GB" sz="1850" noProof="0" dirty="0">
                        <a:latin typeface="Calibri"/>
                        <a:cs typeface="Calibri"/>
                      </a:endParaRPr>
                    </a:p>
                  </a:txBody>
                  <a:tcPr marL="0" marR="0" marT="69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5"/>
                  </a:ext>
                </a:extLst>
              </a:tr>
              <a:tr h="313049">
                <a:tc>
                  <a:txBody>
                    <a:bodyPr/>
                    <a:lstStyle/>
                    <a:p>
                      <a:pPr marL="38735">
                        <a:lnSpc>
                          <a:spcPct val="100000"/>
                        </a:lnSpc>
                        <a:spcBef>
                          <a:spcPts val="60"/>
                        </a:spcBef>
                      </a:pPr>
                      <a:r>
                        <a:rPr lang="en-GB" sz="1850" spc="-15" noProof="0" dirty="0" smtClean="0">
                          <a:latin typeface="Calibri"/>
                          <a:cs typeface="Calibri"/>
                        </a:rPr>
                        <a:t>OECD</a:t>
                      </a:r>
                      <a:endParaRPr lang="en-GB" sz="1850" noProof="0" dirty="0">
                        <a:latin typeface="Calibri"/>
                        <a:cs typeface="Calibri"/>
                      </a:endParaRPr>
                    </a:p>
                  </a:txBody>
                  <a:tcPr marL="0" marR="0" marT="762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26034" algn="ctr">
                        <a:lnSpc>
                          <a:spcPct val="100000"/>
                        </a:lnSpc>
                        <a:spcBef>
                          <a:spcPts val="60"/>
                        </a:spcBef>
                      </a:pPr>
                      <a:r>
                        <a:rPr lang="en-GB" sz="1850" spc="-35" noProof="0" dirty="0" smtClean="0">
                          <a:latin typeface="Calibri"/>
                          <a:cs typeface="Calibri"/>
                        </a:rPr>
                        <a:t>12,2</a:t>
                      </a:r>
                      <a:endParaRPr lang="en-GB" sz="1850" noProof="0" dirty="0">
                        <a:latin typeface="Calibri"/>
                        <a:cs typeface="Calibri"/>
                      </a:endParaRPr>
                    </a:p>
                  </a:txBody>
                  <a:tcPr marL="0" marR="0" marT="762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0160" algn="ctr">
                        <a:lnSpc>
                          <a:spcPct val="100000"/>
                        </a:lnSpc>
                        <a:spcBef>
                          <a:spcPts val="60"/>
                        </a:spcBef>
                      </a:pPr>
                      <a:r>
                        <a:rPr lang="en-GB" sz="1850" spc="-20" noProof="0" dirty="0" smtClean="0">
                          <a:latin typeface="Calibri"/>
                          <a:cs typeface="Calibri"/>
                        </a:rPr>
                        <a:t>3,4</a:t>
                      </a:r>
                      <a:endParaRPr lang="en-GB" sz="1850" noProof="0" dirty="0">
                        <a:latin typeface="Calibri"/>
                        <a:cs typeface="Calibri"/>
                      </a:endParaRPr>
                    </a:p>
                  </a:txBody>
                  <a:tcPr marL="0" marR="0" marT="762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6"/>
                  </a:ext>
                </a:extLst>
              </a:tr>
              <a:tr h="312538">
                <a:tc>
                  <a:txBody>
                    <a:bodyPr/>
                    <a:lstStyle/>
                    <a:p>
                      <a:pPr marL="38735">
                        <a:lnSpc>
                          <a:spcPct val="100000"/>
                        </a:lnSpc>
                        <a:spcBef>
                          <a:spcPts val="60"/>
                        </a:spcBef>
                      </a:pPr>
                      <a:r>
                        <a:rPr lang="en-GB" sz="1850" b="1" spc="-15" noProof="0" dirty="0" smtClean="0">
                          <a:latin typeface="Calibri"/>
                          <a:cs typeface="Calibri"/>
                        </a:rPr>
                        <a:t>ČMKOS</a:t>
                      </a:r>
                      <a:endParaRPr lang="en-GB" sz="1850" noProof="0" dirty="0">
                        <a:latin typeface="Calibri"/>
                        <a:cs typeface="Calibri"/>
                      </a:endParaRPr>
                    </a:p>
                  </a:txBody>
                  <a:tcPr marL="0" marR="0" marT="762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5050"/>
                    </a:solidFill>
                  </a:tcPr>
                </a:tc>
                <a:tc>
                  <a:txBody>
                    <a:bodyPr/>
                    <a:lstStyle/>
                    <a:p>
                      <a:pPr marL="15875" algn="ctr">
                        <a:lnSpc>
                          <a:spcPct val="100000"/>
                        </a:lnSpc>
                        <a:spcBef>
                          <a:spcPts val="60"/>
                        </a:spcBef>
                      </a:pPr>
                      <a:r>
                        <a:rPr lang="en-GB" sz="1850" b="1" spc="-35" noProof="0" dirty="0" smtClean="0">
                          <a:latin typeface="Calibri"/>
                          <a:cs typeface="Calibri"/>
                        </a:rPr>
                        <a:t>11,0 </a:t>
                      </a:r>
                      <a:r>
                        <a:rPr lang="en-GB" sz="1850" b="1" spc="-25" noProof="0" dirty="0" err="1" smtClean="0">
                          <a:latin typeface="Calibri"/>
                          <a:cs typeface="Calibri"/>
                        </a:rPr>
                        <a:t>až</a:t>
                      </a:r>
                      <a:r>
                        <a:rPr lang="en-GB" sz="1850" b="1" spc="-25" noProof="0" dirty="0" smtClean="0">
                          <a:latin typeface="Calibri"/>
                          <a:cs typeface="Calibri"/>
                        </a:rPr>
                        <a:t> </a:t>
                      </a:r>
                      <a:r>
                        <a:rPr lang="en-GB" sz="1850" b="1" spc="-35" noProof="0" dirty="0" smtClean="0">
                          <a:latin typeface="Calibri"/>
                          <a:cs typeface="Calibri"/>
                        </a:rPr>
                        <a:t>12,0</a:t>
                      </a:r>
                      <a:r>
                        <a:rPr lang="en-GB" sz="1850" b="1" spc="-315" noProof="0" dirty="0" smtClean="0">
                          <a:latin typeface="Calibri"/>
                          <a:cs typeface="Calibri"/>
                        </a:rPr>
                        <a:t> </a:t>
                      </a:r>
                      <a:r>
                        <a:rPr lang="en-GB" sz="1850" b="1" noProof="0" dirty="0" smtClean="0">
                          <a:latin typeface="Calibri"/>
                          <a:cs typeface="Calibri"/>
                        </a:rPr>
                        <a:t>%</a:t>
                      </a:r>
                      <a:endParaRPr lang="en-GB" sz="1850" noProof="0" dirty="0">
                        <a:latin typeface="Calibri"/>
                        <a:cs typeface="Calibri"/>
                      </a:endParaRPr>
                    </a:p>
                  </a:txBody>
                  <a:tcPr marL="0" marR="0" marT="762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5050"/>
                    </a:solidFill>
                  </a:tcPr>
                </a:tc>
                <a:tc>
                  <a:txBody>
                    <a:bodyPr/>
                    <a:lstStyle/>
                    <a:p>
                      <a:pPr marL="15240" algn="ctr">
                        <a:lnSpc>
                          <a:spcPct val="100000"/>
                        </a:lnSpc>
                        <a:spcBef>
                          <a:spcPts val="60"/>
                        </a:spcBef>
                      </a:pPr>
                      <a:r>
                        <a:rPr lang="en-GB" sz="1850" b="1" spc="-25" noProof="0" dirty="0" smtClean="0">
                          <a:latin typeface="Calibri"/>
                          <a:cs typeface="Calibri"/>
                        </a:rPr>
                        <a:t>4,5 </a:t>
                      </a:r>
                      <a:r>
                        <a:rPr lang="en-GB" sz="1850" b="1" spc="-25" noProof="0" dirty="0" err="1" smtClean="0">
                          <a:latin typeface="Calibri"/>
                          <a:cs typeface="Calibri"/>
                        </a:rPr>
                        <a:t>až</a:t>
                      </a:r>
                      <a:r>
                        <a:rPr lang="en-GB" sz="1850" b="1" spc="-25" noProof="0" dirty="0" smtClean="0">
                          <a:latin typeface="Calibri"/>
                          <a:cs typeface="Calibri"/>
                        </a:rPr>
                        <a:t> 5,5</a:t>
                      </a:r>
                      <a:r>
                        <a:rPr lang="en-GB" sz="1850" b="1" spc="-285" noProof="0" dirty="0" smtClean="0">
                          <a:latin typeface="Calibri"/>
                          <a:cs typeface="Calibri"/>
                        </a:rPr>
                        <a:t> </a:t>
                      </a:r>
                      <a:r>
                        <a:rPr lang="en-GB" sz="1850" b="1" noProof="0" dirty="0" smtClean="0">
                          <a:latin typeface="Calibri"/>
                          <a:cs typeface="Calibri"/>
                        </a:rPr>
                        <a:t>%</a:t>
                      </a:r>
                      <a:endParaRPr lang="en-GB" sz="1850" noProof="0" dirty="0">
                        <a:latin typeface="Calibri"/>
                        <a:cs typeface="Calibri"/>
                      </a:endParaRPr>
                    </a:p>
                  </a:txBody>
                  <a:tcPr marL="0" marR="0" marT="762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5050"/>
                    </a:solidFill>
                  </a:tcPr>
                </a:tc>
                <a:extLst>
                  <a:ext uri="{0D108BD9-81ED-4DB2-BD59-A6C34878D82A}">
                    <a16:rowId xmlns:a16="http://schemas.microsoft.com/office/drawing/2014/main" val="10007"/>
                  </a:ext>
                </a:extLst>
              </a:tr>
            </a:tbl>
          </a:graphicData>
        </a:graphic>
      </p:graphicFrame>
      <p:sp>
        <p:nvSpPr>
          <p:cNvPr id="4" name="object 4"/>
          <p:cNvSpPr txBox="1">
            <a:spLocks noGrp="1"/>
          </p:cNvSpPr>
          <p:nvPr>
            <p:ph type="title"/>
          </p:nvPr>
        </p:nvSpPr>
        <p:spPr>
          <a:xfrm>
            <a:off x="7921752" y="341375"/>
            <a:ext cx="3434079" cy="375103"/>
          </a:xfrm>
          <a:prstGeom prst="rect">
            <a:avLst/>
          </a:prstGeom>
          <a:solidFill>
            <a:srgbClr val="FF0000"/>
          </a:solidFill>
        </p:spPr>
        <p:txBody>
          <a:bodyPr vert="horz" wrap="square" lIns="0" tIns="5715" rIns="0" bIns="0" rtlCol="0">
            <a:spAutoFit/>
          </a:bodyPr>
          <a:lstStyle/>
          <a:p>
            <a:pPr marL="1041400">
              <a:lnSpc>
                <a:spcPct val="100000"/>
              </a:lnSpc>
              <a:spcBef>
                <a:spcPts val="45"/>
              </a:spcBef>
            </a:pPr>
            <a:r>
              <a:rPr lang="en-GB" spc="-20" dirty="0">
                <a:latin typeface="Calibri"/>
                <a:cs typeface="Calibri"/>
              </a:rPr>
              <a:t>Economics</a:t>
            </a:r>
            <a:endParaRPr spc="-20" dirty="0">
              <a:latin typeface="Calibri"/>
              <a:cs typeface="Calibri"/>
            </a:endParaRPr>
          </a:p>
        </p:txBody>
      </p:sp>
      <p:sp>
        <p:nvSpPr>
          <p:cNvPr id="5" name="object 5"/>
          <p:cNvSpPr txBox="1"/>
          <p:nvPr/>
        </p:nvSpPr>
        <p:spPr>
          <a:xfrm>
            <a:off x="844092" y="5362447"/>
            <a:ext cx="8969375" cy="751488"/>
          </a:xfrm>
          <a:prstGeom prst="rect">
            <a:avLst/>
          </a:prstGeom>
        </p:spPr>
        <p:txBody>
          <a:bodyPr vert="horz" wrap="square" lIns="0" tIns="12700" rIns="0" bIns="0" rtlCol="0">
            <a:spAutoFit/>
          </a:bodyPr>
          <a:lstStyle/>
          <a:p>
            <a:pPr marL="12700">
              <a:lnSpc>
                <a:spcPct val="100000"/>
              </a:lnSpc>
              <a:spcBef>
                <a:spcPts val="100"/>
              </a:spcBef>
            </a:pPr>
            <a:r>
              <a:rPr lang="en-US" sz="2400" b="1" spc="-5" dirty="0" smtClean="0">
                <a:solidFill>
                  <a:srgbClr val="C00000"/>
                </a:solidFill>
                <a:latin typeface="Calibri"/>
                <a:cs typeface="Calibri"/>
              </a:rPr>
              <a:t>Wage </a:t>
            </a:r>
            <a:r>
              <a:rPr lang="en-US" sz="2400" b="1" spc="-5" dirty="0">
                <a:solidFill>
                  <a:srgbClr val="C00000"/>
                </a:solidFill>
                <a:latin typeface="Calibri"/>
                <a:cs typeface="Calibri"/>
              </a:rPr>
              <a:t>growth recommended by ČMKOS as a </a:t>
            </a:r>
            <a:r>
              <a:rPr lang="cs-CZ" sz="2400" b="1" spc="-5" dirty="0" err="1">
                <a:solidFill>
                  <a:srgbClr val="C00000"/>
                </a:solidFill>
                <a:latin typeface="Calibri"/>
                <a:cs typeface="Calibri"/>
              </a:rPr>
              <a:t>d</a:t>
            </a:r>
            <a:r>
              <a:rPr lang="cs-CZ" sz="2400" b="1" spc="-5" dirty="0" err="1" smtClean="0">
                <a:solidFill>
                  <a:srgbClr val="C00000"/>
                </a:solidFill>
                <a:latin typeface="Calibri"/>
                <a:cs typeface="Calibri"/>
              </a:rPr>
              <a:t>emand</a:t>
            </a:r>
            <a:r>
              <a:rPr lang="en-US" sz="2400" b="1" spc="-5" dirty="0" smtClean="0">
                <a:solidFill>
                  <a:srgbClr val="C00000"/>
                </a:solidFill>
                <a:latin typeface="Calibri"/>
                <a:cs typeface="Calibri"/>
              </a:rPr>
              <a:t> </a:t>
            </a:r>
            <a:r>
              <a:rPr lang="en-US" sz="2400" b="1" spc="-5" dirty="0">
                <a:solidFill>
                  <a:srgbClr val="C00000"/>
                </a:solidFill>
                <a:latin typeface="Calibri"/>
                <a:cs typeface="Calibri"/>
              </a:rPr>
              <a:t>for </a:t>
            </a:r>
            <a:r>
              <a:rPr lang="cs-CZ" sz="2400" b="1" spc="-5" dirty="0" smtClean="0">
                <a:solidFill>
                  <a:srgbClr val="C00000"/>
                </a:solidFill>
                <a:latin typeface="Calibri"/>
                <a:cs typeface="Calibri"/>
              </a:rPr>
              <a:t>CB</a:t>
            </a:r>
            <a:r>
              <a:rPr lang="en-US" sz="2400" b="1" spc="-5" dirty="0" smtClean="0">
                <a:solidFill>
                  <a:srgbClr val="C00000"/>
                </a:solidFill>
                <a:latin typeface="Calibri"/>
                <a:cs typeface="Calibri"/>
              </a:rPr>
              <a:t> </a:t>
            </a:r>
            <a:r>
              <a:rPr lang="en-US" sz="2400" b="1" spc="-5" dirty="0">
                <a:solidFill>
                  <a:srgbClr val="C00000"/>
                </a:solidFill>
                <a:latin typeface="Calibri"/>
                <a:cs typeface="Calibri"/>
              </a:rPr>
              <a:t>2024 – 8 to 10%</a:t>
            </a:r>
            <a:endParaRPr sz="2400" b="1" spc="-5" dirty="0">
              <a:solidFill>
                <a:srgbClr val="C00000"/>
              </a:solidFill>
              <a:latin typeface="Calibri"/>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921752" y="341375"/>
            <a:ext cx="3434079" cy="375103"/>
          </a:xfrm>
          <a:prstGeom prst="rect">
            <a:avLst/>
          </a:prstGeom>
          <a:solidFill>
            <a:srgbClr val="FF0000"/>
          </a:solidFill>
        </p:spPr>
        <p:txBody>
          <a:bodyPr vert="horz" wrap="square" lIns="0" tIns="5715" rIns="0" bIns="0" rtlCol="0">
            <a:spAutoFit/>
          </a:bodyPr>
          <a:lstStyle/>
          <a:p>
            <a:pPr marL="1041400">
              <a:lnSpc>
                <a:spcPct val="100000"/>
              </a:lnSpc>
              <a:spcBef>
                <a:spcPts val="45"/>
              </a:spcBef>
            </a:pPr>
            <a:r>
              <a:rPr lang="cs-CZ" spc="-20" dirty="0" err="1" smtClean="0">
                <a:latin typeface="Calibri"/>
                <a:cs typeface="Calibri"/>
              </a:rPr>
              <a:t>Economics</a:t>
            </a:r>
            <a:endParaRPr spc="-20" dirty="0">
              <a:latin typeface="Calibri"/>
              <a:cs typeface="Calibri"/>
            </a:endParaRPr>
          </a:p>
        </p:txBody>
      </p:sp>
      <p:sp>
        <p:nvSpPr>
          <p:cNvPr id="4" name="object 4"/>
          <p:cNvSpPr txBox="1"/>
          <p:nvPr/>
        </p:nvSpPr>
        <p:spPr>
          <a:xfrm>
            <a:off x="533400" y="5714268"/>
            <a:ext cx="3220720" cy="443711"/>
          </a:xfrm>
          <a:prstGeom prst="rect">
            <a:avLst/>
          </a:prstGeom>
        </p:spPr>
        <p:txBody>
          <a:bodyPr vert="horz" wrap="square" lIns="0" tIns="12700" rIns="0" bIns="0" rtlCol="0">
            <a:spAutoFit/>
          </a:bodyPr>
          <a:lstStyle/>
          <a:p>
            <a:pPr marL="12700">
              <a:lnSpc>
                <a:spcPct val="100000"/>
              </a:lnSpc>
              <a:spcBef>
                <a:spcPts val="100"/>
              </a:spcBef>
            </a:pPr>
            <a:r>
              <a:rPr lang="cs-CZ" sz="1400" i="1" spc="-5" dirty="0" smtClean="0">
                <a:latin typeface="Calibri"/>
                <a:cs typeface="Calibri"/>
              </a:rPr>
              <a:t>Source</a:t>
            </a:r>
            <a:r>
              <a:rPr sz="1400" i="1" spc="-5" dirty="0" smtClean="0">
                <a:latin typeface="Calibri"/>
                <a:cs typeface="Calibri"/>
              </a:rPr>
              <a:t>: </a:t>
            </a:r>
            <a:r>
              <a:rPr lang="en-GB" sz="1400" i="1" spc="-5" dirty="0" smtClean="0">
                <a:latin typeface="Calibri"/>
                <a:cs typeface="Calibri"/>
              </a:rPr>
              <a:t>Update info</a:t>
            </a:r>
            <a:r>
              <a:rPr lang="cs-CZ" sz="1400" i="1" spc="-5" dirty="0" smtClean="0">
                <a:latin typeface="Calibri"/>
                <a:cs typeface="Calibri"/>
              </a:rPr>
              <a:t>r</a:t>
            </a:r>
            <a:r>
              <a:rPr lang="en-GB" sz="1400" i="1" spc="-5" dirty="0" err="1" smtClean="0">
                <a:latin typeface="Calibri"/>
                <a:cs typeface="Calibri"/>
              </a:rPr>
              <a:t>mation</a:t>
            </a:r>
            <a:r>
              <a:rPr lang="en-GB" sz="1400" i="1" spc="-5" dirty="0" smtClean="0">
                <a:latin typeface="Calibri"/>
                <a:cs typeface="Calibri"/>
              </a:rPr>
              <a:t> </a:t>
            </a:r>
            <a:r>
              <a:rPr sz="1400" i="1" spc="-15" dirty="0" smtClean="0">
                <a:latin typeface="Calibri"/>
                <a:cs typeface="Calibri"/>
              </a:rPr>
              <a:t>ČMKOS</a:t>
            </a:r>
            <a:r>
              <a:rPr sz="1400" i="1" spc="-15" dirty="0">
                <a:latin typeface="Calibri"/>
                <a:cs typeface="Calibri"/>
              </a:rPr>
              <a:t>,</a:t>
            </a:r>
            <a:r>
              <a:rPr sz="1400" i="1" spc="-20" dirty="0">
                <a:latin typeface="Calibri"/>
                <a:cs typeface="Calibri"/>
              </a:rPr>
              <a:t> </a:t>
            </a:r>
            <a:r>
              <a:rPr sz="1400" i="1" spc="-5" dirty="0">
                <a:latin typeface="Calibri"/>
                <a:cs typeface="Calibri"/>
              </a:rPr>
              <a:t>18.9.2023</a:t>
            </a:r>
            <a:endParaRPr sz="1400" dirty="0">
              <a:latin typeface="Calibri"/>
              <a:cs typeface="Calibri"/>
            </a:endParaRPr>
          </a:p>
        </p:txBody>
      </p:sp>
      <p:sp>
        <p:nvSpPr>
          <p:cNvPr id="5" name="object 5"/>
          <p:cNvSpPr txBox="1"/>
          <p:nvPr/>
        </p:nvSpPr>
        <p:spPr>
          <a:xfrm>
            <a:off x="377443" y="1219936"/>
            <a:ext cx="11291570" cy="2062103"/>
          </a:xfrm>
          <a:prstGeom prst="rect">
            <a:avLst/>
          </a:prstGeom>
        </p:spPr>
        <p:txBody>
          <a:bodyPr vert="horz" wrap="square" lIns="0" tIns="114300" rIns="0" bIns="0" rtlCol="0">
            <a:spAutoFit/>
          </a:bodyPr>
          <a:lstStyle/>
          <a:p>
            <a:pPr marL="12700">
              <a:lnSpc>
                <a:spcPct val="100000"/>
              </a:lnSpc>
              <a:spcBef>
                <a:spcPts val="900"/>
              </a:spcBef>
            </a:pPr>
            <a:r>
              <a:rPr lang="en-GB" sz="2000" b="1" spc="-5" dirty="0" smtClean="0">
                <a:latin typeface="Calibri"/>
                <a:cs typeface="Calibri"/>
              </a:rPr>
              <a:t>Average wage in Czech Republic</a:t>
            </a:r>
            <a:endParaRPr lang="en-GB" sz="2000" dirty="0" smtClean="0">
              <a:latin typeface="Calibri"/>
              <a:cs typeface="Calibri"/>
            </a:endParaRPr>
          </a:p>
          <a:p>
            <a:pPr marL="12700">
              <a:lnSpc>
                <a:spcPct val="100000"/>
              </a:lnSpc>
              <a:spcBef>
                <a:spcPts val="805"/>
              </a:spcBef>
            </a:pPr>
            <a:r>
              <a:rPr lang="en-GB" sz="2000" b="1" spc="-10" dirty="0" smtClean="0">
                <a:latin typeface="Calibri"/>
                <a:cs typeface="Calibri"/>
              </a:rPr>
              <a:t>In the first half of 2023</a:t>
            </a:r>
            <a:r>
              <a:rPr lang="en-GB" sz="2000" spc="-10" dirty="0" smtClean="0">
                <a:latin typeface="Calibri"/>
                <a:cs typeface="Calibri"/>
              </a:rPr>
              <a:t>, the average wage reached 1,717 euros, an increase of 130 euros (8.2%) year-on-year. </a:t>
            </a:r>
          </a:p>
          <a:p>
            <a:pPr marL="12700">
              <a:lnSpc>
                <a:spcPct val="100000"/>
              </a:lnSpc>
              <a:spcBef>
                <a:spcPts val="360"/>
              </a:spcBef>
            </a:pPr>
            <a:r>
              <a:rPr lang="en-GB" sz="2000" spc="-10" dirty="0" smtClean="0">
                <a:latin typeface="Calibri"/>
                <a:cs typeface="Calibri"/>
              </a:rPr>
              <a:t>Consumer prices increased by 13.7% during the mentioned period, so wages fell by 4.8% in real terms.</a:t>
            </a:r>
          </a:p>
          <a:p>
            <a:pPr>
              <a:lnSpc>
                <a:spcPct val="100000"/>
              </a:lnSpc>
            </a:pPr>
            <a:endParaRPr lang="en-GB" sz="2000" dirty="0" smtClean="0">
              <a:latin typeface="Calibri"/>
              <a:cs typeface="Calibri"/>
            </a:endParaRPr>
          </a:p>
          <a:p>
            <a:pPr>
              <a:lnSpc>
                <a:spcPct val="100000"/>
              </a:lnSpc>
              <a:spcBef>
                <a:spcPts val="35"/>
              </a:spcBef>
            </a:pPr>
            <a:endParaRPr lang="en-GB" sz="1650" dirty="0" smtClean="0">
              <a:latin typeface="Calibri"/>
              <a:cs typeface="Calibri"/>
            </a:endParaRPr>
          </a:p>
          <a:p>
            <a:pPr marL="50800">
              <a:lnSpc>
                <a:spcPct val="100000"/>
              </a:lnSpc>
            </a:pPr>
            <a:r>
              <a:rPr lang="en-GB" sz="2000" spc="-10" dirty="0" smtClean="0">
                <a:latin typeface="Calibri"/>
                <a:cs typeface="Calibri"/>
              </a:rPr>
              <a:t>Development of nominal and real average wages</a:t>
            </a:r>
            <a:endParaRPr lang="en-GB" sz="2000" spc="-10" dirty="0">
              <a:latin typeface="Calibri"/>
              <a:cs typeface="Calibri"/>
            </a:endParaRPr>
          </a:p>
        </p:txBody>
      </p:sp>
      <p:graphicFrame>
        <p:nvGraphicFramePr>
          <p:cNvPr id="6" name="Objekt 5">
            <a:extLst>
              <a:ext uri="{FF2B5EF4-FFF2-40B4-BE49-F238E27FC236}">
                <a16:creationId xmlns:a16="http://schemas.microsoft.com/office/drawing/2014/main" id="{319B214F-F89E-BA92-FC0D-F876BB390111}"/>
              </a:ext>
            </a:extLst>
          </p:cNvPr>
          <p:cNvGraphicFramePr>
            <a:graphicFrameLocks noChangeAspect="1"/>
          </p:cNvGraphicFramePr>
          <p:nvPr>
            <p:extLst>
              <p:ext uri="{D42A27DB-BD31-4B8C-83A1-F6EECF244321}">
                <p14:modId xmlns:p14="http://schemas.microsoft.com/office/powerpoint/2010/main" val="2760630054"/>
              </p:ext>
            </p:extLst>
          </p:nvPr>
        </p:nvGraphicFramePr>
        <p:xfrm>
          <a:off x="533400" y="3744913"/>
          <a:ext cx="11212513" cy="1743075"/>
        </p:xfrm>
        <a:graphic>
          <a:graphicData uri="http://schemas.openxmlformats.org/presentationml/2006/ole">
            <mc:AlternateContent xmlns:mc="http://schemas.openxmlformats.org/markup-compatibility/2006">
              <mc:Choice xmlns:v="urn:schemas-microsoft-com:vml" Requires="v">
                <p:oleObj spid="_x0000_s1036" name="List" r:id="rId3" imgW="7179250" imgH="1115665" progId="Excel.Sheet.12">
                  <p:embed/>
                </p:oleObj>
              </mc:Choice>
              <mc:Fallback>
                <p:oleObj name="List" r:id="rId3" imgW="7179250" imgH="1115665" progId="Excel.Sheet.12">
                  <p:embed/>
                  <p:pic>
                    <p:nvPicPr>
                      <p:cNvPr id="0" name=""/>
                      <p:cNvPicPr/>
                      <p:nvPr/>
                    </p:nvPicPr>
                    <p:blipFill>
                      <a:blip r:embed="rId4"/>
                      <a:stretch>
                        <a:fillRect/>
                      </a:stretch>
                    </p:blipFill>
                    <p:spPr>
                      <a:xfrm>
                        <a:off x="533400" y="3744913"/>
                        <a:ext cx="11212513" cy="1743075"/>
                      </a:xfrm>
                      <a:prstGeom prst="rect">
                        <a:avLst/>
                      </a:prstGeom>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02158" y="5462117"/>
            <a:ext cx="165735" cy="1092200"/>
          </a:xfrm>
          <a:prstGeom prst="rect">
            <a:avLst/>
          </a:prstGeom>
        </p:spPr>
        <p:txBody>
          <a:bodyPr vert="horz" wrap="square" lIns="0" tIns="12065" rIns="0" bIns="0" rtlCol="0">
            <a:spAutoFit/>
          </a:bodyPr>
          <a:lstStyle/>
          <a:p>
            <a:pPr marL="12700">
              <a:lnSpc>
                <a:spcPct val="100000"/>
              </a:lnSpc>
              <a:spcBef>
                <a:spcPts val="95"/>
              </a:spcBef>
            </a:pPr>
            <a:r>
              <a:rPr sz="1000" b="1" spc="-10" dirty="0">
                <a:latin typeface="Arial"/>
                <a:cs typeface="Arial"/>
              </a:rPr>
              <a:t>24</a:t>
            </a:r>
            <a:endParaRPr sz="1000">
              <a:latin typeface="Arial"/>
              <a:cs typeface="Arial"/>
            </a:endParaRPr>
          </a:p>
          <a:p>
            <a:pPr marL="12700">
              <a:lnSpc>
                <a:spcPct val="100000"/>
              </a:lnSpc>
            </a:pPr>
            <a:r>
              <a:rPr sz="1000" b="1" spc="-10" dirty="0">
                <a:latin typeface="Arial"/>
                <a:cs typeface="Arial"/>
              </a:rPr>
              <a:t>25</a:t>
            </a:r>
            <a:endParaRPr sz="1000">
              <a:latin typeface="Arial"/>
              <a:cs typeface="Arial"/>
            </a:endParaRPr>
          </a:p>
          <a:p>
            <a:pPr marL="12700">
              <a:lnSpc>
                <a:spcPct val="100000"/>
              </a:lnSpc>
            </a:pPr>
            <a:r>
              <a:rPr sz="1000" b="1" spc="-10" dirty="0">
                <a:latin typeface="Arial"/>
                <a:cs typeface="Arial"/>
              </a:rPr>
              <a:t>26</a:t>
            </a:r>
            <a:endParaRPr sz="1000">
              <a:latin typeface="Arial"/>
              <a:cs typeface="Arial"/>
            </a:endParaRPr>
          </a:p>
          <a:p>
            <a:pPr marL="12700">
              <a:lnSpc>
                <a:spcPct val="100000"/>
              </a:lnSpc>
            </a:pPr>
            <a:r>
              <a:rPr sz="1000" b="1" spc="-10" dirty="0">
                <a:latin typeface="Arial"/>
                <a:cs typeface="Arial"/>
              </a:rPr>
              <a:t>27</a:t>
            </a:r>
            <a:endParaRPr sz="1000">
              <a:latin typeface="Arial"/>
              <a:cs typeface="Arial"/>
            </a:endParaRPr>
          </a:p>
          <a:p>
            <a:pPr marL="12700">
              <a:lnSpc>
                <a:spcPct val="100000"/>
              </a:lnSpc>
            </a:pPr>
            <a:r>
              <a:rPr sz="1000" b="1" spc="-10" dirty="0">
                <a:latin typeface="Arial"/>
                <a:cs typeface="Arial"/>
              </a:rPr>
              <a:t>28</a:t>
            </a:r>
            <a:endParaRPr sz="1000">
              <a:latin typeface="Arial"/>
              <a:cs typeface="Arial"/>
            </a:endParaRPr>
          </a:p>
          <a:p>
            <a:pPr marL="12700">
              <a:lnSpc>
                <a:spcPct val="100000"/>
              </a:lnSpc>
            </a:pPr>
            <a:r>
              <a:rPr sz="1000" b="1" spc="-10" dirty="0">
                <a:latin typeface="Arial"/>
                <a:cs typeface="Arial"/>
              </a:rPr>
              <a:t>29</a:t>
            </a:r>
            <a:endParaRPr sz="1000">
              <a:latin typeface="Arial"/>
              <a:cs typeface="Arial"/>
            </a:endParaRPr>
          </a:p>
          <a:p>
            <a:pPr marL="12700">
              <a:lnSpc>
                <a:spcPct val="100000"/>
              </a:lnSpc>
            </a:pPr>
            <a:r>
              <a:rPr sz="1000" b="1" spc="-10" dirty="0">
                <a:latin typeface="Arial"/>
                <a:cs typeface="Arial"/>
              </a:rPr>
              <a:t>30</a:t>
            </a:r>
            <a:endParaRPr sz="1000">
              <a:latin typeface="Arial"/>
              <a:cs typeface="Arial"/>
            </a:endParaRPr>
          </a:p>
        </p:txBody>
      </p:sp>
      <p:sp>
        <p:nvSpPr>
          <p:cNvPr id="4" name="object 4"/>
          <p:cNvSpPr txBox="1"/>
          <p:nvPr/>
        </p:nvSpPr>
        <p:spPr>
          <a:xfrm>
            <a:off x="1216558" y="5462117"/>
            <a:ext cx="9451442" cy="1089401"/>
          </a:xfrm>
          <a:prstGeom prst="rect">
            <a:avLst/>
          </a:prstGeom>
        </p:spPr>
        <p:txBody>
          <a:bodyPr vert="horz" wrap="square" lIns="0" tIns="12065" rIns="0" bIns="0" rtlCol="0">
            <a:spAutoFit/>
          </a:bodyPr>
          <a:lstStyle/>
          <a:p>
            <a:pPr marL="12700">
              <a:lnSpc>
                <a:spcPct val="100000"/>
              </a:lnSpc>
            </a:pPr>
            <a:r>
              <a:rPr lang="en-US" sz="1000" spc="-5" dirty="0" smtClean="0">
                <a:latin typeface="Arial"/>
                <a:cs typeface="Arial"/>
              </a:rPr>
              <a:t>Production </a:t>
            </a:r>
            <a:r>
              <a:rPr lang="en-US" sz="1000" spc="-5" dirty="0">
                <a:latin typeface="Arial"/>
                <a:cs typeface="Arial"/>
              </a:rPr>
              <a:t>of basic metals, metallurgical processing of metals; foundry </a:t>
            </a:r>
            <a:endParaRPr lang="cs-CZ" sz="1000" spc="-5" dirty="0" smtClean="0">
              <a:latin typeface="Arial"/>
              <a:cs typeface="Arial"/>
            </a:endParaRPr>
          </a:p>
          <a:p>
            <a:pPr marL="12700">
              <a:lnSpc>
                <a:spcPct val="100000"/>
              </a:lnSpc>
            </a:pPr>
            <a:r>
              <a:rPr lang="en-US" sz="1000" spc="-5" dirty="0" smtClean="0">
                <a:latin typeface="Arial"/>
                <a:cs typeface="Arial"/>
              </a:rPr>
              <a:t>Manufacture </a:t>
            </a:r>
            <a:r>
              <a:rPr lang="en-US" sz="1000" spc="-5" dirty="0">
                <a:latin typeface="Arial"/>
                <a:cs typeface="Arial"/>
              </a:rPr>
              <a:t>of metal structures and metal products, except machinery and equipment </a:t>
            </a:r>
            <a:endParaRPr lang="cs-CZ" sz="1000" spc="-5" dirty="0" smtClean="0">
              <a:latin typeface="Arial"/>
              <a:cs typeface="Arial"/>
            </a:endParaRPr>
          </a:p>
          <a:p>
            <a:pPr marL="12700">
              <a:lnSpc>
                <a:spcPct val="100000"/>
              </a:lnSpc>
            </a:pPr>
            <a:r>
              <a:rPr lang="en-US" sz="1000" spc="-5" dirty="0" smtClean="0">
                <a:latin typeface="Arial"/>
                <a:cs typeface="Arial"/>
              </a:rPr>
              <a:t>Manufacture </a:t>
            </a:r>
            <a:r>
              <a:rPr lang="en-US" sz="1000" spc="-5" dirty="0">
                <a:latin typeface="Arial"/>
                <a:cs typeface="Arial"/>
              </a:rPr>
              <a:t>of computers, electronic and optical instruments and equipment </a:t>
            </a:r>
            <a:endParaRPr lang="cs-CZ" sz="1000" spc="-5" dirty="0" smtClean="0">
              <a:latin typeface="Arial"/>
              <a:cs typeface="Arial"/>
            </a:endParaRPr>
          </a:p>
          <a:p>
            <a:pPr marL="12700">
              <a:lnSpc>
                <a:spcPct val="100000"/>
              </a:lnSpc>
            </a:pPr>
            <a:r>
              <a:rPr lang="en-US" sz="1000" spc="-5" dirty="0" smtClean="0">
                <a:latin typeface="Arial"/>
                <a:cs typeface="Arial"/>
              </a:rPr>
              <a:t>Manufacture </a:t>
            </a:r>
            <a:r>
              <a:rPr lang="en-US" sz="1000" spc="-5" dirty="0">
                <a:latin typeface="Arial"/>
                <a:cs typeface="Arial"/>
              </a:rPr>
              <a:t>of electrical equipment </a:t>
            </a:r>
            <a:endParaRPr lang="cs-CZ" sz="1000" spc="-5" dirty="0" smtClean="0">
              <a:latin typeface="Arial"/>
              <a:cs typeface="Arial"/>
            </a:endParaRPr>
          </a:p>
          <a:p>
            <a:pPr marL="12700">
              <a:lnSpc>
                <a:spcPct val="100000"/>
              </a:lnSpc>
            </a:pPr>
            <a:r>
              <a:rPr lang="en-US" sz="1000" spc="-5" dirty="0" smtClean="0">
                <a:latin typeface="Arial"/>
                <a:cs typeface="Arial"/>
              </a:rPr>
              <a:t>Manufacture </a:t>
            </a:r>
            <a:r>
              <a:rPr lang="en-US" sz="1000" spc="-5" dirty="0">
                <a:latin typeface="Arial"/>
                <a:cs typeface="Arial"/>
              </a:rPr>
              <a:t>of machinery and equipment </a:t>
            </a:r>
            <a:r>
              <a:rPr lang="en-US" sz="1000" spc="-5" dirty="0" err="1">
                <a:latin typeface="Arial"/>
                <a:cs typeface="Arial"/>
              </a:rPr>
              <a:t>n.e.c</a:t>
            </a:r>
            <a:r>
              <a:rPr lang="en-US" sz="1000" spc="-5" dirty="0">
                <a:latin typeface="Arial"/>
                <a:cs typeface="Arial"/>
              </a:rPr>
              <a:t>. </a:t>
            </a:r>
            <a:endParaRPr lang="cs-CZ" sz="1000" spc="-5" dirty="0" smtClean="0">
              <a:latin typeface="Arial"/>
              <a:cs typeface="Arial"/>
            </a:endParaRPr>
          </a:p>
          <a:p>
            <a:pPr marL="12700">
              <a:lnSpc>
                <a:spcPct val="100000"/>
              </a:lnSpc>
            </a:pPr>
            <a:r>
              <a:rPr lang="en-US" sz="1000" spc="-5" dirty="0" smtClean="0">
                <a:latin typeface="Arial"/>
                <a:cs typeface="Arial"/>
              </a:rPr>
              <a:t>Manufacture </a:t>
            </a:r>
            <a:r>
              <a:rPr lang="en-US" sz="1000" spc="-5" dirty="0">
                <a:latin typeface="Arial"/>
                <a:cs typeface="Arial"/>
              </a:rPr>
              <a:t>of motor vehicles (except motorcycles), bodies, trailers and semi-trailers and parts and accessories </a:t>
            </a:r>
            <a:endParaRPr lang="cs-CZ" sz="1000" spc="-5" dirty="0" smtClean="0">
              <a:latin typeface="Arial"/>
              <a:cs typeface="Arial"/>
            </a:endParaRPr>
          </a:p>
          <a:p>
            <a:pPr marL="12700">
              <a:lnSpc>
                <a:spcPct val="100000"/>
              </a:lnSpc>
            </a:pPr>
            <a:r>
              <a:rPr lang="en-US" sz="1000" spc="-5" dirty="0" smtClean="0">
                <a:latin typeface="Arial"/>
                <a:cs typeface="Arial"/>
              </a:rPr>
              <a:t>Production </a:t>
            </a:r>
            <a:r>
              <a:rPr lang="en-US" sz="1000" spc="-5" dirty="0">
                <a:latin typeface="Arial"/>
                <a:cs typeface="Arial"/>
              </a:rPr>
              <a:t>of other means of transport and equipment</a:t>
            </a:r>
            <a:endParaRPr sz="1000" spc="-5" dirty="0">
              <a:latin typeface="Arial"/>
              <a:cs typeface="Arial"/>
            </a:endParaRPr>
          </a:p>
        </p:txBody>
      </p:sp>
      <p:sp>
        <p:nvSpPr>
          <p:cNvPr id="5" name="object 5"/>
          <p:cNvSpPr txBox="1"/>
          <p:nvPr/>
        </p:nvSpPr>
        <p:spPr>
          <a:xfrm>
            <a:off x="399388" y="788924"/>
            <a:ext cx="5163211" cy="1080424"/>
          </a:xfrm>
          <a:prstGeom prst="rect">
            <a:avLst/>
          </a:prstGeom>
        </p:spPr>
        <p:txBody>
          <a:bodyPr vert="horz" wrap="square" lIns="0" tIns="13335" rIns="0" bIns="0" rtlCol="0">
            <a:spAutoFit/>
          </a:bodyPr>
          <a:lstStyle/>
          <a:p>
            <a:pPr marL="12700">
              <a:lnSpc>
                <a:spcPct val="100000"/>
              </a:lnSpc>
              <a:spcBef>
                <a:spcPts val="105"/>
              </a:spcBef>
            </a:pPr>
            <a:r>
              <a:rPr lang="en-GB" sz="2000" b="1" spc="-10" dirty="0" smtClean="0">
                <a:latin typeface="Calibri"/>
                <a:cs typeface="Calibri"/>
              </a:rPr>
              <a:t>Wages in metal industry for 1st half of</a:t>
            </a:r>
            <a:r>
              <a:rPr lang="en-GB" sz="2000" b="1" dirty="0" smtClean="0">
                <a:latin typeface="Calibri"/>
                <a:cs typeface="Calibri"/>
              </a:rPr>
              <a:t> 2023</a:t>
            </a:r>
            <a:endParaRPr lang="en-GB" sz="2000" dirty="0" smtClean="0">
              <a:latin typeface="Calibri"/>
              <a:cs typeface="Calibri"/>
            </a:endParaRPr>
          </a:p>
          <a:p>
            <a:pPr marL="12700">
              <a:lnSpc>
                <a:spcPct val="100000"/>
              </a:lnSpc>
              <a:spcBef>
                <a:spcPts val="55"/>
              </a:spcBef>
            </a:pPr>
            <a:r>
              <a:rPr lang="en-GB" sz="1200" i="1" spc="-5" dirty="0" smtClean="0">
                <a:latin typeface="Calibri"/>
                <a:cs typeface="Calibri"/>
              </a:rPr>
              <a:t>Source: </a:t>
            </a:r>
            <a:r>
              <a:rPr lang="en-GB" sz="1200" i="1" spc="-15" dirty="0" smtClean="0">
                <a:latin typeface="Calibri"/>
                <a:cs typeface="Calibri"/>
              </a:rPr>
              <a:t>ČSÚ, </a:t>
            </a:r>
            <a:r>
              <a:rPr lang="en-GB" sz="1200" i="1" spc="-5" dirty="0" smtClean="0">
                <a:latin typeface="Calibri"/>
                <a:cs typeface="Calibri"/>
              </a:rPr>
              <a:t>unofficial results for OS KOVO needs only</a:t>
            </a:r>
            <a:endParaRPr lang="en-GB" sz="1200" dirty="0" smtClean="0">
              <a:latin typeface="Calibri"/>
              <a:cs typeface="Calibri"/>
            </a:endParaRPr>
          </a:p>
          <a:p>
            <a:pPr>
              <a:lnSpc>
                <a:spcPct val="100000"/>
              </a:lnSpc>
              <a:spcBef>
                <a:spcPts val="40"/>
              </a:spcBef>
            </a:pPr>
            <a:endParaRPr lang="en-GB" sz="1650" dirty="0" smtClean="0">
              <a:latin typeface="Calibri"/>
              <a:cs typeface="Calibri"/>
            </a:endParaRPr>
          </a:p>
          <a:p>
            <a:pPr marL="12700">
              <a:lnSpc>
                <a:spcPct val="100000"/>
              </a:lnSpc>
            </a:pPr>
            <a:r>
              <a:rPr lang="en-GB" sz="2000" spc="-5" dirty="0" smtClean="0">
                <a:latin typeface="Calibri"/>
                <a:cs typeface="Calibri"/>
              </a:rPr>
              <a:t>Average wage </a:t>
            </a:r>
            <a:r>
              <a:rPr lang="en-GB" sz="2000" spc="-35" dirty="0" smtClean="0">
                <a:latin typeface="Calibri"/>
                <a:cs typeface="Calibri"/>
              </a:rPr>
              <a:t>KOVO </a:t>
            </a:r>
            <a:r>
              <a:rPr lang="en-GB" sz="2000" dirty="0" smtClean="0">
                <a:latin typeface="Calibri"/>
                <a:cs typeface="Calibri"/>
              </a:rPr>
              <a:t>(CZ-NACE 24 -</a:t>
            </a:r>
            <a:r>
              <a:rPr lang="en-GB" sz="2000" spc="-55" dirty="0" smtClean="0">
                <a:latin typeface="Calibri"/>
                <a:cs typeface="Calibri"/>
              </a:rPr>
              <a:t> </a:t>
            </a:r>
            <a:r>
              <a:rPr lang="en-GB" sz="2000" dirty="0" smtClean="0">
                <a:latin typeface="Calibri"/>
                <a:cs typeface="Calibri"/>
              </a:rPr>
              <a:t>30)</a:t>
            </a:r>
            <a:endParaRPr lang="en-GB" sz="2000" dirty="0">
              <a:latin typeface="Calibri"/>
              <a:cs typeface="Calibri"/>
            </a:endParaRPr>
          </a:p>
        </p:txBody>
      </p:sp>
      <p:sp>
        <p:nvSpPr>
          <p:cNvPr id="6" name="object 6"/>
          <p:cNvSpPr txBox="1"/>
          <p:nvPr/>
        </p:nvSpPr>
        <p:spPr>
          <a:xfrm>
            <a:off x="442061" y="2035810"/>
            <a:ext cx="1023619" cy="330835"/>
          </a:xfrm>
          <a:prstGeom prst="rect">
            <a:avLst/>
          </a:prstGeom>
        </p:spPr>
        <p:txBody>
          <a:bodyPr vert="horz" wrap="square" lIns="0" tIns="13335" rIns="0" bIns="0" rtlCol="0">
            <a:spAutoFit/>
          </a:bodyPr>
          <a:lstStyle/>
          <a:p>
            <a:pPr marL="12700">
              <a:lnSpc>
                <a:spcPct val="100000"/>
              </a:lnSpc>
              <a:spcBef>
                <a:spcPts val="105"/>
              </a:spcBef>
            </a:pPr>
            <a:r>
              <a:rPr lang="cs-CZ" sz="2000" b="1" dirty="0">
                <a:latin typeface="Calibri"/>
                <a:cs typeface="Calibri"/>
              </a:rPr>
              <a:t>1 823 eur</a:t>
            </a:r>
            <a:endParaRPr sz="2000" dirty="0">
              <a:latin typeface="Calibri"/>
              <a:cs typeface="Calibri"/>
            </a:endParaRPr>
          </a:p>
        </p:txBody>
      </p:sp>
      <p:sp>
        <p:nvSpPr>
          <p:cNvPr id="7" name="object 7"/>
          <p:cNvSpPr txBox="1"/>
          <p:nvPr/>
        </p:nvSpPr>
        <p:spPr>
          <a:xfrm>
            <a:off x="2271141" y="2035810"/>
            <a:ext cx="2475865" cy="635635"/>
          </a:xfrm>
          <a:prstGeom prst="rect">
            <a:avLst/>
          </a:prstGeom>
        </p:spPr>
        <p:txBody>
          <a:bodyPr vert="horz" wrap="square" lIns="0" tIns="13335" rIns="0" bIns="0" rtlCol="0">
            <a:spAutoFit/>
          </a:bodyPr>
          <a:lstStyle/>
          <a:p>
            <a:pPr marL="12700">
              <a:lnSpc>
                <a:spcPct val="100000"/>
              </a:lnSpc>
              <a:spcBef>
                <a:spcPts val="105"/>
              </a:spcBef>
            </a:pPr>
            <a:r>
              <a:rPr sz="2000" b="1" dirty="0">
                <a:latin typeface="Calibri"/>
                <a:cs typeface="Calibri"/>
              </a:rPr>
              <a:t>+ 9,5 % </a:t>
            </a:r>
            <a:r>
              <a:rPr lang="en-GB" sz="2000" spc="-5" dirty="0" smtClean="0">
                <a:latin typeface="Calibri"/>
                <a:cs typeface="Calibri"/>
              </a:rPr>
              <a:t>nominal wage</a:t>
            </a:r>
            <a:endParaRPr lang="en-GB" sz="2000" dirty="0" smtClean="0">
              <a:latin typeface="Calibri"/>
              <a:cs typeface="Calibri"/>
            </a:endParaRPr>
          </a:p>
          <a:p>
            <a:pPr marL="83820">
              <a:lnSpc>
                <a:spcPct val="100000"/>
              </a:lnSpc>
            </a:pPr>
            <a:r>
              <a:rPr lang="en-GB" sz="2000" b="1" dirty="0" smtClean="0">
                <a:solidFill>
                  <a:srgbClr val="C00000"/>
                </a:solidFill>
                <a:latin typeface="Calibri"/>
                <a:cs typeface="Calibri"/>
              </a:rPr>
              <a:t>- 3,7 % </a:t>
            </a:r>
            <a:r>
              <a:rPr lang="en-GB" sz="2000" b="1" spc="-10" dirty="0" smtClean="0">
                <a:solidFill>
                  <a:srgbClr val="C00000"/>
                </a:solidFill>
                <a:latin typeface="Calibri"/>
                <a:cs typeface="Calibri"/>
              </a:rPr>
              <a:t>real wage</a:t>
            </a:r>
            <a:endParaRPr lang="en-GB" sz="2000" dirty="0">
              <a:latin typeface="Calibri"/>
              <a:cs typeface="Calibri"/>
            </a:endParaRPr>
          </a:p>
        </p:txBody>
      </p:sp>
      <p:sp>
        <p:nvSpPr>
          <p:cNvPr id="8" name="object 8"/>
          <p:cNvSpPr txBox="1">
            <a:spLocks noGrp="1"/>
          </p:cNvSpPr>
          <p:nvPr>
            <p:ph type="title"/>
          </p:nvPr>
        </p:nvSpPr>
        <p:spPr>
          <a:xfrm>
            <a:off x="7964423" y="355091"/>
            <a:ext cx="3432175" cy="375744"/>
          </a:xfrm>
          <a:prstGeom prst="rect">
            <a:avLst/>
          </a:prstGeom>
          <a:solidFill>
            <a:srgbClr val="FF0000"/>
          </a:solidFill>
        </p:spPr>
        <p:txBody>
          <a:bodyPr vert="horz" wrap="square" lIns="0" tIns="6350" rIns="0" bIns="0" rtlCol="0">
            <a:spAutoFit/>
          </a:bodyPr>
          <a:lstStyle/>
          <a:p>
            <a:pPr marL="1040130">
              <a:lnSpc>
                <a:spcPct val="100000"/>
              </a:lnSpc>
              <a:spcBef>
                <a:spcPts val="50"/>
              </a:spcBef>
            </a:pPr>
            <a:r>
              <a:rPr lang="en-GB" spc="-20" dirty="0">
                <a:latin typeface="Calibri"/>
                <a:cs typeface="Calibri"/>
              </a:rPr>
              <a:t>Economics</a:t>
            </a:r>
            <a:endParaRPr spc="-20" dirty="0">
              <a:latin typeface="Calibri"/>
              <a:cs typeface="Calibri"/>
            </a:endParaRPr>
          </a:p>
        </p:txBody>
      </p:sp>
      <p:graphicFrame>
        <p:nvGraphicFramePr>
          <p:cNvPr id="11" name="Objekt 10">
            <a:extLst>
              <a:ext uri="{FF2B5EF4-FFF2-40B4-BE49-F238E27FC236}">
                <a16:creationId xmlns:a16="http://schemas.microsoft.com/office/drawing/2014/main" id="{8F55D223-E889-7A22-6E6E-F4CD875D394B}"/>
              </a:ext>
            </a:extLst>
          </p:cNvPr>
          <p:cNvGraphicFramePr>
            <a:graphicFrameLocks noChangeAspect="1"/>
          </p:cNvGraphicFramePr>
          <p:nvPr>
            <p:extLst>
              <p:ext uri="{D42A27DB-BD31-4B8C-83A1-F6EECF244321}">
                <p14:modId xmlns:p14="http://schemas.microsoft.com/office/powerpoint/2010/main" val="2602026847"/>
              </p:ext>
            </p:extLst>
          </p:nvPr>
        </p:nvGraphicFramePr>
        <p:xfrm>
          <a:off x="917575" y="3011488"/>
          <a:ext cx="5380038" cy="2100262"/>
        </p:xfrm>
        <a:graphic>
          <a:graphicData uri="http://schemas.openxmlformats.org/presentationml/2006/ole">
            <mc:AlternateContent xmlns:mc="http://schemas.openxmlformats.org/markup-compatibility/2006">
              <mc:Choice xmlns:v="urn:schemas-microsoft-com:vml" Requires="v">
                <p:oleObj spid="_x0000_s2072" name="List" r:id="rId3" imgW="3249265" imgH="1268065" progId="Excel.Sheet.8">
                  <p:embed/>
                </p:oleObj>
              </mc:Choice>
              <mc:Fallback>
                <p:oleObj name="List" r:id="rId3" imgW="3249265" imgH="1268065" progId="Excel.Sheet.8">
                  <p:embed/>
                  <p:pic>
                    <p:nvPicPr>
                      <p:cNvPr id="0" name=""/>
                      <p:cNvPicPr/>
                      <p:nvPr/>
                    </p:nvPicPr>
                    <p:blipFill>
                      <a:blip r:embed="rId4"/>
                      <a:stretch>
                        <a:fillRect/>
                      </a:stretch>
                    </p:blipFill>
                    <p:spPr>
                      <a:xfrm>
                        <a:off x="917575" y="3011488"/>
                        <a:ext cx="5380038" cy="2100262"/>
                      </a:xfrm>
                      <a:prstGeom prst="rect">
                        <a:avLst/>
                      </a:prstGeom>
                    </p:spPr>
                  </p:pic>
                </p:oleObj>
              </mc:Fallback>
            </mc:AlternateContent>
          </a:graphicData>
        </a:graphic>
      </p:graphicFrame>
      <p:graphicFrame>
        <p:nvGraphicFramePr>
          <p:cNvPr id="12" name="Objekt 11">
            <a:extLst>
              <a:ext uri="{FF2B5EF4-FFF2-40B4-BE49-F238E27FC236}">
                <a16:creationId xmlns:a16="http://schemas.microsoft.com/office/drawing/2014/main" id="{75B2F450-3241-91EE-0A0F-DC764D33336A}"/>
              </a:ext>
            </a:extLst>
          </p:cNvPr>
          <p:cNvGraphicFramePr>
            <a:graphicFrameLocks noChangeAspect="1"/>
          </p:cNvGraphicFramePr>
          <p:nvPr>
            <p:extLst>
              <p:ext uri="{D42A27DB-BD31-4B8C-83A1-F6EECF244321}">
                <p14:modId xmlns:p14="http://schemas.microsoft.com/office/powerpoint/2010/main" val="700443555"/>
              </p:ext>
            </p:extLst>
          </p:nvPr>
        </p:nvGraphicFramePr>
        <p:xfrm>
          <a:off x="6704013" y="1425575"/>
          <a:ext cx="4541837" cy="4203700"/>
        </p:xfrm>
        <a:graphic>
          <a:graphicData uri="http://schemas.openxmlformats.org/presentationml/2006/ole">
            <mc:AlternateContent xmlns:mc="http://schemas.openxmlformats.org/markup-compatibility/2006">
              <mc:Choice xmlns:v="urn:schemas-microsoft-com:vml" Requires="v">
                <p:oleObj spid="_x0000_s2073" name="List" r:id="rId5" imgW="2563707" imgH="2373086" progId="Excel.Sheet.8">
                  <p:embed/>
                </p:oleObj>
              </mc:Choice>
              <mc:Fallback>
                <p:oleObj name="List" r:id="rId5" imgW="2563707" imgH="2373086" progId="Excel.Sheet.8">
                  <p:embed/>
                  <p:pic>
                    <p:nvPicPr>
                      <p:cNvPr id="0" name=""/>
                      <p:cNvPicPr/>
                      <p:nvPr/>
                    </p:nvPicPr>
                    <p:blipFill>
                      <a:blip r:embed="rId6"/>
                      <a:stretch>
                        <a:fillRect/>
                      </a:stretch>
                    </p:blipFill>
                    <p:spPr>
                      <a:xfrm>
                        <a:off x="6704013" y="1425575"/>
                        <a:ext cx="4541837" cy="4203700"/>
                      </a:xfrm>
                      <a:prstGeom prst="rect">
                        <a:avLst/>
                      </a:prstGeom>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5663F7DF-2A9C-F6AA-A0C4-A7C592167BF4}"/>
              </a:ext>
            </a:extLst>
          </p:cNvPr>
          <p:cNvPicPr>
            <a:picLocks noChangeAspect="1"/>
          </p:cNvPicPr>
          <p:nvPr/>
        </p:nvPicPr>
        <p:blipFill>
          <a:blip r:embed="rId2"/>
          <a:stretch>
            <a:fillRect/>
          </a:stretch>
        </p:blipFill>
        <p:spPr>
          <a:xfrm>
            <a:off x="5994724" y="2155362"/>
            <a:ext cx="6181725" cy="4352925"/>
          </a:xfrm>
          <a:prstGeom prst="rect">
            <a:avLst/>
          </a:prstGeom>
        </p:spPr>
      </p:pic>
      <p:sp>
        <p:nvSpPr>
          <p:cNvPr id="4" name="TextovéPole 3">
            <a:extLst>
              <a:ext uri="{FF2B5EF4-FFF2-40B4-BE49-F238E27FC236}">
                <a16:creationId xmlns:a16="http://schemas.microsoft.com/office/drawing/2014/main" id="{4F898290-3FF0-A422-3EE6-50C27A8ABA63}"/>
              </a:ext>
            </a:extLst>
          </p:cNvPr>
          <p:cNvSpPr txBox="1"/>
          <p:nvPr/>
        </p:nvSpPr>
        <p:spPr>
          <a:xfrm>
            <a:off x="533400" y="1066800"/>
            <a:ext cx="5638799" cy="4339650"/>
          </a:xfrm>
          <a:prstGeom prst="rect">
            <a:avLst/>
          </a:prstGeom>
          <a:noFill/>
        </p:spPr>
        <p:txBody>
          <a:bodyPr wrap="square" rtlCol="0">
            <a:spAutoFit/>
          </a:bodyPr>
          <a:lstStyle/>
          <a:p>
            <a:r>
              <a:rPr lang="en-GB" sz="2000" b="1" dirty="0" smtClean="0"/>
              <a:t>Pensions in Czech Republic</a:t>
            </a:r>
          </a:p>
          <a:p>
            <a:endParaRPr lang="en-GB" dirty="0" smtClean="0"/>
          </a:p>
          <a:p>
            <a:r>
              <a:rPr lang="en-GB" sz="2000" dirty="0" smtClean="0"/>
              <a:t>Average pension 2022	736 euro</a:t>
            </a:r>
          </a:p>
          <a:p>
            <a:r>
              <a:rPr lang="en-GB" sz="2000" dirty="0" smtClean="0"/>
              <a:t>Man			805 euro</a:t>
            </a:r>
          </a:p>
          <a:p>
            <a:r>
              <a:rPr lang="en-GB" sz="2000" dirty="0" smtClean="0"/>
              <a:t>Woman			671 euro</a:t>
            </a:r>
          </a:p>
          <a:p>
            <a:r>
              <a:rPr lang="en-GB" sz="2000" dirty="0" smtClean="0"/>
              <a:t>Woman/Man		83,4 %</a:t>
            </a:r>
          </a:p>
          <a:p>
            <a:endParaRPr lang="en-GB" sz="2000" dirty="0" smtClean="0"/>
          </a:p>
          <a:p>
            <a:r>
              <a:rPr lang="en-GB" sz="2000" dirty="0" smtClean="0"/>
              <a:t>Average pension 2023 (estimation)   822 </a:t>
            </a:r>
            <a:r>
              <a:rPr lang="en-GB" sz="2000" dirty="0" err="1" smtClean="0"/>
              <a:t>eur</a:t>
            </a:r>
            <a:r>
              <a:rPr lang="en-GB" sz="2000" dirty="0" smtClean="0"/>
              <a:t> (+ 11,7 %)</a:t>
            </a:r>
          </a:p>
          <a:p>
            <a:endParaRPr lang="en-GB" sz="2000" dirty="0" smtClean="0"/>
          </a:p>
          <a:p>
            <a:r>
              <a:rPr lang="en-GB" sz="2000" dirty="0" smtClean="0"/>
              <a:t>Share of pension on average wage:</a:t>
            </a:r>
          </a:p>
          <a:p>
            <a:r>
              <a:rPr lang="en-GB" sz="2000" dirty="0" err="1" smtClean="0"/>
              <a:t>Brutto</a:t>
            </a:r>
            <a:r>
              <a:rPr lang="en-GB" sz="2000" dirty="0" smtClean="0"/>
              <a:t>	44,9 %</a:t>
            </a:r>
          </a:p>
          <a:p>
            <a:r>
              <a:rPr lang="en-GB" sz="2000" dirty="0" err="1" smtClean="0"/>
              <a:t>Netto</a:t>
            </a:r>
            <a:r>
              <a:rPr lang="en-GB" sz="2000" dirty="0" smtClean="0"/>
              <a:t>	55,9 %</a:t>
            </a:r>
          </a:p>
          <a:p>
            <a:endParaRPr lang="cs-CZ" dirty="0"/>
          </a:p>
        </p:txBody>
      </p:sp>
      <p:sp>
        <p:nvSpPr>
          <p:cNvPr id="5" name="TextovéPole 4">
            <a:extLst>
              <a:ext uri="{FF2B5EF4-FFF2-40B4-BE49-F238E27FC236}">
                <a16:creationId xmlns:a16="http://schemas.microsoft.com/office/drawing/2014/main" id="{FF6226D6-F40A-99CC-FD0E-301ACD06BEBB}"/>
              </a:ext>
            </a:extLst>
          </p:cNvPr>
          <p:cNvSpPr txBox="1"/>
          <p:nvPr/>
        </p:nvSpPr>
        <p:spPr>
          <a:xfrm>
            <a:off x="5334000" y="1819397"/>
            <a:ext cx="6594562" cy="1015663"/>
          </a:xfrm>
          <a:prstGeom prst="rect">
            <a:avLst/>
          </a:prstGeom>
          <a:noFill/>
        </p:spPr>
        <p:txBody>
          <a:bodyPr wrap="none" rtlCol="0">
            <a:spAutoFit/>
          </a:bodyPr>
          <a:lstStyle/>
          <a:p>
            <a:r>
              <a:rPr lang="en-US" sz="2000" dirty="0" smtClean="0"/>
              <a:t>Development </a:t>
            </a:r>
            <a:r>
              <a:rPr lang="en-US" sz="2000" dirty="0"/>
              <a:t>of the amount of pensions (total, men, women)</a:t>
            </a:r>
          </a:p>
          <a:p>
            <a:r>
              <a:rPr lang="en-US" sz="2000" dirty="0"/>
              <a:t/>
            </a:r>
            <a:br>
              <a:rPr lang="en-US" sz="2000" dirty="0"/>
            </a:br>
            <a:endParaRPr lang="cs-CZ" sz="2000" dirty="0"/>
          </a:p>
        </p:txBody>
      </p:sp>
      <p:sp>
        <p:nvSpPr>
          <p:cNvPr id="2" name="object 8">
            <a:extLst>
              <a:ext uri="{FF2B5EF4-FFF2-40B4-BE49-F238E27FC236}">
                <a16:creationId xmlns:a16="http://schemas.microsoft.com/office/drawing/2014/main" id="{6D77FEE8-E992-0E46-73B0-3575DFAAD3B6}"/>
              </a:ext>
            </a:extLst>
          </p:cNvPr>
          <p:cNvSpPr txBox="1">
            <a:spLocks/>
          </p:cNvSpPr>
          <p:nvPr/>
        </p:nvSpPr>
        <p:spPr>
          <a:xfrm>
            <a:off x="7964423" y="355091"/>
            <a:ext cx="3432175" cy="375744"/>
          </a:xfrm>
          <a:prstGeom prst="rect">
            <a:avLst/>
          </a:prstGeom>
          <a:solidFill>
            <a:srgbClr val="FF0000"/>
          </a:solidFill>
        </p:spPr>
        <p:txBody>
          <a:bodyPr vert="horz" wrap="square" lIns="0" tIns="6350" rIns="0" bIns="0" rtlCol="0">
            <a:spAutoFit/>
          </a:bodyPr>
          <a:lstStyle>
            <a:lvl1pPr>
              <a:defRPr>
                <a:latin typeface="+mj-lt"/>
                <a:ea typeface="+mj-ea"/>
                <a:cs typeface="+mj-cs"/>
              </a:defRPr>
            </a:lvl1pPr>
          </a:lstStyle>
          <a:p>
            <a:pPr marL="1040130">
              <a:spcBef>
                <a:spcPts val="50"/>
              </a:spcBef>
            </a:pPr>
            <a:r>
              <a:rPr lang="en-GB" sz="2400" spc="-20" dirty="0">
                <a:solidFill>
                  <a:schemeClr val="bg1"/>
                </a:solidFill>
                <a:cs typeface="Calibri"/>
              </a:rPr>
              <a:t>Economics</a:t>
            </a:r>
            <a:endParaRPr lang="cs-CZ" sz="2400" kern="0" spc="-20" dirty="0">
              <a:solidFill>
                <a:schemeClr val="bg1"/>
              </a:solidFill>
              <a:latin typeface="Calibri"/>
              <a:cs typeface="Calibri"/>
            </a:endParaRPr>
          </a:p>
        </p:txBody>
      </p:sp>
    </p:spTree>
    <p:extLst>
      <p:ext uri="{BB962C8B-B14F-4D97-AF65-F5344CB8AC3E}">
        <p14:creationId xmlns:p14="http://schemas.microsoft.com/office/powerpoint/2010/main" val="3598439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7921752" y="341375"/>
            <a:ext cx="3434079" cy="375103"/>
          </a:xfrm>
          <a:prstGeom prst="rect">
            <a:avLst/>
          </a:prstGeom>
          <a:solidFill>
            <a:srgbClr val="FF0000"/>
          </a:solidFill>
        </p:spPr>
        <p:txBody>
          <a:bodyPr vert="horz" wrap="square" lIns="0" tIns="5715" rIns="0" bIns="0" rtlCol="0">
            <a:spAutoFit/>
          </a:bodyPr>
          <a:lstStyle/>
          <a:p>
            <a:pPr marL="454025">
              <a:lnSpc>
                <a:spcPct val="100000"/>
              </a:lnSpc>
              <a:spcBef>
                <a:spcPts val="45"/>
              </a:spcBef>
            </a:pPr>
            <a:r>
              <a:rPr lang="en-GB" spc="-25" dirty="0" smtClean="0">
                <a:latin typeface="Calibri"/>
                <a:cs typeface="Calibri"/>
              </a:rPr>
              <a:t>Company problems</a:t>
            </a:r>
            <a:endParaRPr lang="en-GB" spc="-15" dirty="0">
              <a:latin typeface="Calibri"/>
              <a:cs typeface="Calibri"/>
            </a:endParaRPr>
          </a:p>
        </p:txBody>
      </p:sp>
      <p:sp>
        <p:nvSpPr>
          <p:cNvPr id="11" name="TextovéPole 10">
            <a:extLst>
              <a:ext uri="{FF2B5EF4-FFF2-40B4-BE49-F238E27FC236}">
                <a16:creationId xmlns:a16="http://schemas.microsoft.com/office/drawing/2014/main" id="{28885A0B-A1F2-080A-344F-819162374F07}"/>
              </a:ext>
            </a:extLst>
          </p:cNvPr>
          <p:cNvSpPr txBox="1"/>
          <p:nvPr/>
        </p:nvSpPr>
        <p:spPr>
          <a:xfrm>
            <a:off x="454058" y="1524000"/>
            <a:ext cx="11345866" cy="2554545"/>
          </a:xfrm>
          <a:prstGeom prst="rect">
            <a:avLst/>
          </a:prstGeom>
          <a:noFill/>
        </p:spPr>
        <p:txBody>
          <a:bodyPr wrap="square" rtlCol="0">
            <a:spAutoFit/>
          </a:bodyPr>
          <a:lstStyle/>
          <a:p>
            <a:r>
              <a:rPr lang="en-GB" sz="2000" dirty="0" smtClean="0"/>
              <a:t>In some companies of the metal industry, there are layoffs or production shutdowns - there is no demand. </a:t>
            </a:r>
          </a:p>
          <a:p>
            <a:endParaRPr lang="en-GB" sz="2000" dirty="0" smtClean="0"/>
          </a:p>
          <a:p>
            <a:r>
              <a:rPr lang="en-GB" sz="2000" dirty="0" smtClean="0"/>
              <a:t>There was also a partial reduction in production in car factories, BUT due to missing components - </a:t>
            </a:r>
            <a:r>
              <a:rPr lang="en-GB" sz="2000" dirty="0" err="1" smtClean="0"/>
              <a:t>Škoda</a:t>
            </a:r>
            <a:r>
              <a:rPr lang="en-GB" sz="2000" dirty="0" smtClean="0"/>
              <a:t> Auto, Toyota.</a:t>
            </a:r>
          </a:p>
          <a:p>
            <a:endParaRPr lang="cs-CZ" sz="2000" dirty="0"/>
          </a:p>
          <a:p>
            <a:r>
              <a:rPr lang="en-US" sz="2000" dirty="0" smtClean="0"/>
              <a:t>On </a:t>
            </a:r>
            <a:r>
              <a:rPr lang="en-US" sz="2000" dirty="0"/>
              <a:t>the other hand, other companies are facing a </a:t>
            </a:r>
            <a:r>
              <a:rPr lang="en-US" sz="2000" dirty="0" err="1" smtClean="0"/>
              <a:t>labo</a:t>
            </a:r>
            <a:r>
              <a:rPr lang="cs-CZ" sz="2000" dirty="0" smtClean="0"/>
              <a:t>u</a:t>
            </a:r>
            <a:r>
              <a:rPr lang="en-US" sz="2000" dirty="0" smtClean="0"/>
              <a:t>r </a:t>
            </a:r>
            <a:r>
              <a:rPr lang="en-US" sz="2000" dirty="0"/>
              <a:t>shortage, they hire agency employees to an increased extent, in some companies the share of agency employees reaches over 40%.</a:t>
            </a:r>
            <a:endParaRPr lang="cs-CZ" sz="2000" dirty="0"/>
          </a:p>
          <a:p>
            <a:endParaRPr lang="cs-CZ" sz="2000" dirty="0"/>
          </a:p>
        </p:txBody>
      </p:sp>
      <p:pic>
        <p:nvPicPr>
          <p:cNvPr id="13" name="Obrázek 12">
            <a:extLst>
              <a:ext uri="{FF2B5EF4-FFF2-40B4-BE49-F238E27FC236}">
                <a16:creationId xmlns:a16="http://schemas.microsoft.com/office/drawing/2014/main" id="{E48F56EC-F512-4FB5-393E-B00A9FD9B0F7}"/>
              </a:ext>
            </a:extLst>
          </p:cNvPr>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324600" y="3505200"/>
            <a:ext cx="5757791" cy="3240000"/>
          </a:xfrm>
          <a:prstGeom prst="rect">
            <a:avLst/>
          </a:prstGeom>
          <a:effectLst>
            <a:softEdge rad="635000"/>
          </a:effectLst>
        </p:spPr>
      </p:pic>
      <p:sp>
        <p:nvSpPr>
          <p:cNvPr id="15" name="TextovéPole 14">
            <a:extLst>
              <a:ext uri="{FF2B5EF4-FFF2-40B4-BE49-F238E27FC236}">
                <a16:creationId xmlns:a16="http://schemas.microsoft.com/office/drawing/2014/main" id="{1661185A-6191-6EC8-FF23-1467DCD91582}"/>
              </a:ext>
            </a:extLst>
          </p:cNvPr>
          <p:cNvSpPr txBox="1"/>
          <p:nvPr/>
        </p:nvSpPr>
        <p:spPr>
          <a:xfrm>
            <a:off x="464944" y="3882878"/>
            <a:ext cx="6094428" cy="1631216"/>
          </a:xfrm>
          <a:prstGeom prst="rect">
            <a:avLst/>
          </a:prstGeom>
          <a:noFill/>
        </p:spPr>
        <p:txBody>
          <a:bodyPr wrap="square">
            <a:spAutoFit/>
          </a:bodyPr>
          <a:lstStyle/>
          <a:p>
            <a:r>
              <a:rPr lang="en-GB" sz="2000" dirty="0" smtClean="0"/>
              <a:t>The Liberty Ostrava steelworks is getting into more and more problems - the last blast furnace was temporarily (?) closed. The company suffers from a lack of funds, the management promises a quick solution, but the trade unionists are worried about jobs.</a:t>
            </a:r>
            <a:endParaRPr lang="en-GB"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a:extLst>
              <a:ext uri="{FF2B5EF4-FFF2-40B4-BE49-F238E27FC236}">
                <a16:creationId xmlns:a16="http://schemas.microsoft.com/office/drawing/2014/main" id="{AE631C7A-FD2A-8F11-F46A-95CFA7927E09}"/>
              </a:ext>
            </a:extLst>
          </p:cNvPr>
          <p:cNvGraphicFramePr>
            <a:graphicFrameLocks noChangeAspect="1"/>
          </p:cNvGraphicFramePr>
          <p:nvPr>
            <p:extLst/>
          </p:nvPr>
        </p:nvGraphicFramePr>
        <p:xfrm>
          <a:off x="609600" y="1435010"/>
          <a:ext cx="6606570" cy="3600000"/>
        </p:xfrm>
        <a:graphic>
          <a:graphicData uri="http://schemas.openxmlformats.org/presentationml/2006/ole">
            <mc:AlternateContent xmlns:mc="http://schemas.openxmlformats.org/markup-compatibility/2006">
              <mc:Choice xmlns:v="urn:schemas-microsoft-com:vml" Requires="v">
                <p:oleObj spid="_x0000_s3077" name="Worksheet" r:id="rId3" imgW="11239371" imgH="5657850" progId="Excel.Sheet.12">
                  <p:embed/>
                </p:oleObj>
              </mc:Choice>
              <mc:Fallback>
                <p:oleObj name="Worksheet" r:id="rId3" imgW="11239371" imgH="5657850" progId="Excel.Sheet.12">
                  <p:embed/>
                  <p:pic>
                    <p:nvPicPr>
                      <p:cNvPr id="7" name="Objekt 6">
                        <a:extLst>
                          <a:ext uri="{FF2B5EF4-FFF2-40B4-BE49-F238E27FC236}">
                            <a16:creationId xmlns:a16="http://schemas.microsoft.com/office/drawing/2014/main" id="{AE631C7A-FD2A-8F11-F46A-95CFA7927E09}"/>
                          </a:ext>
                        </a:extLst>
                      </p:cNvPr>
                      <p:cNvPicPr/>
                      <p:nvPr/>
                    </p:nvPicPr>
                    <p:blipFill>
                      <a:blip r:embed="rId4"/>
                      <a:stretch>
                        <a:fillRect/>
                      </a:stretch>
                    </p:blipFill>
                    <p:spPr>
                      <a:xfrm>
                        <a:off x="609600" y="1435010"/>
                        <a:ext cx="6606570" cy="3600000"/>
                      </a:xfrm>
                      <a:prstGeom prst="rect">
                        <a:avLst/>
                      </a:prstGeom>
                      <a:ln>
                        <a:solidFill>
                          <a:srgbClr val="000000"/>
                        </a:solidFill>
                      </a:ln>
                    </p:spPr>
                  </p:pic>
                </p:oleObj>
              </mc:Fallback>
            </mc:AlternateContent>
          </a:graphicData>
        </a:graphic>
      </p:graphicFrame>
      <p:sp>
        <p:nvSpPr>
          <p:cNvPr id="2" name="object 6">
            <a:extLst>
              <a:ext uri="{FF2B5EF4-FFF2-40B4-BE49-F238E27FC236}">
                <a16:creationId xmlns:a16="http://schemas.microsoft.com/office/drawing/2014/main" id="{2757482C-FC67-F0F7-FB6A-6F7CA7822E6C}"/>
              </a:ext>
            </a:extLst>
          </p:cNvPr>
          <p:cNvSpPr txBox="1">
            <a:spLocks/>
          </p:cNvSpPr>
          <p:nvPr/>
        </p:nvSpPr>
        <p:spPr>
          <a:xfrm>
            <a:off x="7921752" y="341375"/>
            <a:ext cx="3434079" cy="375103"/>
          </a:xfrm>
          <a:prstGeom prst="rect">
            <a:avLst/>
          </a:prstGeom>
          <a:solidFill>
            <a:srgbClr val="FF0000"/>
          </a:solidFill>
        </p:spPr>
        <p:txBody>
          <a:bodyPr vert="horz" wrap="square" lIns="0" tIns="5715" rIns="0" bIns="0" rtlCol="0">
            <a:spAutoFit/>
          </a:bodyPr>
          <a:lstStyle>
            <a:lvl1pPr>
              <a:defRPr>
                <a:latin typeface="+mj-lt"/>
                <a:ea typeface="+mj-ea"/>
                <a:cs typeface="+mj-cs"/>
              </a:defRPr>
            </a:lvl1pPr>
          </a:lstStyle>
          <a:p>
            <a:pPr marL="454025">
              <a:spcBef>
                <a:spcPts val="45"/>
              </a:spcBef>
            </a:pPr>
            <a:r>
              <a:rPr lang="en-GB" sz="2400" kern="0" spc="-25" dirty="0" smtClean="0">
                <a:solidFill>
                  <a:schemeClr val="bg1"/>
                </a:solidFill>
                <a:latin typeface="Calibri"/>
                <a:cs typeface="Calibri"/>
              </a:rPr>
              <a:t>Trade Union Policy</a:t>
            </a:r>
            <a:endParaRPr lang="en-GB" sz="2400" kern="0" spc="-15" dirty="0">
              <a:solidFill>
                <a:schemeClr val="bg1"/>
              </a:solidFill>
              <a:latin typeface="Calibri"/>
              <a:cs typeface="Calibri"/>
            </a:endParaRPr>
          </a:p>
        </p:txBody>
      </p:sp>
      <p:sp>
        <p:nvSpPr>
          <p:cNvPr id="5" name="TextovéPole 4">
            <a:extLst>
              <a:ext uri="{FF2B5EF4-FFF2-40B4-BE49-F238E27FC236}">
                <a16:creationId xmlns:a16="http://schemas.microsoft.com/office/drawing/2014/main" id="{F3826DD5-47AB-6D23-A646-D837AD5ACD6E}"/>
              </a:ext>
            </a:extLst>
          </p:cNvPr>
          <p:cNvSpPr txBox="1"/>
          <p:nvPr/>
        </p:nvSpPr>
        <p:spPr>
          <a:xfrm>
            <a:off x="304800" y="716478"/>
            <a:ext cx="8160311" cy="400110"/>
          </a:xfrm>
          <a:prstGeom prst="rect">
            <a:avLst/>
          </a:prstGeom>
          <a:noFill/>
        </p:spPr>
        <p:txBody>
          <a:bodyPr wrap="none" rtlCol="0">
            <a:spAutoFit/>
          </a:bodyPr>
          <a:lstStyle/>
          <a:p>
            <a:r>
              <a:rPr lang="cs-CZ" sz="2000" b="1" dirty="0" smtClean="0"/>
              <a:t>OS KOVO </a:t>
            </a:r>
            <a:r>
              <a:rPr lang="en-GB" sz="2000" b="1" dirty="0" smtClean="0"/>
              <a:t>Membership Development (without pensioners) in 2018 till 2022</a:t>
            </a:r>
            <a:endParaRPr lang="en-GB" sz="2000" b="1" dirty="0"/>
          </a:p>
        </p:txBody>
      </p:sp>
      <p:sp>
        <p:nvSpPr>
          <p:cNvPr id="6" name="TextovéPole 5">
            <a:extLst>
              <a:ext uri="{FF2B5EF4-FFF2-40B4-BE49-F238E27FC236}">
                <a16:creationId xmlns:a16="http://schemas.microsoft.com/office/drawing/2014/main" id="{BBFAC228-E5F0-D60F-7C96-FE73E9274223}"/>
              </a:ext>
            </a:extLst>
          </p:cNvPr>
          <p:cNvSpPr txBox="1"/>
          <p:nvPr/>
        </p:nvSpPr>
        <p:spPr>
          <a:xfrm>
            <a:off x="7352791" y="1423226"/>
            <a:ext cx="4572000" cy="3170099"/>
          </a:xfrm>
          <a:prstGeom prst="rect">
            <a:avLst/>
          </a:prstGeom>
          <a:noFill/>
        </p:spPr>
        <p:txBody>
          <a:bodyPr wrap="square" rtlCol="0">
            <a:spAutoFit/>
          </a:bodyPr>
          <a:lstStyle/>
          <a:p>
            <a:r>
              <a:rPr lang="en-US" sz="2000" dirty="0" smtClean="0"/>
              <a:t>Between </a:t>
            </a:r>
            <a:r>
              <a:rPr lang="en-US" sz="2000" dirty="0"/>
              <a:t>2018 and 2022, the number of KOVO members decreased by 17.2%. </a:t>
            </a:r>
            <a:endParaRPr lang="cs-CZ" sz="2000" dirty="0" smtClean="0"/>
          </a:p>
          <a:p>
            <a:endParaRPr lang="cs-CZ" sz="2000" dirty="0" smtClean="0"/>
          </a:p>
          <a:p>
            <a:r>
              <a:rPr lang="en-US" sz="2000" dirty="0" smtClean="0"/>
              <a:t>Union </a:t>
            </a:r>
            <a:r>
              <a:rPr lang="en-US" sz="2000" dirty="0"/>
              <a:t>organization in companies where OS KOVO operates fell from 23.6 to 21.9% (- 7.2%). </a:t>
            </a:r>
            <a:endParaRPr lang="cs-CZ" sz="2000" dirty="0" smtClean="0"/>
          </a:p>
          <a:p>
            <a:endParaRPr lang="cs-CZ" sz="2000" dirty="0"/>
          </a:p>
          <a:p>
            <a:r>
              <a:rPr lang="en-US" sz="2000" dirty="0" smtClean="0"/>
              <a:t>The </a:t>
            </a:r>
            <a:r>
              <a:rPr lang="en-US" sz="2000" dirty="0"/>
              <a:t>share of women in the membership base of OS KOVO is about 25%.</a:t>
            </a:r>
            <a:endParaRPr lang="cs-CZ" sz="2000" dirty="0"/>
          </a:p>
          <a:p>
            <a:endParaRPr lang="cs-CZ" sz="2000" dirty="0"/>
          </a:p>
        </p:txBody>
      </p:sp>
      <p:sp>
        <p:nvSpPr>
          <p:cNvPr id="4" name="TextovéPole 3">
            <a:extLst>
              <a:ext uri="{FF2B5EF4-FFF2-40B4-BE49-F238E27FC236}">
                <a16:creationId xmlns:a16="http://schemas.microsoft.com/office/drawing/2014/main" id="{0DE528E2-3DCB-96BB-B901-33292E101040}"/>
              </a:ext>
            </a:extLst>
          </p:cNvPr>
          <p:cNvSpPr txBox="1"/>
          <p:nvPr/>
        </p:nvSpPr>
        <p:spPr>
          <a:xfrm>
            <a:off x="609600" y="5341648"/>
            <a:ext cx="10972800" cy="707886"/>
          </a:xfrm>
          <a:prstGeom prst="rect">
            <a:avLst/>
          </a:prstGeom>
          <a:noFill/>
        </p:spPr>
        <p:txBody>
          <a:bodyPr wrap="square">
            <a:spAutoFit/>
          </a:bodyPr>
          <a:lstStyle/>
          <a:p>
            <a:r>
              <a:rPr lang="en-GB" sz="2000" kern="0" dirty="0" smtClean="0">
                <a:ea typeface="Calibri" panose="020F0502020204030204" pitchFamily="34" charset="0"/>
                <a:cs typeface="TimesNewRomanPS-ItalicMT"/>
              </a:rPr>
              <a:t>In the period from June 30, 2022 to the end of September 2023, a total of 22 new Groupings of members and 3 new Company Organizations were created, in total 25 new organizational units.</a:t>
            </a:r>
            <a:endParaRPr lang="en-GB" sz="2000" kern="0" dirty="0">
              <a:ea typeface="Calibri" panose="020F0502020204030204" pitchFamily="34" charset="0"/>
              <a:cs typeface="TimesNewRomanPS-ItalicMT"/>
            </a:endParaRPr>
          </a:p>
        </p:txBody>
      </p:sp>
    </p:spTree>
    <p:extLst>
      <p:ext uri="{BB962C8B-B14F-4D97-AF65-F5344CB8AC3E}">
        <p14:creationId xmlns:p14="http://schemas.microsoft.com/office/powerpoint/2010/main" val="1288797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921752" y="341375"/>
            <a:ext cx="3434079" cy="375103"/>
          </a:xfrm>
          <a:prstGeom prst="rect">
            <a:avLst/>
          </a:prstGeom>
          <a:solidFill>
            <a:srgbClr val="FF0000"/>
          </a:solidFill>
        </p:spPr>
        <p:txBody>
          <a:bodyPr vert="horz" wrap="square" lIns="0" tIns="5715" rIns="0" bIns="0" rtlCol="0">
            <a:spAutoFit/>
          </a:bodyPr>
          <a:lstStyle/>
          <a:p>
            <a:pPr marL="728980">
              <a:lnSpc>
                <a:spcPct val="100000"/>
              </a:lnSpc>
              <a:spcBef>
                <a:spcPts val="45"/>
              </a:spcBef>
            </a:pPr>
            <a:r>
              <a:rPr lang="en-GB" sz="2400" spc="-15" dirty="0" smtClean="0">
                <a:solidFill>
                  <a:srgbClr val="FFFFFF"/>
                </a:solidFill>
                <a:latin typeface="Calibri"/>
                <a:cs typeface="Calibri"/>
              </a:rPr>
              <a:t>Political Situation</a:t>
            </a:r>
            <a:endParaRPr lang="en-GB" sz="2400" dirty="0">
              <a:latin typeface="Calibri"/>
              <a:cs typeface="Calibri"/>
            </a:endParaRPr>
          </a:p>
        </p:txBody>
      </p:sp>
      <p:sp>
        <p:nvSpPr>
          <p:cNvPr id="4" name="object 4"/>
          <p:cNvSpPr txBox="1"/>
          <p:nvPr/>
        </p:nvSpPr>
        <p:spPr>
          <a:xfrm>
            <a:off x="685800" y="1315412"/>
            <a:ext cx="10353675" cy="4687052"/>
          </a:xfrm>
          <a:prstGeom prst="rect">
            <a:avLst/>
          </a:prstGeom>
          <a:solidFill>
            <a:schemeClr val="accent1">
              <a:lumMod val="50000"/>
            </a:schemeClr>
          </a:solidFill>
        </p:spPr>
        <p:txBody>
          <a:bodyPr vert="horz" wrap="square" lIns="0" tIns="75565" rIns="0" bIns="0" rtlCol="0">
            <a:spAutoFit/>
          </a:bodyPr>
          <a:lstStyle/>
          <a:p>
            <a:pPr marL="12700">
              <a:lnSpc>
                <a:spcPct val="100000"/>
              </a:lnSpc>
              <a:spcBef>
                <a:spcPts val="595"/>
              </a:spcBef>
            </a:pPr>
            <a:r>
              <a:rPr lang="en-GB" sz="2400" spc="-5" dirty="0" smtClean="0">
                <a:solidFill>
                  <a:schemeClr val="bg1"/>
                </a:solidFill>
                <a:latin typeface="Calibri"/>
                <a:cs typeface="Calibri"/>
              </a:rPr>
              <a:t>Four fundamental topics of the past period:</a:t>
            </a:r>
          </a:p>
          <a:p>
            <a:pPr marL="469900" marR="5080" indent="-457834">
              <a:lnSpc>
                <a:spcPct val="100499"/>
              </a:lnSpc>
              <a:spcBef>
                <a:spcPts val="555"/>
              </a:spcBef>
              <a:buAutoNum type="arabicPeriod"/>
              <a:tabLst>
                <a:tab pos="469900" algn="l"/>
                <a:tab pos="470534" algn="l"/>
              </a:tabLst>
            </a:pPr>
            <a:r>
              <a:rPr lang="en-GB" sz="2800" b="1" spc="-10" dirty="0" smtClean="0">
                <a:solidFill>
                  <a:schemeClr val="bg1"/>
                </a:solidFill>
                <a:latin typeface="Calibri"/>
                <a:cs typeface="Calibri"/>
              </a:rPr>
              <a:t>Consolidation package </a:t>
            </a:r>
            <a:r>
              <a:rPr lang="en-GB" sz="2400" spc="-20" dirty="0" smtClean="0">
                <a:solidFill>
                  <a:schemeClr val="bg1"/>
                </a:solidFill>
                <a:latin typeface="Calibri"/>
                <a:cs typeface="Calibri"/>
              </a:rPr>
              <a:t>(Act amending certain laws in connection with the consolidation of public finances, parliamentary press 488) – The Chamber of Deputies approved the bill with the changes proposed by the Government, the legislative process in the Senate will begin on November 8, approval is likely</a:t>
            </a:r>
          </a:p>
          <a:p>
            <a:pPr marL="469900" marR="29845" indent="-457834">
              <a:lnSpc>
                <a:spcPct val="100800"/>
              </a:lnSpc>
              <a:spcBef>
                <a:spcPts val="545"/>
              </a:spcBef>
              <a:buAutoNum type="arabicPeriod"/>
              <a:tabLst>
                <a:tab pos="469900" algn="l"/>
                <a:tab pos="470534" algn="l"/>
              </a:tabLst>
            </a:pPr>
            <a:r>
              <a:rPr lang="en-GB" sz="2800" b="1" spc="-10" dirty="0" smtClean="0">
                <a:solidFill>
                  <a:schemeClr val="bg1"/>
                </a:solidFill>
                <a:latin typeface="Calibri"/>
                <a:cs typeface="Calibri"/>
              </a:rPr>
              <a:t>Pensions</a:t>
            </a:r>
            <a:r>
              <a:rPr lang="en-GB" sz="2400" spc="-10" dirty="0" smtClean="0">
                <a:solidFill>
                  <a:schemeClr val="bg1"/>
                </a:solidFill>
                <a:latin typeface="Calibri"/>
                <a:cs typeface="Calibri"/>
              </a:rPr>
              <a:t> - part of the pension amendment has already been approved, the Government is preparing other proposals, including earlier retirements for demanding professions</a:t>
            </a:r>
          </a:p>
          <a:p>
            <a:pPr marL="469900" marR="348615" indent="-457834">
              <a:lnSpc>
                <a:spcPct val="100800"/>
              </a:lnSpc>
              <a:spcBef>
                <a:spcPts val="545"/>
              </a:spcBef>
              <a:buAutoNum type="arabicPeriod"/>
              <a:tabLst>
                <a:tab pos="469900" algn="l"/>
                <a:tab pos="470534" algn="l"/>
              </a:tabLst>
            </a:pPr>
            <a:r>
              <a:rPr lang="en-GB" sz="2800" b="1" spc="-10" dirty="0" smtClean="0">
                <a:solidFill>
                  <a:schemeClr val="bg1"/>
                </a:solidFill>
                <a:latin typeface="Calibri"/>
                <a:cs typeface="Calibri"/>
              </a:rPr>
              <a:t>Minimum</a:t>
            </a:r>
            <a:r>
              <a:rPr lang="en-GB" sz="2400" dirty="0" smtClean="0">
                <a:solidFill>
                  <a:schemeClr val="bg1"/>
                </a:solidFill>
                <a:latin typeface="Calibri"/>
                <a:cs typeface="Calibri"/>
              </a:rPr>
              <a:t> </a:t>
            </a:r>
            <a:r>
              <a:rPr lang="en-GB" sz="2800" b="1" spc="-10" dirty="0" smtClean="0">
                <a:solidFill>
                  <a:schemeClr val="bg1"/>
                </a:solidFill>
                <a:latin typeface="Calibri"/>
                <a:cs typeface="Calibri"/>
              </a:rPr>
              <a:t>wage</a:t>
            </a:r>
            <a:r>
              <a:rPr lang="en-GB" sz="2400" dirty="0" smtClean="0">
                <a:solidFill>
                  <a:schemeClr val="bg1"/>
                </a:solidFill>
                <a:latin typeface="Calibri"/>
                <a:cs typeface="Calibri"/>
              </a:rPr>
              <a:t> (see below for details) – should be decided by mid-November</a:t>
            </a:r>
          </a:p>
          <a:p>
            <a:pPr marL="469900" indent="-457834">
              <a:lnSpc>
                <a:spcPct val="100000"/>
              </a:lnSpc>
              <a:spcBef>
                <a:spcPts val="570"/>
              </a:spcBef>
              <a:buAutoNum type="arabicPeriod"/>
              <a:tabLst>
                <a:tab pos="469900" algn="l"/>
                <a:tab pos="470534" algn="l"/>
              </a:tabLst>
            </a:pPr>
            <a:r>
              <a:rPr lang="en-GB" sz="2800" b="1" spc="-20" dirty="0" smtClean="0">
                <a:solidFill>
                  <a:schemeClr val="bg1"/>
                </a:solidFill>
                <a:latin typeface="Calibri"/>
                <a:cs typeface="Calibri"/>
              </a:rPr>
              <a:t>Energy prices </a:t>
            </a:r>
            <a:r>
              <a:rPr lang="en-GB" sz="2400" spc="-15" dirty="0" smtClean="0">
                <a:solidFill>
                  <a:schemeClr val="bg1"/>
                </a:solidFill>
                <a:latin typeface="Calibri"/>
                <a:cs typeface="Calibri"/>
              </a:rPr>
              <a:t>(</a:t>
            </a:r>
            <a:r>
              <a:rPr lang="cs-CZ" sz="2400" spc="-15" dirty="0" smtClean="0">
                <a:solidFill>
                  <a:schemeClr val="bg1"/>
                </a:solidFill>
                <a:latin typeface="Calibri"/>
                <a:cs typeface="Calibri"/>
              </a:rPr>
              <a:t>POZE - </a:t>
            </a:r>
            <a:r>
              <a:rPr lang="en-GB" sz="2400" spc="-15" smtClean="0">
                <a:solidFill>
                  <a:schemeClr val="bg1"/>
                </a:solidFill>
                <a:latin typeface="Calibri"/>
                <a:cs typeface="Calibri"/>
              </a:rPr>
              <a:t>Supported </a:t>
            </a:r>
            <a:r>
              <a:rPr lang="en-GB" sz="2400" spc="-15" dirty="0" smtClean="0">
                <a:solidFill>
                  <a:schemeClr val="bg1"/>
                </a:solidFill>
                <a:latin typeface="Calibri"/>
                <a:cs typeface="Calibri"/>
              </a:rPr>
              <a:t>energy sources)</a:t>
            </a:r>
            <a:endParaRPr lang="en-GB" sz="2400" dirty="0">
              <a:solidFill>
                <a:schemeClr val="bg1"/>
              </a:solidFill>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2F5D8304-D6BB-277A-0691-AC2492A93FBE}"/>
              </a:ext>
            </a:extLst>
          </p:cNvPr>
          <p:cNvSpPr txBox="1"/>
          <p:nvPr/>
        </p:nvSpPr>
        <p:spPr>
          <a:xfrm>
            <a:off x="369276" y="993531"/>
            <a:ext cx="11544301" cy="5709255"/>
          </a:xfrm>
          <a:prstGeom prst="rect">
            <a:avLst/>
          </a:prstGeom>
          <a:noFill/>
        </p:spPr>
        <p:txBody>
          <a:bodyPr wrap="square" rtlCol="0">
            <a:spAutoFit/>
          </a:bodyPr>
          <a:lstStyle/>
          <a:p>
            <a:pPr>
              <a:spcAft>
                <a:spcPts val="600"/>
              </a:spcAft>
            </a:pPr>
            <a:r>
              <a:rPr lang="en-GB" sz="2000" b="1" dirty="0" smtClean="0"/>
              <a:t>Recruiting new members</a:t>
            </a:r>
          </a:p>
          <a:p>
            <a:pPr marL="342900" indent="-342900">
              <a:spcAft>
                <a:spcPts val="600"/>
              </a:spcAft>
              <a:buFont typeface="Wingdings" panose="05000000000000000000" pitchFamily="2" charset="2"/>
              <a:buChar char="§"/>
            </a:pPr>
            <a:r>
              <a:rPr lang="en-US" sz="2000" dirty="0" smtClean="0"/>
              <a:t>Promotion </a:t>
            </a:r>
            <a:r>
              <a:rPr lang="en-US" sz="2000" dirty="0"/>
              <a:t>of </a:t>
            </a:r>
            <a:r>
              <a:rPr lang="cs-CZ" sz="2000" dirty="0" smtClean="0"/>
              <a:t>CB</a:t>
            </a:r>
            <a:r>
              <a:rPr lang="en-US" sz="2000" dirty="0" smtClean="0"/>
              <a:t> </a:t>
            </a:r>
            <a:r>
              <a:rPr lang="en-US" sz="2000" dirty="0"/>
              <a:t>results (+ </a:t>
            </a:r>
            <a:r>
              <a:rPr lang="en-US" sz="2000" dirty="0" smtClean="0"/>
              <a:t>support</a:t>
            </a:r>
            <a:r>
              <a:rPr lang="cs-CZ" sz="2000" dirty="0" smtClean="0"/>
              <a:t>in CB</a:t>
            </a:r>
            <a:r>
              <a:rPr lang="en-US" sz="2000" dirty="0" smtClean="0"/>
              <a:t> </a:t>
            </a:r>
            <a:r>
              <a:rPr lang="en-US" sz="2000" dirty="0"/>
              <a:t>so that the results are good) – Intranet, </a:t>
            </a:r>
            <a:r>
              <a:rPr lang="en-US" sz="2000" dirty="0" err="1"/>
              <a:t>Kovák</a:t>
            </a:r>
            <a:r>
              <a:rPr lang="en-US" sz="2000" dirty="0"/>
              <a:t> (</a:t>
            </a:r>
            <a:r>
              <a:rPr lang="en-US" sz="2000" dirty="0" smtClean="0"/>
              <a:t>ex</a:t>
            </a:r>
            <a:r>
              <a:rPr lang="cs-CZ" sz="2000" dirty="0" err="1" smtClean="0"/>
              <a:t>ample</a:t>
            </a:r>
            <a:r>
              <a:rPr lang="en-US" sz="2000" dirty="0" smtClean="0"/>
              <a:t> </a:t>
            </a:r>
            <a:r>
              <a:rPr lang="en-US" sz="2000" dirty="0" err="1"/>
              <a:t>Nexen</a:t>
            </a:r>
            <a:r>
              <a:rPr lang="en-US" sz="2000" dirty="0"/>
              <a:t> and influence on </a:t>
            </a:r>
            <a:r>
              <a:rPr lang="cs-CZ" sz="2000" dirty="0" smtClean="0"/>
              <a:t>CB</a:t>
            </a:r>
            <a:r>
              <a:rPr lang="en-US" sz="2000" dirty="0" smtClean="0"/>
              <a:t> </a:t>
            </a:r>
            <a:r>
              <a:rPr lang="en-US" sz="2000" dirty="0"/>
              <a:t>in other companies) </a:t>
            </a:r>
            <a:endParaRPr lang="cs-CZ" sz="2000" dirty="0" smtClean="0"/>
          </a:p>
          <a:p>
            <a:pPr marL="342900" indent="-342900">
              <a:spcAft>
                <a:spcPts val="600"/>
              </a:spcAft>
              <a:buFont typeface="Wingdings" panose="05000000000000000000" pitchFamily="2" charset="2"/>
              <a:buChar char="§"/>
            </a:pPr>
            <a:r>
              <a:rPr lang="en-US" sz="2000" dirty="0" smtClean="0"/>
              <a:t>Direct </a:t>
            </a:r>
            <a:r>
              <a:rPr lang="en-US" sz="2000" dirty="0"/>
              <a:t>impact on members - training of officials </a:t>
            </a:r>
            <a:endParaRPr lang="cs-CZ" sz="2000" dirty="0" smtClean="0"/>
          </a:p>
          <a:p>
            <a:pPr marL="342900" indent="-342900">
              <a:spcAft>
                <a:spcPts val="600"/>
              </a:spcAft>
              <a:buFont typeface="Wingdings" panose="05000000000000000000" pitchFamily="2" charset="2"/>
              <a:buChar char="§"/>
            </a:pPr>
            <a:r>
              <a:rPr lang="en-US" sz="2000" dirty="0" smtClean="0"/>
              <a:t>Benefit </a:t>
            </a:r>
            <a:r>
              <a:rPr lang="en-US" sz="2000" dirty="0"/>
              <a:t>programs</a:t>
            </a:r>
            <a:endParaRPr lang="cs-CZ" sz="2000" dirty="0"/>
          </a:p>
          <a:p>
            <a:pPr marL="342900" indent="-342900">
              <a:spcAft>
                <a:spcPts val="600"/>
              </a:spcAft>
              <a:buFont typeface="Wingdings" panose="05000000000000000000" pitchFamily="2" charset="2"/>
              <a:buChar char="§"/>
            </a:pPr>
            <a:r>
              <a:rPr lang="en-US" sz="2000" dirty="0" smtClean="0"/>
              <a:t>Events </a:t>
            </a:r>
            <a:r>
              <a:rPr lang="en-US" sz="2000" dirty="0"/>
              <a:t>in the regions (children's days,...) </a:t>
            </a:r>
            <a:endParaRPr lang="cs-CZ" sz="2000" dirty="0" smtClean="0"/>
          </a:p>
          <a:p>
            <a:pPr marL="342900" indent="-342900">
              <a:spcAft>
                <a:spcPts val="600"/>
              </a:spcAft>
              <a:buFont typeface="Wingdings" panose="05000000000000000000" pitchFamily="2" charset="2"/>
              <a:buChar char="§"/>
            </a:pPr>
            <a:r>
              <a:rPr lang="en-US" sz="2000" dirty="0" smtClean="0"/>
              <a:t>Contests </a:t>
            </a:r>
            <a:r>
              <a:rPr lang="en-US" sz="2000" dirty="0"/>
              <a:t>to gain the largest number of members, the highest percentage increase in membership in the organization </a:t>
            </a:r>
            <a:endParaRPr lang="cs-CZ" sz="2000" dirty="0" smtClean="0"/>
          </a:p>
          <a:p>
            <a:pPr marL="342900" indent="-342900">
              <a:spcAft>
                <a:spcPts val="600"/>
              </a:spcAft>
              <a:buFont typeface="Wingdings" panose="05000000000000000000" pitchFamily="2" charset="2"/>
              <a:buChar char="§"/>
            </a:pPr>
            <a:r>
              <a:rPr lang="en-US" sz="2000" dirty="0" smtClean="0"/>
              <a:t>Activities </a:t>
            </a:r>
            <a:r>
              <a:rPr lang="en-US" sz="2000" dirty="0"/>
              <a:t>of the Youth Commission</a:t>
            </a:r>
            <a:endParaRPr lang="cs-CZ" sz="2000" dirty="0"/>
          </a:p>
          <a:p>
            <a:pPr marL="342900" indent="-342900">
              <a:spcAft>
                <a:spcPts val="600"/>
              </a:spcAft>
              <a:buFont typeface="Wingdings" panose="05000000000000000000" pitchFamily="2" charset="2"/>
              <a:buChar char="§"/>
            </a:pPr>
            <a:r>
              <a:rPr lang="en-US" sz="2000" dirty="0" smtClean="0"/>
              <a:t>Involvement </a:t>
            </a:r>
            <a:r>
              <a:rPr lang="en-US" sz="2000" dirty="0"/>
              <a:t>in the </a:t>
            </a:r>
            <a:r>
              <a:rPr lang="en-US" sz="2000" dirty="0" err="1"/>
              <a:t>industriAll</a:t>
            </a:r>
            <a:r>
              <a:rPr lang="en-US" sz="2000" dirty="0"/>
              <a:t> Europe </a:t>
            </a:r>
            <a:r>
              <a:rPr lang="cs-CZ" sz="2000" dirty="0"/>
              <a:t>P</a:t>
            </a:r>
            <a:r>
              <a:rPr lang="en-US" sz="2000" dirty="0" err="1" smtClean="0"/>
              <a:t>roject</a:t>
            </a:r>
            <a:r>
              <a:rPr lang="en-US" sz="2000" dirty="0" smtClean="0"/>
              <a:t> </a:t>
            </a:r>
            <a:r>
              <a:rPr lang="en-US" sz="2000" dirty="0"/>
              <a:t>(</a:t>
            </a:r>
            <a:r>
              <a:rPr lang="en-US" sz="2000" dirty="0" smtClean="0"/>
              <a:t>col</a:t>
            </a:r>
            <a:r>
              <a:rPr lang="cs-CZ" sz="2000" dirty="0" smtClean="0"/>
              <a:t>l</a:t>
            </a:r>
            <a:r>
              <a:rPr lang="en-US" sz="2000" dirty="0" smtClean="0"/>
              <a:t>. </a:t>
            </a:r>
            <a:r>
              <a:rPr lang="en-US" sz="2000" dirty="0" err="1"/>
              <a:t>Valeš</a:t>
            </a:r>
            <a:r>
              <a:rPr lang="en-US" sz="2000" dirty="0"/>
              <a:t> = professional organizer) </a:t>
            </a:r>
            <a:endParaRPr lang="cs-CZ" sz="2000" dirty="0" smtClean="0"/>
          </a:p>
          <a:p>
            <a:pPr marL="342900" indent="-342900">
              <a:spcAft>
                <a:spcPts val="600"/>
              </a:spcAft>
              <a:buFont typeface="Wingdings" panose="05000000000000000000" pitchFamily="2" charset="2"/>
              <a:buChar char="§"/>
            </a:pPr>
            <a:r>
              <a:rPr lang="en-US" sz="2000" dirty="0" smtClean="0"/>
              <a:t>A </a:t>
            </a:r>
            <a:r>
              <a:rPr lang="en-US" sz="2000" b="1" dirty="0"/>
              <a:t>handbook of examples of good union practice </a:t>
            </a:r>
            <a:r>
              <a:rPr lang="en-US" sz="2000" dirty="0"/>
              <a:t>is being prepared in cooperation with regional workplaces</a:t>
            </a:r>
            <a:endParaRPr lang="cs-CZ" sz="2000" dirty="0"/>
          </a:p>
          <a:p>
            <a:endParaRPr lang="cs-CZ" sz="2000" u="sng" dirty="0"/>
          </a:p>
          <a:p>
            <a:endParaRPr lang="cs-CZ" sz="2000" dirty="0"/>
          </a:p>
          <a:p>
            <a:r>
              <a:rPr lang="en-US" sz="2000" dirty="0" smtClean="0"/>
              <a:t>Fight </a:t>
            </a:r>
            <a:r>
              <a:rPr lang="en-US" sz="2000" dirty="0"/>
              <a:t>against the current anti-social </a:t>
            </a:r>
            <a:r>
              <a:rPr lang="en-GB" sz="2000" dirty="0" smtClean="0"/>
              <a:t>Government </a:t>
            </a:r>
            <a:r>
              <a:rPr lang="en-US" sz="2000" dirty="0" smtClean="0"/>
              <a:t>(</a:t>
            </a:r>
            <a:r>
              <a:rPr lang="en-US" sz="2000" dirty="0"/>
              <a:t>inflation, energy prices, austerity package,…) → </a:t>
            </a:r>
            <a:r>
              <a:rPr lang="en-US" sz="2000" b="1" dirty="0">
                <a:solidFill>
                  <a:srgbClr val="C00000"/>
                </a:solidFill>
              </a:rPr>
              <a:t>increase in trust in trade unions by 10% </a:t>
            </a:r>
            <a:r>
              <a:rPr lang="en-US" sz="2000" dirty="0"/>
              <a:t>(March 2023/March 2022)</a:t>
            </a:r>
            <a:endParaRPr lang="cs-CZ" sz="2000" dirty="0"/>
          </a:p>
        </p:txBody>
      </p:sp>
      <p:sp>
        <p:nvSpPr>
          <p:cNvPr id="3" name="object 6">
            <a:extLst>
              <a:ext uri="{FF2B5EF4-FFF2-40B4-BE49-F238E27FC236}">
                <a16:creationId xmlns:a16="http://schemas.microsoft.com/office/drawing/2014/main" id="{079D0EE4-4E9C-0BAB-F205-550B30743B2B}"/>
              </a:ext>
            </a:extLst>
          </p:cNvPr>
          <p:cNvSpPr txBox="1">
            <a:spLocks/>
          </p:cNvSpPr>
          <p:nvPr/>
        </p:nvSpPr>
        <p:spPr>
          <a:xfrm>
            <a:off x="7921752" y="341375"/>
            <a:ext cx="3434079" cy="375103"/>
          </a:xfrm>
          <a:prstGeom prst="rect">
            <a:avLst/>
          </a:prstGeom>
          <a:solidFill>
            <a:srgbClr val="FF0000"/>
          </a:solidFill>
        </p:spPr>
        <p:txBody>
          <a:bodyPr vert="horz" wrap="square" lIns="0" tIns="5715" rIns="0" bIns="0" rtlCol="0">
            <a:spAutoFit/>
          </a:bodyPr>
          <a:lstStyle>
            <a:lvl1pPr>
              <a:defRPr>
                <a:latin typeface="+mj-lt"/>
                <a:ea typeface="+mj-ea"/>
                <a:cs typeface="+mj-cs"/>
              </a:defRPr>
            </a:lvl1pPr>
          </a:lstStyle>
          <a:p>
            <a:pPr marL="454025">
              <a:spcBef>
                <a:spcPts val="45"/>
              </a:spcBef>
            </a:pPr>
            <a:r>
              <a:rPr lang="en-GB" sz="2400" kern="0" spc="-25" dirty="0">
                <a:solidFill>
                  <a:schemeClr val="bg1"/>
                </a:solidFill>
                <a:cs typeface="Calibri"/>
              </a:rPr>
              <a:t>Trade Union Policy</a:t>
            </a:r>
            <a:endParaRPr lang="en-GB" sz="2400" kern="0" spc="-15" dirty="0">
              <a:solidFill>
                <a:schemeClr val="bg1"/>
              </a:solidFill>
              <a:cs typeface="Calibri"/>
            </a:endParaRPr>
          </a:p>
        </p:txBody>
      </p:sp>
    </p:spTree>
    <p:extLst>
      <p:ext uri="{BB962C8B-B14F-4D97-AF65-F5344CB8AC3E}">
        <p14:creationId xmlns:p14="http://schemas.microsoft.com/office/powerpoint/2010/main" val="3680320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C972680-3631-0C8B-6D3E-BD37A95F7371}"/>
              </a:ext>
            </a:extLst>
          </p:cNvPr>
          <p:cNvSpPr txBox="1"/>
          <p:nvPr/>
        </p:nvSpPr>
        <p:spPr>
          <a:xfrm>
            <a:off x="762000" y="1371600"/>
            <a:ext cx="10515600" cy="707886"/>
          </a:xfrm>
          <a:prstGeom prst="rect">
            <a:avLst/>
          </a:prstGeom>
          <a:noFill/>
        </p:spPr>
        <p:txBody>
          <a:bodyPr wrap="square" rtlCol="0">
            <a:spAutoFit/>
          </a:bodyPr>
          <a:lstStyle/>
          <a:p>
            <a:r>
              <a:rPr lang="cs-CZ" sz="4000" dirty="0" smtClean="0">
                <a:solidFill>
                  <a:srgbClr val="7030A0"/>
                </a:solidFill>
                <a:latin typeface="Bodoni MT Black" panose="02070A03080606020203" pitchFamily="18" charset="0"/>
              </a:rPr>
              <a:t>THANK YOU FOR YOUR ATTENTION.</a:t>
            </a:r>
            <a:endParaRPr lang="cs-CZ" sz="4000" dirty="0">
              <a:solidFill>
                <a:srgbClr val="7030A0"/>
              </a:solidFill>
              <a:latin typeface="Bodoni MT Black" panose="02070A03080606020203" pitchFamily="18" charset="0"/>
            </a:endParaRPr>
          </a:p>
        </p:txBody>
      </p:sp>
      <p:pic>
        <p:nvPicPr>
          <p:cNvPr id="5" name="Obrázek 4">
            <a:extLst>
              <a:ext uri="{FF2B5EF4-FFF2-40B4-BE49-F238E27FC236}">
                <a16:creationId xmlns:a16="http://schemas.microsoft.com/office/drawing/2014/main" id="{8FF66AE4-5D7C-6686-FA2A-74FFC14A0F27}"/>
              </a:ext>
            </a:extLst>
          </p:cNvPr>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4800600" y="2147281"/>
            <a:ext cx="6096000" cy="4067175"/>
          </a:xfrm>
          <a:prstGeom prst="rect">
            <a:avLst/>
          </a:prstGeom>
          <a:effectLst>
            <a:softEdge rad="635000"/>
          </a:effectLst>
        </p:spPr>
      </p:pic>
    </p:spTree>
    <p:extLst>
      <p:ext uri="{BB962C8B-B14F-4D97-AF65-F5344CB8AC3E}">
        <p14:creationId xmlns:p14="http://schemas.microsoft.com/office/powerpoint/2010/main" val="1654494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9">
            <a:extLst>
              <a:ext uri="{FF2B5EF4-FFF2-40B4-BE49-F238E27FC236}">
                <a16:creationId xmlns:a16="http://schemas.microsoft.com/office/drawing/2014/main" id="{22C9186D-5786-3773-EAEF-39A552720D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8200" y="3682809"/>
            <a:ext cx="2700659" cy="1800000"/>
          </a:xfrm>
          <a:prstGeom prst="rect">
            <a:avLst/>
          </a:prstGeom>
        </p:spPr>
      </p:pic>
      <p:sp>
        <p:nvSpPr>
          <p:cNvPr id="4" name="object 8">
            <a:extLst>
              <a:ext uri="{FF2B5EF4-FFF2-40B4-BE49-F238E27FC236}">
                <a16:creationId xmlns:a16="http://schemas.microsoft.com/office/drawing/2014/main" id="{90B6DB9B-45AE-21CB-A0F8-479DC48FCEB8}"/>
              </a:ext>
            </a:extLst>
          </p:cNvPr>
          <p:cNvSpPr txBox="1">
            <a:spLocks/>
          </p:cNvSpPr>
          <p:nvPr/>
        </p:nvSpPr>
        <p:spPr>
          <a:xfrm>
            <a:off x="7921752" y="341375"/>
            <a:ext cx="3434079" cy="375103"/>
          </a:xfrm>
          <a:prstGeom prst="rect">
            <a:avLst/>
          </a:prstGeom>
          <a:solidFill>
            <a:srgbClr val="FF0000"/>
          </a:solidFill>
        </p:spPr>
        <p:txBody>
          <a:bodyPr vert="horz" wrap="square" lIns="0" tIns="5715" rIns="0" bIns="0" rtlCol="0">
            <a:spAutoFit/>
          </a:bodyPr>
          <a:lstStyle>
            <a:lvl1pPr>
              <a:defRPr>
                <a:latin typeface="+mj-lt"/>
                <a:ea typeface="+mj-ea"/>
                <a:cs typeface="+mj-cs"/>
              </a:defRPr>
            </a:lvl1pPr>
          </a:lstStyle>
          <a:p>
            <a:pPr marL="728980">
              <a:spcBef>
                <a:spcPts val="45"/>
              </a:spcBef>
            </a:pPr>
            <a:r>
              <a:rPr lang="en-GB" sz="2400" kern="0" spc="-15" dirty="0" smtClean="0">
                <a:solidFill>
                  <a:schemeClr val="bg1"/>
                </a:solidFill>
                <a:latin typeface="Calibri"/>
                <a:cs typeface="Calibri"/>
              </a:rPr>
              <a:t>Political Situation</a:t>
            </a:r>
            <a:endParaRPr lang="en-GB" sz="2400" kern="0" spc="-5" dirty="0">
              <a:solidFill>
                <a:schemeClr val="bg1"/>
              </a:solidFill>
              <a:latin typeface="Calibri"/>
              <a:cs typeface="Calibri"/>
            </a:endParaRPr>
          </a:p>
        </p:txBody>
      </p:sp>
      <p:sp>
        <p:nvSpPr>
          <p:cNvPr id="5" name="TextovéPole 4">
            <a:extLst>
              <a:ext uri="{FF2B5EF4-FFF2-40B4-BE49-F238E27FC236}">
                <a16:creationId xmlns:a16="http://schemas.microsoft.com/office/drawing/2014/main" id="{E6E185B6-F934-1848-9AB8-DC609A326A2D}"/>
              </a:ext>
            </a:extLst>
          </p:cNvPr>
          <p:cNvSpPr txBox="1"/>
          <p:nvPr/>
        </p:nvSpPr>
        <p:spPr>
          <a:xfrm>
            <a:off x="304801" y="1175809"/>
            <a:ext cx="11887200" cy="3631763"/>
          </a:xfrm>
          <a:prstGeom prst="rect">
            <a:avLst/>
          </a:prstGeom>
          <a:noFill/>
        </p:spPr>
        <p:txBody>
          <a:bodyPr wrap="square" rtlCol="0">
            <a:spAutoFit/>
          </a:bodyPr>
          <a:lstStyle/>
          <a:p>
            <a:pPr>
              <a:spcAft>
                <a:spcPts val="1200"/>
              </a:spcAft>
            </a:pPr>
            <a:r>
              <a:rPr lang="en-GB" sz="2000" b="1" dirty="0" smtClean="0"/>
              <a:t>Consolidation Package – selected changes</a:t>
            </a:r>
          </a:p>
          <a:p>
            <a:pPr marL="342900" indent="-342900">
              <a:buFont typeface="Wingdings" panose="05000000000000000000" pitchFamily="2" charset="2"/>
              <a:buChar char="§"/>
            </a:pPr>
            <a:r>
              <a:rPr lang="en-GB" sz="2000" dirty="0" smtClean="0"/>
              <a:t>The introduction of an annual limit for the tax exemption of benefits at ½ of the average salary </a:t>
            </a:r>
          </a:p>
          <a:p>
            <a:pPr marL="342900" indent="-342900">
              <a:buFont typeface="Wingdings" panose="05000000000000000000" pitchFamily="2" charset="2"/>
              <a:buChar char="§"/>
            </a:pPr>
            <a:r>
              <a:rPr lang="en-GB" sz="2000" dirty="0" smtClean="0"/>
              <a:t>Reintroduction of the levy on sickness insurance for employees (0.6% of the assessment base ≈ gross wages)</a:t>
            </a:r>
          </a:p>
          <a:p>
            <a:pPr marL="342900" indent="-342900">
              <a:buFont typeface="Wingdings" panose="05000000000000000000" pitchFamily="2" charset="2"/>
              <a:buChar char="§"/>
            </a:pPr>
            <a:r>
              <a:rPr lang="en-GB" sz="2000" dirty="0" smtClean="0"/>
              <a:t>Limitation of tax credit for spouse without income </a:t>
            </a:r>
          </a:p>
          <a:p>
            <a:pPr marL="342900" indent="-342900">
              <a:buFont typeface="Wingdings" panose="05000000000000000000" pitchFamily="2" charset="2"/>
              <a:buChar char="§"/>
            </a:pPr>
            <a:r>
              <a:rPr lang="en-GB" sz="2000" dirty="0" smtClean="0"/>
              <a:t>Cancellation of tax exemptions (tuition fees, student discount, deduction of union contributions)</a:t>
            </a:r>
          </a:p>
          <a:p>
            <a:pPr marL="342900" indent="-342900">
              <a:buFont typeface="Wingdings" panose="05000000000000000000" pitchFamily="2" charset="2"/>
              <a:buChar char="§"/>
            </a:pPr>
            <a:r>
              <a:rPr lang="en-GB" sz="2000" dirty="0" smtClean="0"/>
              <a:t>Changes in VAT rates, item transfers (increase in the price of some</a:t>
            </a:r>
            <a:r>
              <a:rPr lang="en-GB" dirty="0" smtClean="0"/>
              <a:t> </a:t>
            </a:r>
            <a:r>
              <a:rPr lang="en-GB" sz="2000" dirty="0" smtClean="0"/>
              <a:t>basic goods</a:t>
            </a:r>
            <a:r>
              <a:rPr lang="en-GB" dirty="0" smtClean="0"/>
              <a:t>) </a:t>
            </a:r>
          </a:p>
          <a:p>
            <a:pPr marL="342900" indent="-342900">
              <a:buFont typeface="Wingdings" panose="05000000000000000000" pitchFamily="2" charset="2"/>
              <a:buChar char="§"/>
            </a:pPr>
            <a:r>
              <a:rPr lang="en-GB" sz="2000" dirty="0" smtClean="0"/>
              <a:t>Increase in corporate income tax rate by 2% (from 19 to 21%)</a:t>
            </a:r>
          </a:p>
          <a:p>
            <a:pPr marL="342900" indent="-342900">
              <a:buFont typeface="Wingdings" panose="05000000000000000000" pitchFamily="2" charset="2"/>
              <a:buChar char="§"/>
            </a:pPr>
            <a:r>
              <a:rPr lang="en-GB" sz="2000" dirty="0" smtClean="0"/>
              <a:t>Increase in real estate tax by an average of 1.8 times </a:t>
            </a:r>
          </a:p>
          <a:p>
            <a:pPr marL="342900" indent="-342900">
              <a:buFont typeface="Wingdings" panose="05000000000000000000" pitchFamily="2" charset="2"/>
              <a:buChar char="§"/>
            </a:pPr>
            <a:r>
              <a:rPr lang="en-GB" sz="2000" dirty="0" smtClean="0"/>
              <a:t>Increase in excise duty on alcohol</a:t>
            </a:r>
          </a:p>
          <a:p>
            <a:pPr marL="342900" indent="-342900">
              <a:buFont typeface="Wingdings" panose="05000000000000000000" pitchFamily="2" charset="2"/>
              <a:buChar char="§"/>
            </a:pPr>
            <a:r>
              <a:rPr lang="en-GB" sz="2000" dirty="0" smtClean="0"/>
              <a:t>Increase in the price of highway tolls </a:t>
            </a:r>
          </a:p>
          <a:p>
            <a:pPr marL="342900" indent="-342900">
              <a:buFont typeface="Wingdings" panose="05000000000000000000" pitchFamily="2" charset="2"/>
              <a:buChar char="§"/>
            </a:pPr>
            <a:r>
              <a:rPr lang="en-GB" sz="2000" dirty="0" smtClean="0"/>
              <a:t>Increase in levies for the self-employed</a:t>
            </a:r>
            <a:endParaRPr lang="en-GB" sz="2000" dirty="0"/>
          </a:p>
        </p:txBody>
      </p:sp>
      <p:sp>
        <p:nvSpPr>
          <p:cNvPr id="7" name="TextovéPole 6">
            <a:extLst>
              <a:ext uri="{FF2B5EF4-FFF2-40B4-BE49-F238E27FC236}">
                <a16:creationId xmlns:a16="http://schemas.microsoft.com/office/drawing/2014/main" id="{1FBF8EA6-F697-B99D-ED64-C5A99EA9EA2D}"/>
              </a:ext>
            </a:extLst>
          </p:cNvPr>
          <p:cNvSpPr txBox="1"/>
          <p:nvPr/>
        </p:nvSpPr>
        <p:spPr>
          <a:xfrm>
            <a:off x="914400" y="5266903"/>
            <a:ext cx="9296400" cy="830997"/>
          </a:xfrm>
          <a:prstGeom prst="rect">
            <a:avLst/>
          </a:prstGeom>
          <a:solidFill>
            <a:srgbClr val="00B0F0"/>
          </a:solidFill>
        </p:spPr>
        <p:txBody>
          <a:bodyPr wrap="square">
            <a:spAutoFit/>
          </a:bodyPr>
          <a:lstStyle/>
          <a:p>
            <a:r>
              <a:rPr lang="en-GB" sz="2400" b="1" dirty="0" smtClean="0">
                <a:solidFill>
                  <a:schemeClr val="bg1"/>
                </a:solidFill>
              </a:rPr>
              <a:t>The Government has succeeded in a miracle. It pissed off everyone throughout the pack. </a:t>
            </a:r>
            <a:endParaRPr lang="en-GB" sz="2400" b="1" dirty="0">
              <a:solidFill>
                <a:schemeClr val="bg1"/>
              </a:solidFill>
            </a:endParaRPr>
          </a:p>
        </p:txBody>
      </p:sp>
      <p:sp>
        <p:nvSpPr>
          <p:cNvPr id="8" name="TextovéPole 7">
            <a:extLst>
              <a:ext uri="{FF2B5EF4-FFF2-40B4-BE49-F238E27FC236}">
                <a16:creationId xmlns:a16="http://schemas.microsoft.com/office/drawing/2014/main" id="{13077832-7572-B339-786A-1569991403F0}"/>
              </a:ext>
            </a:extLst>
          </p:cNvPr>
          <p:cNvSpPr txBox="1"/>
          <p:nvPr/>
        </p:nvSpPr>
        <p:spPr>
          <a:xfrm>
            <a:off x="990600" y="6097900"/>
            <a:ext cx="4145045" cy="307777"/>
          </a:xfrm>
          <a:prstGeom prst="rect">
            <a:avLst/>
          </a:prstGeom>
          <a:noFill/>
        </p:spPr>
        <p:txBody>
          <a:bodyPr wrap="none" rtlCol="0">
            <a:spAutoFit/>
          </a:bodyPr>
          <a:lstStyle/>
          <a:p>
            <a:r>
              <a:rPr lang="en-GB" sz="1400" i="1" dirty="0" smtClean="0"/>
              <a:t>Newspaper headline</a:t>
            </a:r>
            <a:r>
              <a:rPr lang="cs-CZ" sz="1400" i="1" dirty="0" smtClean="0"/>
              <a:t>, </a:t>
            </a:r>
            <a:r>
              <a:rPr lang="cs-CZ" sz="1400" i="1" dirty="0"/>
              <a:t>Hospodářské noviny, 16.10.2023 </a:t>
            </a:r>
          </a:p>
        </p:txBody>
      </p:sp>
    </p:spTree>
    <p:extLst>
      <p:ext uri="{BB962C8B-B14F-4D97-AF65-F5344CB8AC3E}">
        <p14:creationId xmlns:p14="http://schemas.microsoft.com/office/powerpoint/2010/main" val="551798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a16="http://schemas.microsoft.com/office/drawing/2014/main" id="{D4CCB843-2DA6-C8EA-F967-5B11B117E82E}"/>
              </a:ext>
            </a:extLst>
          </p:cNvPr>
          <p:cNvSpPr txBox="1">
            <a:spLocks/>
          </p:cNvSpPr>
          <p:nvPr/>
        </p:nvSpPr>
        <p:spPr>
          <a:xfrm>
            <a:off x="7902214" y="299459"/>
            <a:ext cx="3434079" cy="375103"/>
          </a:xfrm>
          <a:prstGeom prst="rect">
            <a:avLst/>
          </a:prstGeom>
          <a:solidFill>
            <a:srgbClr val="FF0000"/>
          </a:solidFill>
        </p:spPr>
        <p:txBody>
          <a:bodyPr vert="horz" wrap="square" lIns="0" tIns="5715" rIns="0" bIns="0" rtlCol="0">
            <a:spAutoFit/>
          </a:bodyPr>
          <a:lstStyle>
            <a:lvl1pPr>
              <a:defRPr>
                <a:latin typeface="+mj-lt"/>
                <a:ea typeface="+mj-ea"/>
                <a:cs typeface="+mj-cs"/>
              </a:defRPr>
            </a:lvl1pPr>
          </a:lstStyle>
          <a:p>
            <a:pPr marL="728980">
              <a:spcBef>
                <a:spcPts val="45"/>
              </a:spcBef>
            </a:pPr>
            <a:r>
              <a:rPr lang="en-GB" sz="2400" kern="0" spc="-15" dirty="0" smtClean="0">
                <a:solidFill>
                  <a:schemeClr val="bg1"/>
                </a:solidFill>
                <a:latin typeface="Calibri"/>
                <a:cs typeface="Calibri"/>
              </a:rPr>
              <a:t>Political Situation</a:t>
            </a:r>
            <a:endParaRPr lang="en-GB" sz="2400" kern="0" spc="-5" dirty="0">
              <a:solidFill>
                <a:schemeClr val="bg1"/>
              </a:solidFill>
              <a:latin typeface="Calibri"/>
              <a:cs typeface="Calibri"/>
            </a:endParaRPr>
          </a:p>
        </p:txBody>
      </p:sp>
      <p:sp>
        <p:nvSpPr>
          <p:cNvPr id="3" name="TextovéPole 2">
            <a:extLst>
              <a:ext uri="{FF2B5EF4-FFF2-40B4-BE49-F238E27FC236}">
                <a16:creationId xmlns:a16="http://schemas.microsoft.com/office/drawing/2014/main" id="{E2ADB7CE-7FD2-1AD5-07E9-380965B8512E}"/>
              </a:ext>
            </a:extLst>
          </p:cNvPr>
          <p:cNvSpPr txBox="1"/>
          <p:nvPr/>
        </p:nvSpPr>
        <p:spPr>
          <a:xfrm>
            <a:off x="381000" y="1143000"/>
            <a:ext cx="11353799" cy="1323439"/>
          </a:xfrm>
          <a:prstGeom prst="rect">
            <a:avLst/>
          </a:prstGeom>
          <a:noFill/>
        </p:spPr>
        <p:txBody>
          <a:bodyPr wrap="square" rtlCol="0">
            <a:spAutoFit/>
          </a:bodyPr>
          <a:lstStyle/>
          <a:p>
            <a:r>
              <a:rPr lang="en-GB" sz="2000" b="1" dirty="0" smtClean="0"/>
              <a:t>Pensions</a:t>
            </a:r>
          </a:p>
          <a:p>
            <a:endParaRPr lang="cs-CZ" sz="2000" dirty="0"/>
          </a:p>
          <a:p>
            <a:r>
              <a:rPr lang="en-GB" sz="2000" dirty="0" smtClean="0"/>
              <a:t>The Government is preparing a reform that includes the extension of the pension age and other changes with a negative impact on future pensioners.</a:t>
            </a:r>
            <a:endParaRPr lang="en-GB" sz="2000" dirty="0"/>
          </a:p>
        </p:txBody>
      </p:sp>
      <p:pic>
        <p:nvPicPr>
          <p:cNvPr id="5" name="Obrázek 4">
            <a:extLst>
              <a:ext uri="{FF2B5EF4-FFF2-40B4-BE49-F238E27FC236}">
                <a16:creationId xmlns:a16="http://schemas.microsoft.com/office/drawing/2014/main" id="{5073C881-C483-E87E-B60E-0EC3200343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419475"/>
            <a:ext cx="2404688" cy="3240000"/>
          </a:xfrm>
          <a:prstGeom prst="rect">
            <a:avLst/>
          </a:prstGeom>
        </p:spPr>
      </p:pic>
      <p:pic>
        <p:nvPicPr>
          <p:cNvPr id="7" name="Obrázek 6">
            <a:extLst>
              <a:ext uri="{FF2B5EF4-FFF2-40B4-BE49-F238E27FC236}">
                <a16:creationId xmlns:a16="http://schemas.microsoft.com/office/drawing/2014/main" id="{D13D73BC-D5DE-B0CB-5E91-D349DACE44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5831" y="3059475"/>
            <a:ext cx="1890000" cy="3600000"/>
          </a:xfrm>
          <a:prstGeom prst="rect">
            <a:avLst/>
          </a:prstGeom>
        </p:spPr>
      </p:pic>
      <p:sp>
        <p:nvSpPr>
          <p:cNvPr id="9" name="TextovéPole 8">
            <a:extLst>
              <a:ext uri="{FF2B5EF4-FFF2-40B4-BE49-F238E27FC236}">
                <a16:creationId xmlns:a16="http://schemas.microsoft.com/office/drawing/2014/main" id="{B9CAEAC9-FCC1-25DA-D1B4-5CE89021E4DA}"/>
              </a:ext>
            </a:extLst>
          </p:cNvPr>
          <p:cNvSpPr txBox="1"/>
          <p:nvPr/>
        </p:nvSpPr>
        <p:spPr>
          <a:xfrm>
            <a:off x="2252288" y="3536036"/>
            <a:ext cx="6692871" cy="1938992"/>
          </a:xfrm>
          <a:prstGeom prst="rect">
            <a:avLst/>
          </a:prstGeom>
          <a:solidFill>
            <a:srgbClr val="5B504B"/>
          </a:solidFill>
        </p:spPr>
        <p:txBody>
          <a:bodyPr wrap="square">
            <a:spAutoFit/>
          </a:bodyPr>
          <a:lstStyle/>
          <a:p>
            <a:pPr algn="ctr"/>
            <a:r>
              <a:rPr lang="en-GB" sz="2400" b="1" dirty="0" smtClean="0">
                <a:solidFill>
                  <a:schemeClr val="bg1"/>
                </a:solidFill>
              </a:rPr>
              <a:t>On the contrary, the Government, despite its promises (even contrary to the content of their Program Statement), still did not submit a proposal for earlier retirements for employees working in demanding professions.</a:t>
            </a:r>
            <a:endParaRPr lang="en-GB" sz="2400" b="1" dirty="0">
              <a:solidFill>
                <a:schemeClr val="bg1"/>
              </a:solidFill>
            </a:endParaRPr>
          </a:p>
        </p:txBody>
      </p:sp>
    </p:spTree>
    <p:extLst>
      <p:ext uri="{BB962C8B-B14F-4D97-AF65-F5344CB8AC3E}">
        <p14:creationId xmlns:p14="http://schemas.microsoft.com/office/powerpoint/2010/main" val="3121648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32866" y="1194943"/>
            <a:ext cx="4288790" cy="752129"/>
          </a:xfrm>
          <a:prstGeom prst="rect">
            <a:avLst/>
          </a:prstGeom>
        </p:spPr>
        <p:txBody>
          <a:bodyPr vert="horz" wrap="square" lIns="0" tIns="13335" rIns="0" bIns="0" rtlCol="0">
            <a:spAutoFit/>
          </a:bodyPr>
          <a:lstStyle/>
          <a:p>
            <a:pPr marL="12700">
              <a:lnSpc>
                <a:spcPct val="100000"/>
              </a:lnSpc>
              <a:spcBef>
                <a:spcPts val="105"/>
              </a:spcBef>
            </a:pPr>
            <a:r>
              <a:rPr lang="en-US" sz="2400" b="1" spc="-5" dirty="0" smtClean="0">
                <a:latin typeface="Calibri"/>
                <a:cs typeface="Calibri"/>
              </a:rPr>
              <a:t>The </a:t>
            </a:r>
            <a:r>
              <a:rPr lang="en-US" sz="2400" b="1" spc="-5" dirty="0">
                <a:latin typeface="Calibri"/>
                <a:cs typeface="Calibri"/>
              </a:rPr>
              <a:t>government's 2024 minimum wage proposal</a:t>
            </a:r>
            <a:endParaRPr sz="2400" b="1" spc="-5" dirty="0">
              <a:latin typeface="Calibri"/>
              <a:cs typeface="Calibri"/>
            </a:endParaRPr>
          </a:p>
        </p:txBody>
      </p:sp>
      <p:graphicFrame>
        <p:nvGraphicFramePr>
          <p:cNvPr id="3" name="object 3"/>
          <p:cNvGraphicFramePr>
            <a:graphicFrameLocks noGrp="1"/>
          </p:cNvGraphicFramePr>
          <p:nvPr>
            <p:extLst>
              <p:ext uri="{D42A27DB-BD31-4B8C-83A1-F6EECF244321}">
                <p14:modId xmlns:p14="http://schemas.microsoft.com/office/powerpoint/2010/main" val="2440860188"/>
              </p:ext>
            </p:extLst>
          </p:nvPr>
        </p:nvGraphicFramePr>
        <p:xfrm>
          <a:off x="625051" y="2045539"/>
          <a:ext cx="9448165" cy="1041653"/>
        </p:xfrm>
        <a:graphic>
          <a:graphicData uri="http://schemas.openxmlformats.org/drawingml/2006/table">
            <a:tbl>
              <a:tblPr firstRow="1" bandRow="1">
                <a:tableStyleId>{2D5ABB26-0587-4C30-8999-92F81FD0307C}</a:tableStyleId>
              </a:tblPr>
              <a:tblGrid>
                <a:gridCol w="946150">
                  <a:extLst>
                    <a:ext uri="{9D8B030D-6E8A-4147-A177-3AD203B41FA5}">
                      <a16:colId xmlns:a16="http://schemas.microsoft.com/office/drawing/2014/main" val="20000"/>
                    </a:ext>
                  </a:extLst>
                </a:gridCol>
                <a:gridCol w="1798320">
                  <a:extLst>
                    <a:ext uri="{9D8B030D-6E8A-4147-A177-3AD203B41FA5}">
                      <a16:colId xmlns:a16="http://schemas.microsoft.com/office/drawing/2014/main" val="20001"/>
                    </a:ext>
                  </a:extLst>
                </a:gridCol>
                <a:gridCol w="1031875">
                  <a:extLst>
                    <a:ext uri="{9D8B030D-6E8A-4147-A177-3AD203B41FA5}">
                      <a16:colId xmlns:a16="http://schemas.microsoft.com/office/drawing/2014/main" val="20002"/>
                    </a:ext>
                  </a:extLst>
                </a:gridCol>
                <a:gridCol w="2537460">
                  <a:extLst>
                    <a:ext uri="{9D8B030D-6E8A-4147-A177-3AD203B41FA5}">
                      <a16:colId xmlns:a16="http://schemas.microsoft.com/office/drawing/2014/main" val="20003"/>
                    </a:ext>
                  </a:extLst>
                </a:gridCol>
                <a:gridCol w="3134360">
                  <a:extLst>
                    <a:ext uri="{9D8B030D-6E8A-4147-A177-3AD203B41FA5}">
                      <a16:colId xmlns:a16="http://schemas.microsoft.com/office/drawing/2014/main" val="20004"/>
                    </a:ext>
                  </a:extLst>
                </a:gridCol>
              </a:tblGrid>
              <a:tr h="254507">
                <a:tc>
                  <a:txBody>
                    <a:bodyPr/>
                    <a:lstStyle/>
                    <a:p>
                      <a:pPr>
                        <a:lnSpc>
                          <a:spcPct val="100000"/>
                        </a:lnSpc>
                      </a:pPr>
                      <a:endParaRPr lang="en-GB" sz="1500" noProof="0" dirty="0">
                        <a:latin typeface="Times New Roman"/>
                        <a:cs typeface="Times New Roman"/>
                      </a:endParaRPr>
                    </a:p>
                  </a:txBody>
                  <a:tcPr marL="0" marR="0" marT="0" marB="0"/>
                </a:tc>
                <a:tc>
                  <a:txBody>
                    <a:bodyPr/>
                    <a:lstStyle/>
                    <a:p>
                      <a:pPr marR="79375" algn="ctr">
                        <a:lnSpc>
                          <a:spcPts val="1695"/>
                        </a:lnSpc>
                      </a:pPr>
                      <a:r>
                        <a:rPr lang="en-GB" sz="2000" noProof="0" dirty="0" smtClean="0">
                          <a:latin typeface="Calibri"/>
                          <a:cs typeface="Calibri"/>
                        </a:rPr>
                        <a:t>Minimum wage</a:t>
                      </a:r>
                      <a:endParaRPr lang="en-GB" sz="2000" noProof="0" dirty="0">
                        <a:latin typeface="Calibri"/>
                        <a:cs typeface="Calibri"/>
                      </a:endParaRPr>
                    </a:p>
                  </a:txBody>
                  <a:tcPr marL="0" marR="0" marT="0" marB="0">
                    <a:lnB w="19050">
                      <a:solidFill>
                        <a:srgbClr val="000000"/>
                      </a:solidFill>
                      <a:prstDash val="solid"/>
                    </a:lnB>
                  </a:tcPr>
                </a:tc>
                <a:tc>
                  <a:txBody>
                    <a:bodyPr/>
                    <a:lstStyle/>
                    <a:p>
                      <a:pPr marR="191135" algn="r">
                        <a:lnSpc>
                          <a:spcPts val="1695"/>
                        </a:lnSpc>
                      </a:pPr>
                      <a:r>
                        <a:rPr lang="en-GB" sz="1800" spc="-15" noProof="0" dirty="0" smtClean="0">
                          <a:latin typeface="Calibri"/>
                          <a:cs typeface="Calibri"/>
                        </a:rPr>
                        <a:t>increase</a:t>
                      </a:r>
                      <a:endParaRPr lang="en-GB" sz="1800" noProof="0" dirty="0">
                        <a:latin typeface="Calibri"/>
                        <a:cs typeface="Calibri"/>
                      </a:endParaRPr>
                    </a:p>
                  </a:txBody>
                  <a:tcPr marL="0" marR="0" marT="0" marB="0">
                    <a:lnB w="19050">
                      <a:solidFill>
                        <a:srgbClr val="000000"/>
                      </a:solidFill>
                      <a:prstDash val="solid"/>
                    </a:lnB>
                  </a:tcPr>
                </a:tc>
                <a:tc>
                  <a:txBody>
                    <a:bodyPr/>
                    <a:lstStyle/>
                    <a:p>
                      <a:pPr marL="198755">
                        <a:lnSpc>
                          <a:spcPts val="1695"/>
                        </a:lnSpc>
                      </a:pPr>
                      <a:r>
                        <a:rPr lang="en-GB" sz="2000" spc="-5" noProof="0" dirty="0" smtClean="0">
                          <a:latin typeface="Calibri"/>
                          <a:cs typeface="Calibri"/>
                        </a:rPr>
                        <a:t>Estimated share on</a:t>
                      </a:r>
                      <a:r>
                        <a:rPr lang="en-GB" sz="2000" spc="-40" noProof="0" dirty="0" smtClean="0">
                          <a:latin typeface="Calibri"/>
                          <a:cs typeface="Calibri"/>
                        </a:rPr>
                        <a:t> </a:t>
                      </a:r>
                      <a:r>
                        <a:rPr lang="en-GB" sz="2000" spc="-5" noProof="0" dirty="0" smtClean="0">
                          <a:latin typeface="Calibri"/>
                          <a:cs typeface="Calibri"/>
                        </a:rPr>
                        <a:t>average wage</a:t>
                      </a:r>
                      <a:endParaRPr lang="en-GB" sz="2000" noProof="0" dirty="0">
                        <a:latin typeface="Calibri"/>
                        <a:cs typeface="Calibri"/>
                      </a:endParaRPr>
                    </a:p>
                  </a:txBody>
                  <a:tcPr marL="0" marR="0" marT="0" marB="0">
                    <a:lnB w="19050">
                      <a:solidFill>
                        <a:srgbClr val="000000"/>
                      </a:solidFill>
                      <a:prstDash val="solid"/>
                    </a:lnB>
                  </a:tcPr>
                </a:tc>
                <a:tc>
                  <a:txBody>
                    <a:bodyPr/>
                    <a:lstStyle/>
                    <a:p>
                      <a:pPr marL="119380">
                        <a:lnSpc>
                          <a:spcPts val="1695"/>
                        </a:lnSpc>
                      </a:pPr>
                      <a:r>
                        <a:rPr lang="en-GB" sz="2000" spc="-5" noProof="0" dirty="0" smtClean="0">
                          <a:latin typeface="Calibri"/>
                          <a:cs typeface="Calibri"/>
                        </a:rPr>
                        <a:t>Estimated share on average wage </a:t>
                      </a:r>
                      <a:r>
                        <a:rPr lang="en-GB" sz="2000" spc="-20" noProof="0" dirty="0" smtClean="0">
                          <a:latin typeface="Calibri"/>
                          <a:cs typeface="Calibri"/>
                        </a:rPr>
                        <a:t>for </a:t>
                      </a:r>
                      <a:r>
                        <a:rPr lang="en-GB" sz="2000" noProof="0" dirty="0" smtClean="0">
                          <a:latin typeface="Calibri"/>
                          <a:cs typeface="Calibri"/>
                        </a:rPr>
                        <a:t>5</a:t>
                      </a:r>
                      <a:r>
                        <a:rPr lang="en-GB" sz="2000" spc="-35" noProof="0" dirty="0" smtClean="0">
                          <a:latin typeface="Calibri"/>
                          <a:cs typeface="Calibri"/>
                        </a:rPr>
                        <a:t> </a:t>
                      </a:r>
                      <a:r>
                        <a:rPr lang="en-GB" sz="2000" spc="-10" noProof="0" dirty="0" smtClean="0">
                          <a:latin typeface="Calibri"/>
                          <a:cs typeface="Calibri"/>
                        </a:rPr>
                        <a:t>years</a:t>
                      </a:r>
                      <a:endParaRPr lang="en-GB" sz="2000" noProof="0" dirty="0">
                        <a:latin typeface="Calibri"/>
                        <a:cs typeface="Calibri"/>
                      </a:endParaRPr>
                    </a:p>
                  </a:txBody>
                  <a:tcPr marL="0" marR="0" marT="0" marB="0">
                    <a:lnB w="19050">
                      <a:solidFill>
                        <a:srgbClr val="000000"/>
                      </a:solidFill>
                      <a:prstDash val="solid"/>
                    </a:lnB>
                  </a:tcPr>
                </a:tc>
                <a:extLst>
                  <a:ext uri="{0D108BD9-81ED-4DB2-BD59-A6C34878D82A}">
                    <a16:rowId xmlns:a16="http://schemas.microsoft.com/office/drawing/2014/main" val="10000"/>
                  </a:ext>
                </a:extLst>
              </a:tr>
              <a:tr h="330111">
                <a:tc>
                  <a:txBody>
                    <a:bodyPr/>
                    <a:lstStyle/>
                    <a:p>
                      <a:pPr marL="31750">
                        <a:lnSpc>
                          <a:spcPts val="2300"/>
                        </a:lnSpc>
                      </a:pPr>
                      <a:r>
                        <a:rPr lang="en-GB" sz="2000" spc="-30" noProof="0" dirty="0" smtClean="0">
                          <a:latin typeface="Calibri"/>
                          <a:cs typeface="Calibri"/>
                        </a:rPr>
                        <a:t>Option</a:t>
                      </a:r>
                      <a:r>
                        <a:rPr lang="en-GB" sz="2000" spc="-15" noProof="0" dirty="0" smtClean="0">
                          <a:latin typeface="Calibri"/>
                          <a:cs typeface="Calibri"/>
                        </a:rPr>
                        <a:t> </a:t>
                      </a:r>
                      <a:r>
                        <a:rPr lang="en-GB" sz="2000" noProof="0" dirty="0" smtClean="0">
                          <a:latin typeface="Calibri"/>
                          <a:cs typeface="Calibri"/>
                        </a:rPr>
                        <a:t>I</a:t>
                      </a:r>
                      <a:endParaRPr lang="en-GB" sz="2000" noProof="0" dirty="0">
                        <a:latin typeface="Calibri"/>
                        <a:cs typeface="Calibri"/>
                      </a:endParaRPr>
                    </a:p>
                  </a:txBody>
                  <a:tcPr marL="0" marR="0" marT="0" marB="0"/>
                </a:tc>
                <a:tc>
                  <a:txBody>
                    <a:bodyPr/>
                    <a:lstStyle/>
                    <a:p>
                      <a:pPr marR="111760" algn="ctr">
                        <a:lnSpc>
                          <a:spcPct val="100000"/>
                        </a:lnSpc>
                        <a:spcBef>
                          <a:spcPts val="110"/>
                        </a:spcBef>
                      </a:pPr>
                      <a:r>
                        <a:rPr lang="en-GB" sz="2000" noProof="0" dirty="0" smtClean="0">
                          <a:latin typeface="Calibri"/>
                          <a:cs typeface="Calibri"/>
                        </a:rPr>
                        <a:t>18 900</a:t>
                      </a:r>
                      <a:r>
                        <a:rPr lang="en-GB" sz="2000" spc="-50" noProof="0" dirty="0" smtClean="0">
                          <a:latin typeface="Calibri"/>
                          <a:cs typeface="Calibri"/>
                        </a:rPr>
                        <a:t> </a:t>
                      </a:r>
                      <a:r>
                        <a:rPr lang="en-GB" sz="2000" spc="-20" noProof="0" dirty="0" smtClean="0">
                          <a:latin typeface="Calibri"/>
                          <a:cs typeface="Calibri"/>
                        </a:rPr>
                        <a:t>CZK</a:t>
                      </a:r>
                      <a:endParaRPr lang="en-GB" sz="2000" noProof="0" dirty="0">
                        <a:latin typeface="Calibri"/>
                        <a:cs typeface="Calibri"/>
                      </a:endParaRPr>
                    </a:p>
                  </a:txBody>
                  <a:tcPr marL="0" marR="0" marT="13970" marB="0">
                    <a:lnT w="19050">
                      <a:solidFill>
                        <a:srgbClr val="000000"/>
                      </a:solidFill>
                      <a:prstDash val="solid"/>
                    </a:lnT>
                  </a:tcPr>
                </a:tc>
                <a:tc>
                  <a:txBody>
                    <a:bodyPr/>
                    <a:lstStyle/>
                    <a:p>
                      <a:pPr marL="201295">
                        <a:lnSpc>
                          <a:spcPct val="100000"/>
                        </a:lnSpc>
                        <a:spcBef>
                          <a:spcPts val="110"/>
                        </a:spcBef>
                      </a:pPr>
                      <a:r>
                        <a:rPr lang="en-GB" sz="2000" noProof="0" dirty="0" smtClean="0">
                          <a:latin typeface="Calibri"/>
                          <a:cs typeface="Calibri"/>
                        </a:rPr>
                        <a:t>9,2%</a:t>
                      </a:r>
                      <a:endParaRPr lang="en-GB" sz="2000" noProof="0" dirty="0">
                        <a:latin typeface="Calibri"/>
                        <a:cs typeface="Calibri"/>
                      </a:endParaRPr>
                    </a:p>
                  </a:txBody>
                  <a:tcPr marL="0" marR="0" marT="13970" marB="0">
                    <a:lnT w="19050">
                      <a:solidFill>
                        <a:srgbClr val="000000"/>
                      </a:solidFill>
                      <a:prstDash val="solid"/>
                    </a:lnT>
                  </a:tcPr>
                </a:tc>
                <a:tc>
                  <a:txBody>
                    <a:bodyPr/>
                    <a:lstStyle/>
                    <a:p>
                      <a:pPr marL="828040">
                        <a:lnSpc>
                          <a:spcPct val="100000"/>
                        </a:lnSpc>
                        <a:spcBef>
                          <a:spcPts val="110"/>
                        </a:spcBef>
                      </a:pPr>
                      <a:r>
                        <a:rPr lang="en-GB" sz="2000" noProof="0" dirty="0" smtClean="0">
                          <a:latin typeface="Calibri"/>
                          <a:cs typeface="Calibri"/>
                        </a:rPr>
                        <a:t>41,1</a:t>
                      </a:r>
                      <a:r>
                        <a:rPr lang="en-GB" sz="2000" spc="-35" noProof="0" dirty="0" smtClean="0">
                          <a:latin typeface="Calibri"/>
                          <a:cs typeface="Calibri"/>
                        </a:rPr>
                        <a:t> </a:t>
                      </a:r>
                      <a:r>
                        <a:rPr lang="en-GB" sz="2000" noProof="0" dirty="0" smtClean="0">
                          <a:latin typeface="Calibri"/>
                          <a:cs typeface="Calibri"/>
                        </a:rPr>
                        <a:t>%</a:t>
                      </a:r>
                      <a:endParaRPr lang="en-GB" sz="2000" noProof="0" dirty="0">
                        <a:latin typeface="Calibri"/>
                        <a:cs typeface="Calibri"/>
                      </a:endParaRPr>
                    </a:p>
                  </a:txBody>
                  <a:tcPr marL="0" marR="0" marT="13970" marB="0">
                    <a:lnT w="19050">
                      <a:solidFill>
                        <a:srgbClr val="000000"/>
                      </a:solidFill>
                      <a:prstDash val="solid"/>
                    </a:lnT>
                  </a:tcPr>
                </a:tc>
                <a:tc>
                  <a:txBody>
                    <a:bodyPr/>
                    <a:lstStyle/>
                    <a:p>
                      <a:pPr marL="1034415" marR="3175">
                        <a:lnSpc>
                          <a:spcPct val="100000"/>
                        </a:lnSpc>
                        <a:spcBef>
                          <a:spcPts val="110"/>
                        </a:spcBef>
                      </a:pPr>
                      <a:r>
                        <a:rPr lang="en-GB" sz="2000" noProof="0" dirty="0" smtClean="0">
                          <a:latin typeface="Calibri"/>
                          <a:cs typeface="Calibri"/>
                        </a:rPr>
                        <a:t>45</a:t>
                      </a:r>
                      <a:r>
                        <a:rPr lang="en-GB" sz="2000" spc="-20" noProof="0" dirty="0" smtClean="0">
                          <a:latin typeface="Calibri"/>
                          <a:cs typeface="Calibri"/>
                        </a:rPr>
                        <a:t> </a:t>
                      </a:r>
                      <a:r>
                        <a:rPr lang="en-GB" sz="2000" noProof="0" dirty="0" smtClean="0">
                          <a:latin typeface="Calibri"/>
                          <a:cs typeface="Calibri"/>
                        </a:rPr>
                        <a:t>%</a:t>
                      </a:r>
                      <a:endParaRPr lang="en-GB" sz="2000" noProof="0" dirty="0">
                        <a:latin typeface="Calibri"/>
                        <a:cs typeface="Calibri"/>
                      </a:endParaRPr>
                    </a:p>
                  </a:txBody>
                  <a:tcPr marL="0" marR="0" marT="13970" marB="0">
                    <a:lnT w="19050">
                      <a:solidFill>
                        <a:srgbClr val="000000"/>
                      </a:solidFill>
                      <a:prstDash val="solid"/>
                    </a:lnT>
                  </a:tcPr>
                </a:tc>
                <a:extLst>
                  <a:ext uri="{0D108BD9-81ED-4DB2-BD59-A6C34878D82A}">
                    <a16:rowId xmlns:a16="http://schemas.microsoft.com/office/drawing/2014/main" val="10001"/>
                  </a:ext>
                </a:extLst>
              </a:tr>
              <a:tr h="279742">
                <a:tc>
                  <a:txBody>
                    <a:bodyPr/>
                    <a:lstStyle/>
                    <a:p>
                      <a:pPr marL="31750">
                        <a:lnSpc>
                          <a:spcPts val="2100"/>
                        </a:lnSpc>
                      </a:pPr>
                      <a:r>
                        <a:rPr lang="en-GB" sz="2000" spc="-30" noProof="0" dirty="0" smtClean="0">
                          <a:latin typeface="Calibri"/>
                          <a:cs typeface="Calibri"/>
                        </a:rPr>
                        <a:t>Option</a:t>
                      </a:r>
                      <a:r>
                        <a:rPr lang="en-GB" sz="2000" spc="-20" noProof="0" dirty="0" smtClean="0">
                          <a:latin typeface="Calibri"/>
                          <a:cs typeface="Calibri"/>
                        </a:rPr>
                        <a:t> </a:t>
                      </a:r>
                      <a:r>
                        <a:rPr lang="en-GB" sz="2000" noProof="0" dirty="0" smtClean="0">
                          <a:latin typeface="Calibri"/>
                          <a:cs typeface="Calibri"/>
                        </a:rPr>
                        <a:t>II</a:t>
                      </a:r>
                      <a:endParaRPr lang="en-GB" sz="2000" noProof="0" dirty="0">
                        <a:latin typeface="Calibri"/>
                        <a:cs typeface="Calibri"/>
                      </a:endParaRPr>
                    </a:p>
                  </a:txBody>
                  <a:tcPr marL="0" marR="0" marT="0" marB="0"/>
                </a:tc>
                <a:tc>
                  <a:txBody>
                    <a:bodyPr/>
                    <a:lstStyle/>
                    <a:p>
                      <a:pPr marR="111125" algn="ctr">
                        <a:lnSpc>
                          <a:spcPts val="2100"/>
                        </a:lnSpc>
                      </a:pPr>
                      <a:r>
                        <a:rPr lang="en-GB" sz="2000" noProof="0" dirty="0" smtClean="0">
                          <a:latin typeface="Calibri"/>
                          <a:cs typeface="Calibri"/>
                        </a:rPr>
                        <a:t>19 400</a:t>
                      </a:r>
                      <a:r>
                        <a:rPr lang="en-GB" sz="2000" spc="-50" noProof="0" dirty="0" smtClean="0">
                          <a:latin typeface="Calibri"/>
                          <a:cs typeface="Calibri"/>
                        </a:rPr>
                        <a:t> </a:t>
                      </a:r>
                      <a:r>
                        <a:rPr lang="en-GB" sz="2000" spc="-20" noProof="0" dirty="0" smtClean="0">
                          <a:latin typeface="Calibri"/>
                          <a:cs typeface="Calibri"/>
                        </a:rPr>
                        <a:t>CZK</a:t>
                      </a:r>
                      <a:endParaRPr lang="en-GB" sz="2000" noProof="0" dirty="0">
                        <a:latin typeface="Calibri"/>
                        <a:cs typeface="Calibri"/>
                      </a:endParaRPr>
                    </a:p>
                  </a:txBody>
                  <a:tcPr marL="0" marR="0" marT="0" marB="0"/>
                </a:tc>
                <a:tc>
                  <a:txBody>
                    <a:bodyPr/>
                    <a:lstStyle/>
                    <a:p>
                      <a:pPr marR="191135" algn="r">
                        <a:lnSpc>
                          <a:spcPts val="2100"/>
                        </a:lnSpc>
                      </a:pPr>
                      <a:r>
                        <a:rPr lang="en-GB" sz="2000" noProof="0" dirty="0" smtClean="0">
                          <a:latin typeface="Calibri"/>
                          <a:cs typeface="Calibri"/>
                        </a:rPr>
                        <a:t>12,1</a:t>
                      </a:r>
                      <a:r>
                        <a:rPr lang="en-GB" sz="2000" spc="-120" noProof="0" dirty="0" smtClean="0">
                          <a:latin typeface="Calibri"/>
                          <a:cs typeface="Calibri"/>
                        </a:rPr>
                        <a:t> </a:t>
                      </a:r>
                      <a:r>
                        <a:rPr lang="en-GB" sz="2000" noProof="0" dirty="0" smtClean="0">
                          <a:latin typeface="Calibri"/>
                          <a:cs typeface="Calibri"/>
                        </a:rPr>
                        <a:t>%</a:t>
                      </a:r>
                      <a:endParaRPr lang="en-GB" sz="2000" noProof="0" dirty="0">
                        <a:latin typeface="Calibri"/>
                        <a:cs typeface="Calibri"/>
                      </a:endParaRPr>
                    </a:p>
                  </a:txBody>
                  <a:tcPr marL="0" marR="0" marT="0" marB="0"/>
                </a:tc>
                <a:tc>
                  <a:txBody>
                    <a:bodyPr/>
                    <a:lstStyle/>
                    <a:p>
                      <a:pPr marL="828040">
                        <a:lnSpc>
                          <a:spcPts val="2100"/>
                        </a:lnSpc>
                      </a:pPr>
                      <a:r>
                        <a:rPr lang="en-GB" sz="2000" noProof="0" dirty="0" smtClean="0">
                          <a:latin typeface="Calibri"/>
                          <a:cs typeface="Calibri"/>
                        </a:rPr>
                        <a:t>42,1</a:t>
                      </a:r>
                      <a:r>
                        <a:rPr lang="en-GB" sz="2000" spc="-35" noProof="0" dirty="0" smtClean="0">
                          <a:latin typeface="Calibri"/>
                          <a:cs typeface="Calibri"/>
                        </a:rPr>
                        <a:t> </a:t>
                      </a:r>
                      <a:r>
                        <a:rPr lang="en-GB" sz="2000" noProof="0" dirty="0" smtClean="0">
                          <a:latin typeface="Calibri"/>
                          <a:cs typeface="Calibri"/>
                        </a:rPr>
                        <a:t>%</a:t>
                      </a:r>
                      <a:endParaRPr lang="en-GB" sz="2000" noProof="0" dirty="0">
                        <a:latin typeface="Calibri"/>
                        <a:cs typeface="Calibri"/>
                      </a:endParaRPr>
                    </a:p>
                  </a:txBody>
                  <a:tcPr marL="0" marR="0" marT="0" marB="0"/>
                </a:tc>
                <a:tc>
                  <a:txBody>
                    <a:bodyPr/>
                    <a:lstStyle/>
                    <a:p>
                      <a:pPr marL="1034415" marR="3175">
                        <a:lnSpc>
                          <a:spcPts val="2100"/>
                        </a:lnSpc>
                      </a:pPr>
                      <a:r>
                        <a:rPr lang="en-GB" sz="2000" noProof="0" dirty="0" smtClean="0">
                          <a:latin typeface="Calibri"/>
                          <a:cs typeface="Calibri"/>
                        </a:rPr>
                        <a:t>50</a:t>
                      </a:r>
                      <a:r>
                        <a:rPr lang="en-GB" sz="2000" spc="-20" noProof="0" dirty="0" smtClean="0">
                          <a:latin typeface="Calibri"/>
                          <a:cs typeface="Calibri"/>
                        </a:rPr>
                        <a:t> </a:t>
                      </a:r>
                      <a:r>
                        <a:rPr lang="en-GB" sz="2000" noProof="0" dirty="0" smtClean="0">
                          <a:latin typeface="Calibri"/>
                          <a:cs typeface="Calibri"/>
                        </a:rPr>
                        <a:t>%</a:t>
                      </a:r>
                      <a:endParaRPr lang="en-GB" sz="2000" noProof="0" dirty="0">
                        <a:latin typeface="Calibri"/>
                        <a:cs typeface="Calibri"/>
                      </a:endParaRPr>
                    </a:p>
                  </a:txBody>
                  <a:tcPr marL="0" marR="0" marT="0" marB="0"/>
                </a:tc>
                <a:extLst>
                  <a:ext uri="{0D108BD9-81ED-4DB2-BD59-A6C34878D82A}">
                    <a16:rowId xmlns:a16="http://schemas.microsoft.com/office/drawing/2014/main" val="10002"/>
                  </a:ext>
                </a:extLst>
              </a:tr>
            </a:tbl>
          </a:graphicData>
        </a:graphic>
      </p:graphicFrame>
      <p:sp>
        <p:nvSpPr>
          <p:cNvPr id="4" name="object 4"/>
          <p:cNvSpPr txBox="1"/>
          <p:nvPr/>
        </p:nvSpPr>
        <p:spPr>
          <a:xfrm>
            <a:off x="674316" y="3198740"/>
            <a:ext cx="10655300" cy="1213794"/>
          </a:xfrm>
          <a:prstGeom prst="rect">
            <a:avLst/>
          </a:prstGeom>
        </p:spPr>
        <p:txBody>
          <a:bodyPr vert="horz" wrap="square" lIns="0" tIns="13335" rIns="0" bIns="0" rtlCol="0">
            <a:spAutoFit/>
          </a:bodyPr>
          <a:lstStyle/>
          <a:p>
            <a:r>
              <a:rPr lang="en-GB" sz="2000" spc="-5" dirty="0" smtClean="0">
                <a:latin typeface="Calibri"/>
                <a:cs typeface="Calibri"/>
              </a:rPr>
              <a:t>The Government proposal is still considering maintaining 8 groups of guaranteed wages, it contains several variants of increases </a:t>
            </a:r>
            <a:r>
              <a:rPr lang="en-US" sz="2000" spc="-5" dirty="0" smtClean="0">
                <a:latin typeface="Calibri"/>
                <a:cs typeface="Calibri"/>
              </a:rPr>
              <a:t>(</a:t>
            </a:r>
            <a:r>
              <a:rPr lang="en-US" sz="2000" spc="-5" dirty="0">
                <a:latin typeface="Calibri"/>
                <a:cs typeface="Calibri"/>
              </a:rPr>
              <a:t>percentage, fixed amounts, fixed amounts only to the 5th group, etc.)</a:t>
            </a:r>
          </a:p>
          <a:p>
            <a:r>
              <a:rPr lang="en-US" dirty="0"/>
              <a:t/>
            </a:r>
            <a:br>
              <a:rPr lang="en-US" dirty="0"/>
            </a:br>
            <a:endParaRPr sz="2000" dirty="0">
              <a:latin typeface="Calibri"/>
              <a:cs typeface="Calibri"/>
            </a:endParaRPr>
          </a:p>
        </p:txBody>
      </p:sp>
      <p:sp>
        <p:nvSpPr>
          <p:cNvPr id="5" name="object 5"/>
          <p:cNvSpPr txBox="1"/>
          <p:nvPr/>
        </p:nvSpPr>
        <p:spPr>
          <a:xfrm>
            <a:off x="632866" y="3938777"/>
            <a:ext cx="2310765" cy="635635"/>
          </a:xfrm>
          <a:prstGeom prst="rect">
            <a:avLst/>
          </a:prstGeom>
        </p:spPr>
        <p:txBody>
          <a:bodyPr vert="horz" wrap="square" lIns="0" tIns="12700" rIns="0" bIns="0" rtlCol="0">
            <a:spAutoFit/>
          </a:bodyPr>
          <a:lstStyle/>
          <a:p>
            <a:pPr marL="12700">
              <a:lnSpc>
                <a:spcPct val="100000"/>
              </a:lnSpc>
              <a:spcBef>
                <a:spcPts val="100"/>
              </a:spcBef>
            </a:pPr>
            <a:r>
              <a:rPr sz="2000" spc="-25" dirty="0" smtClean="0">
                <a:latin typeface="Calibri"/>
                <a:cs typeface="Calibri"/>
              </a:rPr>
              <a:t>ČMKOS</a:t>
            </a:r>
            <a:r>
              <a:rPr lang="cs-CZ" sz="2000" spc="-25" dirty="0" smtClean="0">
                <a:latin typeface="Calibri"/>
                <a:cs typeface="Calibri"/>
              </a:rPr>
              <a:t> </a:t>
            </a:r>
            <a:r>
              <a:rPr lang="en-GB" sz="2000" spc="-25" dirty="0" smtClean="0">
                <a:latin typeface="Calibri"/>
                <a:cs typeface="Calibri"/>
              </a:rPr>
              <a:t>Proposal</a:t>
            </a:r>
            <a:endParaRPr lang="en-GB" sz="2000" dirty="0" smtClean="0">
              <a:latin typeface="Calibri"/>
              <a:cs typeface="Calibri"/>
            </a:endParaRPr>
          </a:p>
          <a:p>
            <a:pPr marL="12700">
              <a:lnSpc>
                <a:spcPct val="100000"/>
              </a:lnSpc>
            </a:pPr>
            <a:r>
              <a:rPr lang="en-GB" sz="2000" spc="-10" dirty="0" smtClean="0">
                <a:latin typeface="Calibri"/>
                <a:cs typeface="Calibri"/>
              </a:rPr>
              <a:t>Employers´ Proposal</a:t>
            </a:r>
            <a:endParaRPr lang="en-GB" sz="2000" dirty="0">
              <a:latin typeface="Calibri"/>
              <a:cs typeface="Calibri"/>
            </a:endParaRPr>
          </a:p>
        </p:txBody>
      </p:sp>
      <p:sp>
        <p:nvSpPr>
          <p:cNvPr id="6" name="object 6"/>
          <p:cNvSpPr txBox="1"/>
          <p:nvPr/>
        </p:nvSpPr>
        <p:spPr>
          <a:xfrm>
            <a:off x="3376421" y="3938777"/>
            <a:ext cx="1483360" cy="635635"/>
          </a:xfrm>
          <a:prstGeom prst="rect">
            <a:avLst/>
          </a:prstGeom>
        </p:spPr>
        <p:txBody>
          <a:bodyPr vert="horz" wrap="square" lIns="0" tIns="12700" rIns="0" bIns="0" rtlCol="0">
            <a:spAutoFit/>
          </a:bodyPr>
          <a:lstStyle/>
          <a:p>
            <a:pPr marL="12700">
              <a:lnSpc>
                <a:spcPct val="100000"/>
              </a:lnSpc>
              <a:spcBef>
                <a:spcPts val="100"/>
              </a:spcBef>
            </a:pPr>
            <a:r>
              <a:rPr sz="2000" dirty="0">
                <a:latin typeface="Calibri"/>
                <a:cs typeface="Calibri"/>
              </a:rPr>
              <a:t>19 500</a:t>
            </a:r>
            <a:r>
              <a:rPr sz="2000" spc="-45" dirty="0">
                <a:latin typeface="Calibri"/>
                <a:cs typeface="Calibri"/>
              </a:rPr>
              <a:t> </a:t>
            </a:r>
            <a:r>
              <a:rPr lang="cs-CZ" sz="2000" spc="-20" dirty="0" smtClean="0">
                <a:latin typeface="Calibri"/>
                <a:cs typeface="Calibri"/>
              </a:rPr>
              <a:t>CZK</a:t>
            </a:r>
            <a:endParaRPr sz="2000" dirty="0">
              <a:latin typeface="Calibri"/>
              <a:cs typeface="Calibri"/>
            </a:endParaRPr>
          </a:p>
          <a:p>
            <a:pPr marL="12700">
              <a:lnSpc>
                <a:spcPct val="100000"/>
              </a:lnSpc>
            </a:pPr>
            <a:r>
              <a:rPr sz="2000" dirty="0">
                <a:latin typeface="Calibri"/>
                <a:cs typeface="Calibri"/>
              </a:rPr>
              <a:t>0 </a:t>
            </a:r>
            <a:r>
              <a:rPr lang="cs-CZ" sz="2000" dirty="0" smtClean="0">
                <a:latin typeface="Calibri"/>
                <a:cs typeface="Calibri"/>
              </a:rPr>
              <a:t>-</a:t>
            </a:r>
            <a:r>
              <a:rPr sz="2000" dirty="0" smtClean="0">
                <a:latin typeface="Calibri"/>
                <a:cs typeface="Calibri"/>
              </a:rPr>
              <a:t> </a:t>
            </a:r>
            <a:r>
              <a:rPr sz="2000" dirty="0">
                <a:latin typeface="Calibri"/>
                <a:cs typeface="Calibri"/>
              </a:rPr>
              <a:t>18 300</a:t>
            </a:r>
            <a:r>
              <a:rPr sz="2000" spc="-114" dirty="0">
                <a:latin typeface="Calibri"/>
                <a:cs typeface="Calibri"/>
              </a:rPr>
              <a:t> </a:t>
            </a:r>
            <a:r>
              <a:rPr lang="cs-CZ" sz="2000" spc="-20" dirty="0" smtClean="0">
                <a:latin typeface="Calibri"/>
                <a:cs typeface="Calibri"/>
              </a:rPr>
              <a:t>CZK</a:t>
            </a:r>
            <a:endParaRPr sz="2000" dirty="0">
              <a:latin typeface="Calibri"/>
              <a:cs typeface="Calibri"/>
            </a:endParaRPr>
          </a:p>
        </p:txBody>
      </p:sp>
      <p:sp>
        <p:nvSpPr>
          <p:cNvPr id="8" name="object 8"/>
          <p:cNvSpPr txBox="1">
            <a:spLocks noGrp="1"/>
          </p:cNvSpPr>
          <p:nvPr>
            <p:ph type="title"/>
          </p:nvPr>
        </p:nvSpPr>
        <p:spPr>
          <a:xfrm>
            <a:off x="7921752" y="341375"/>
            <a:ext cx="3434079" cy="375103"/>
          </a:xfrm>
          <a:prstGeom prst="rect">
            <a:avLst/>
          </a:prstGeom>
          <a:solidFill>
            <a:srgbClr val="FF0000"/>
          </a:solidFill>
        </p:spPr>
        <p:txBody>
          <a:bodyPr vert="horz" wrap="square" lIns="0" tIns="5715" rIns="0" bIns="0" rtlCol="0">
            <a:spAutoFit/>
          </a:bodyPr>
          <a:lstStyle/>
          <a:p>
            <a:pPr marL="728980">
              <a:lnSpc>
                <a:spcPct val="100000"/>
              </a:lnSpc>
              <a:spcBef>
                <a:spcPts val="45"/>
              </a:spcBef>
            </a:pPr>
            <a:r>
              <a:rPr lang="en-GB" spc="-15" dirty="0" smtClean="0">
                <a:latin typeface="Calibri"/>
                <a:cs typeface="Calibri"/>
              </a:rPr>
              <a:t>Political Situation</a:t>
            </a:r>
            <a:endParaRPr lang="en-GB" spc="-5" dirty="0">
              <a:latin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76072" y="2906267"/>
            <a:ext cx="6825996" cy="395172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481828" y="3669790"/>
            <a:ext cx="6710680" cy="3169920"/>
          </a:xfrm>
          <a:custGeom>
            <a:avLst/>
            <a:gdLst/>
            <a:ahLst/>
            <a:cxnLst/>
            <a:rect l="l" t="t" r="r" b="b"/>
            <a:pathLst>
              <a:path w="6710680" h="3169920">
                <a:moveTo>
                  <a:pt x="0" y="3169920"/>
                </a:moveTo>
                <a:lnTo>
                  <a:pt x="6710172" y="3169920"/>
                </a:lnTo>
                <a:lnTo>
                  <a:pt x="6710172" y="0"/>
                </a:lnTo>
                <a:lnTo>
                  <a:pt x="0" y="0"/>
                </a:lnTo>
                <a:lnTo>
                  <a:pt x="0" y="3169920"/>
                </a:lnTo>
                <a:close/>
              </a:path>
            </a:pathLst>
          </a:custGeom>
          <a:solidFill>
            <a:srgbClr val="F8CAAC"/>
          </a:solidFill>
        </p:spPr>
        <p:txBody>
          <a:bodyPr wrap="square" lIns="0" tIns="0" rIns="0" bIns="0" rtlCol="0"/>
          <a:lstStyle/>
          <a:p>
            <a:endParaRPr/>
          </a:p>
        </p:txBody>
      </p:sp>
      <p:sp>
        <p:nvSpPr>
          <p:cNvPr id="6" name="object 6"/>
          <p:cNvSpPr/>
          <p:nvPr/>
        </p:nvSpPr>
        <p:spPr>
          <a:xfrm>
            <a:off x="5481828" y="3669790"/>
            <a:ext cx="6710680" cy="3169920"/>
          </a:xfrm>
          <a:custGeom>
            <a:avLst/>
            <a:gdLst/>
            <a:ahLst/>
            <a:cxnLst/>
            <a:rect l="l" t="t" r="r" b="b"/>
            <a:pathLst>
              <a:path w="6710680" h="3169920">
                <a:moveTo>
                  <a:pt x="0" y="3169920"/>
                </a:moveTo>
                <a:lnTo>
                  <a:pt x="6710172" y="3169920"/>
                </a:lnTo>
                <a:lnTo>
                  <a:pt x="6710172" y="0"/>
                </a:lnTo>
                <a:lnTo>
                  <a:pt x="0" y="0"/>
                </a:lnTo>
                <a:lnTo>
                  <a:pt x="0" y="3169920"/>
                </a:lnTo>
                <a:close/>
              </a:path>
            </a:pathLst>
          </a:custGeom>
          <a:ln w="9144">
            <a:solidFill>
              <a:srgbClr val="000000"/>
            </a:solidFill>
          </a:ln>
        </p:spPr>
        <p:txBody>
          <a:bodyPr wrap="square" lIns="0" tIns="0" rIns="0" bIns="0" rtlCol="0"/>
          <a:lstStyle/>
          <a:p>
            <a:endParaRPr/>
          </a:p>
        </p:txBody>
      </p:sp>
      <p:sp>
        <p:nvSpPr>
          <p:cNvPr id="7" name="object 7"/>
          <p:cNvSpPr txBox="1"/>
          <p:nvPr/>
        </p:nvSpPr>
        <p:spPr>
          <a:xfrm>
            <a:off x="5584063" y="3717097"/>
            <a:ext cx="6506209" cy="3676006"/>
          </a:xfrm>
          <a:prstGeom prst="rect">
            <a:avLst/>
          </a:prstGeom>
        </p:spPr>
        <p:txBody>
          <a:bodyPr vert="horz" wrap="square" lIns="0" tIns="13335" rIns="0" bIns="0" rtlCol="0">
            <a:spAutoFit/>
          </a:bodyPr>
          <a:lstStyle/>
          <a:p>
            <a:pPr marL="12700" algn="just">
              <a:lnSpc>
                <a:spcPct val="100000"/>
              </a:lnSpc>
              <a:spcBef>
                <a:spcPts val="105"/>
              </a:spcBef>
            </a:pPr>
            <a:r>
              <a:rPr lang="en-GB" sz="2000" spc="-5" dirty="0" smtClean="0">
                <a:latin typeface="Calibri"/>
                <a:cs typeface="Calibri"/>
              </a:rPr>
              <a:t>Some parts of the Government's Consolidation Package reduce the competitiveness of Czech industrial companies, according to the president of the Union of Industry and Transport Jan </a:t>
            </a:r>
            <a:r>
              <a:rPr lang="en-GB" sz="2000" spc="-5" dirty="0" err="1" smtClean="0">
                <a:latin typeface="Calibri"/>
                <a:cs typeface="Calibri"/>
              </a:rPr>
              <a:t>Rafaj</a:t>
            </a:r>
            <a:r>
              <a:rPr lang="en-GB" sz="2000" spc="-5" dirty="0" smtClean="0">
                <a:latin typeface="Calibri"/>
                <a:cs typeface="Calibri"/>
              </a:rPr>
              <a:t>, the problem is in particular the significant increase in fees for renewable resources for energy-intensive companies. While Germany </a:t>
            </a:r>
            <a:r>
              <a:rPr lang="en-GB" sz="2000" spc="-5" dirty="0" smtClean="0">
                <a:cs typeface="Calibri"/>
              </a:rPr>
              <a:t>waives fees </a:t>
            </a:r>
            <a:r>
              <a:rPr lang="en-GB" sz="2000" spc="-5" dirty="0" smtClean="0">
                <a:latin typeface="Calibri"/>
                <a:cs typeface="Calibri"/>
              </a:rPr>
              <a:t>to companies for next year to encourage the slowing industry, and Slovakia lowers fees for energy-intensive operations for next year, Czech companies will pay more, </a:t>
            </a:r>
            <a:r>
              <a:rPr lang="en-GB" sz="2000" spc="-5" dirty="0" err="1" smtClean="0">
                <a:latin typeface="Calibri"/>
                <a:cs typeface="Calibri"/>
              </a:rPr>
              <a:t>Rafaj</a:t>
            </a:r>
            <a:r>
              <a:rPr lang="en-GB" sz="2000" spc="-5" dirty="0" smtClean="0">
                <a:latin typeface="Calibri"/>
                <a:cs typeface="Calibri"/>
              </a:rPr>
              <a:t> told ČTK today (10/10/2023) at the International Engineering Fair in Brno.</a:t>
            </a:r>
          </a:p>
          <a:p>
            <a:r>
              <a:rPr lang="en-US" dirty="0"/>
              <a:t/>
            </a:r>
            <a:br>
              <a:rPr lang="en-US" dirty="0"/>
            </a:br>
            <a:endParaRPr sz="2000" dirty="0">
              <a:latin typeface="Calibri"/>
              <a:cs typeface="Calibri"/>
            </a:endParaRPr>
          </a:p>
        </p:txBody>
      </p:sp>
      <p:sp>
        <p:nvSpPr>
          <p:cNvPr id="8" name="object 8"/>
          <p:cNvSpPr txBox="1">
            <a:spLocks noGrp="1"/>
          </p:cNvSpPr>
          <p:nvPr>
            <p:ph type="title"/>
          </p:nvPr>
        </p:nvSpPr>
        <p:spPr>
          <a:xfrm>
            <a:off x="7921752" y="341375"/>
            <a:ext cx="3434079" cy="375103"/>
          </a:xfrm>
          <a:prstGeom prst="rect">
            <a:avLst/>
          </a:prstGeom>
          <a:solidFill>
            <a:srgbClr val="FF0000"/>
          </a:solidFill>
        </p:spPr>
        <p:txBody>
          <a:bodyPr vert="horz" wrap="square" lIns="0" tIns="5715" rIns="0" bIns="0" rtlCol="0">
            <a:spAutoFit/>
          </a:bodyPr>
          <a:lstStyle/>
          <a:p>
            <a:pPr marL="728980">
              <a:lnSpc>
                <a:spcPct val="100000"/>
              </a:lnSpc>
              <a:spcBef>
                <a:spcPts val="45"/>
              </a:spcBef>
            </a:pPr>
            <a:r>
              <a:rPr lang="en-GB" spc="-15" dirty="0">
                <a:latin typeface="Calibri"/>
                <a:cs typeface="Calibri"/>
              </a:rPr>
              <a:t>Political Situation</a:t>
            </a:r>
            <a:endParaRPr spc="-5" dirty="0">
              <a:latin typeface="Calibri"/>
              <a:cs typeface="Calibri"/>
            </a:endParaRPr>
          </a:p>
        </p:txBody>
      </p:sp>
      <p:sp>
        <p:nvSpPr>
          <p:cNvPr id="9" name="object 9"/>
          <p:cNvSpPr txBox="1"/>
          <p:nvPr/>
        </p:nvSpPr>
        <p:spPr>
          <a:xfrm>
            <a:off x="748080" y="603884"/>
            <a:ext cx="1918920" cy="321242"/>
          </a:xfrm>
          <a:prstGeom prst="rect">
            <a:avLst/>
          </a:prstGeom>
        </p:spPr>
        <p:txBody>
          <a:bodyPr vert="horz" wrap="square" lIns="0" tIns="13335" rIns="0" bIns="0" rtlCol="0">
            <a:spAutoFit/>
          </a:bodyPr>
          <a:lstStyle/>
          <a:p>
            <a:pPr marL="12700">
              <a:lnSpc>
                <a:spcPct val="100000"/>
              </a:lnSpc>
              <a:spcBef>
                <a:spcPts val="105"/>
              </a:spcBef>
            </a:pPr>
            <a:r>
              <a:rPr lang="en-GB" sz="2000" b="1" spc="-10" dirty="0" smtClean="0">
                <a:latin typeface="Calibri"/>
                <a:cs typeface="Calibri"/>
              </a:rPr>
              <a:t>Energy prices</a:t>
            </a:r>
            <a:endParaRPr lang="en-GB" sz="2000" b="1" dirty="0">
              <a:latin typeface="Calibri"/>
              <a:cs typeface="Calibri"/>
            </a:endParaRPr>
          </a:p>
        </p:txBody>
      </p:sp>
      <p:sp>
        <p:nvSpPr>
          <p:cNvPr id="10" name="TextovéPole 9">
            <a:extLst>
              <a:ext uri="{FF2B5EF4-FFF2-40B4-BE49-F238E27FC236}">
                <a16:creationId xmlns:a16="http://schemas.microsoft.com/office/drawing/2014/main" id="{76867EFC-B253-8146-81AE-AED140155434}"/>
              </a:ext>
            </a:extLst>
          </p:cNvPr>
          <p:cNvSpPr txBox="1"/>
          <p:nvPr/>
        </p:nvSpPr>
        <p:spPr>
          <a:xfrm>
            <a:off x="576072" y="1143000"/>
            <a:ext cx="7958328" cy="2554545"/>
          </a:xfrm>
          <a:prstGeom prst="rect">
            <a:avLst/>
          </a:prstGeom>
          <a:solidFill>
            <a:schemeClr val="accent1">
              <a:lumMod val="40000"/>
              <a:lumOff val="60000"/>
            </a:schemeClr>
          </a:solidFill>
          <a:ln>
            <a:solidFill>
              <a:schemeClr val="tx1"/>
            </a:solidFill>
          </a:ln>
        </p:spPr>
        <p:txBody>
          <a:bodyPr wrap="square" rtlCol="0">
            <a:spAutoFit/>
          </a:bodyPr>
          <a:lstStyle/>
          <a:p>
            <a:pPr algn="just"/>
            <a:r>
              <a:rPr lang="en-GB" sz="2000" dirty="0" smtClean="0"/>
              <a:t>The State will no longer reimburse all costs associated with renewable energy sources next year. According to the Minister of Finance </a:t>
            </a:r>
            <a:r>
              <a:rPr lang="en-GB" sz="2000" dirty="0" err="1" smtClean="0"/>
              <a:t>Zbyňek</a:t>
            </a:r>
            <a:r>
              <a:rPr lang="en-GB" sz="2000" dirty="0" smtClean="0"/>
              <a:t> </a:t>
            </a:r>
            <a:r>
              <a:rPr lang="en-GB" sz="2000" dirty="0" err="1" smtClean="0"/>
              <a:t>Stanjura</a:t>
            </a:r>
            <a:r>
              <a:rPr lang="en-GB" sz="2000" dirty="0" smtClean="0"/>
              <a:t> (ODS), people and companies will once again start contributing to solar, water and wind power in their electricity bills. Until last autumn, it was CZK 600 (approx. 25 euros) for each megawatt hour for households. Then the Government paid the fee itself because of the sharp increase in price. Now energy prices are falling, which is why the cabinet is retreating from concessions.</a:t>
            </a:r>
            <a:endParaRPr lang="en-GB"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63092" y="842518"/>
            <a:ext cx="6365240" cy="936795"/>
          </a:xfrm>
          <a:prstGeom prst="rect">
            <a:avLst/>
          </a:prstGeom>
        </p:spPr>
        <p:txBody>
          <a:bodyPr vert="horz" wrap="square" lIns="0" tIns="13335" rIns="0" bIns="0" rtlCol="0">
            <a:spAutoFit/>
          </a:bodyPr>
          <a:lstStyle/>
          <a:p>
            <a:pPr marL="12700" marR="5080">
              <a:lnSpc>
                <a:spcPct val="100000"/>
              </a:lnSpc>
              <a:spcBef>
                <a:spcPts val="105"/>
              </a:spcBef>
            </a:pPr>
            <a:r>
              <a:rPr lang="en-US" sz="2000" b="1" spc="-15" dirty="0" smtClean="0">
                <a:latin typeface="Calibri"/>
                <a:cs typeface="Calibri"/>
              </a:rPr>
              <a:t>Numerous </a:t>
            </a:r>
            <a:r>
              <a:rPr lang="en-US" sz="2000" b="1" spc="-15" dirty="0">
                <a:latin typeface="Calibri"/>
                <a:cs typeface="Calibri"/>
              </a:rPr>
              <a:t>negotiations took place on these topics with coalition and opposition politicians, with employers and trade unions:</a:t>
            </a:r>
            <a:endParaRPr sz="2000" b="1" spc="-15" dirty="0">
              <a:latin typeface="Calibri"/>
              <a:cs typeface="Calibri"/>
            </a:endParaRPr>
          </a:p>
        </p:txBody>
      </p:sp>
      <p:sp>
        <p:nvSpPr>
          <p:cNvPr id="3" name="object 3"/>
          <p:cNvSpPr txBox="1"/>
          <p:nvPr/>
        </p:nvSpPr>
        <p:spPr>
          <a:xfrm>
            <a:off x="7921752" y="341375"/>
            <a:ext cx="3434079" cy="375103"/>
          </a:xfrm>
          <a:prstGeom prst="rect">
            <a:avLst/>
          </a:prstGeom>
          <a:solidFill>
            <a:srgbClr val="FF0000"/>
          </a:solidFill>
        </p:spPr>
        <p:txBody>
          <a:bodyPr vert="horz" wrap="square" lIns="0" tIns="5715" rIns="0" bIns="0" rtlCol="0">
            <a:spAutoFit/>
          </a:bodyPr>
          <a:lstStyle/>
          <a:p>
            <a:pPr marL="728980">
              <a:lnSpc>
                <a:spcPct val="100000"/>
              </a:lnSpc>
              <a:spcBef>
                <a:spcPts val="45"/>
              </a:spcBef>
            </a:pPr>
            <a:r>
              <a:rPr lang="en-GB" sz="2400" spc="-15" dirty="0">
                <a:solidFill>
                  <a:schemeClr val="bg1"/>
                </a:solidFill>
                <a:cs typeface="Calibri"/>
              </a:rPr>
              <a:t>Political Situation</a:t>
            </a:r>
            <a:endParaRPr sz="2400" dirty="0">
              <a:solidFill>
                <a:schemeClr val="bg1"/>
              </a:solidFill>
              <a:latin typeface="Calibri"/>
              <a:cs typeface="Calibri"/>
            </a:endParaRPr>
          </a:p>
        </p:txBody>
      </p:sp>
      <p:sp>
        <p:nvSpPr>
          <p:cNvPr id="4" name="object 4"/>
          <p:cNvSpPr/>
          <p:nvPr/>
        </p:nvSpPr>
        <p:spPr>
          <a:xfrm>
            <a:off x="170687" y="1825751"/>
            <a:ext cx="2552700" cy="432054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258311" y="1825751"/>
            <a:ext cx="3497661" cy="3240024"/>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8545068" y="1048511"/>
            <a:ext cx="3118104" cy="3960876"/>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2723388" y="3980687"/>
            <a:ext cx="3998975" cy="2877310"/>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7117080" y="3980686"/>
            <a:ext cx="3671316" cy="2808732"/>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921752" y="341375"/>
            <a:ext cx="3434079" cy="375103"/>
          </a:xfrm>
          <a:prstGeom prst="rect">
            <a:avLst/>
          </a:prstGeom>
          <a:solidFill>
            <a:srgbClr val="FF0000"/>
          </a:solidFill>
        </p:spPr>
        <p:txBody>
          <a:bodyPr vert="horz" wrap="square" lIns="0" tIns="5715" rIns="0" bIns="0" rtlCol="0">
            <a:spAutoFit/>
          </a:bodyPr>
          <a:lstStyle/>
          <a:p>
            <a:pPr marL="728980">
              <a:lnSpc>
                <a:spcPct val="100000"/>
              </a:lnSpc>
              <a:spcBef>
                <a:spcPts val="45"/>
              </a:spcBef>
            </a:pPr>
            <a:r>
              <a:rPr lang="en-GB" spc="-15" dirty="0">
                <a:latin typeface="Calibri"/>
                <a:cs typeface="Calibri"/>
              </a:rPr>
              <a:t>Political Situation</a:t>
            </a:r>
            <a:endParaRPr spc="-5" dirty="0">
              <a:latin typeface="Calibri"/>
              <a:cs typeface="Calibri"/>
            </a:endParaRPr>
          </a:p>
        </p:txBody>
      </p:sp>
      <p:sp>
        <p:nvSpPr>
          <p:cNvPr id="3" name="object 3"/>
          <p:cNvSpPr txBox="1"/>
          <p:nvPr/>
        </p:nvSpPr>
        <p:spPr>
          <a:xfrm>
            <a:off x="688644" y="980058"/>
            <a:ext cx="3152775" cy="330835"/>
          </a:xfrm>
          <a:prstGeom prst="rect">
            <a:avLst/>
          </a:prstGeom>
        </p:spPr>
        <p:txBody>
          <a:bodyPr vert="horz" wrap="square" lIns="0" tIns="13335" rIns="0" bIns="0" rtlCol="0">
            <a:spAutoFit/>
          </a:bodyPr>
          <a:lstStyle/>
          <a:p>
            <a:pPr marL="12700">
              <a:lnSpc>
                <a:spcPct val="100000"/>
              </a:lnSpc>
              <a:spcBef>
                <a:spcPts val="105"/>
              </a:spcBef>
            </a:pPr>
            <a:r>
              <a:rPr lang="en-GB" sz="2000" b="1" spc="-5" dirty="0" smtClean="0">
                <a:latin typeface="Calibri"/>
                <a:cs typeface="Calibri"/>
              </a:rPr>
              <a:t>Protest actions took place</a:t>
            </a:r>
            <a:r>
              <a:rPr sz="2000" b="1" spc="-15" dirty="0" smtClean="0">
                <a:latin typeface="Calibri"/>
                <a:cs typeface="Calibri"/>
              </a:rPr>
              <a:t>:</a:t>
            </a:r>
            <a:endParaRPr sz="2000" dirty="0">
              <a:latin typeface="Calibri"/>
              <a:cs typeface="Calibri"/>
            </a:endParaRPr>
          </a:p>
        </p:txBody>
      </p:sp>
      <p:sp>
        <p:nvSpPr>
          <p:cNvPr id="4" name="object 4"/>
          <p:cNvSpPr txBox="1"/>
          <p:nvPr/>
        </p:nvSpPr>
        <p:spPr>
          <a:xfrm>
            <a:off x="688848" y="1874520"/>
            <a:ext cx="4879975" cy="337271"/>
          </a:xfrm>
          <a:prstGeom prst="rect">
            <a:avLst/>
          </a:prstGeom>
          <a:solidFill>
            <a:srgbClr val="1F3863"/>
          </a:solidFill>
        </p:spPr>
        <p:txBody>
          <a:bodyPr vert="horz" wrap="square" lIns="0" tIns="29209" rIns="0" bIns="0" rtlCol="0">
            <a:spAutoFit/>
          </a:bodyPr>
          <a:lstStyle/>
          <a:p>
            <a:pPr marL="90805">
              <a:lnSpc>
                <a:spcPct val="100000"/>
              </a:lnSpc>
              <a:spcBef>
                <a:spcPts val="229"/>
              </a:spcBef>
            </a:pPr>
            <a:r>
              <a:rPr lang="en-GB" sz="2000" b="1" spc="-10" dirty="0" smtClean="0">
                <a:solidFill>
                  <a:srgbClr val="FFFFFF"/>
                </a:solidFill>
                <a:latin typeface="Calibri"/>
                <a:cs typeface="Calibri"/>
              </a:rPr>
              <a:t>Protest walk in</a:t>
            </a:r>
            <a:r>
              <a:rPr lang="en-GB" sz="2000" b="1" spc="-15" dirty="0" smtClean="0">
                <a:solidFill>
                  <a:srgbClr val="FFFFFF"/>
                </a:solidFill>
                <a:latin typeface="Calibri"/>
                <a:cs typeface="Calibri"/>
              </a:rPr>
              <a:t> </a:t>
            </a:r>
            <a:r>
              <a:rPr lang="en-GB" sz="2000" b="1" spc="-10" dirty="0" err="1" smtClean="0">
                <a:solidFill>
                  <a:srgbClr val="FFFFFF"/>
                </a:solidFill>
                <a:latin typeface="Calibri"/>
                <a:cs typeface="Calibri"/>
              </a:rPr>
              <a:t>Strakonice</a:t>
            </a:r>
            <a:r>
              <a:rPr lang="en-GB" sz="2000" b="1" spc="-50" dirty="0" smtClean="0">
                <a:solidFill>
                  <a:srgbClr val="FFFFFF"/>
                </a:solidFill>
                <a:latin typeface="Calibri"/>
                <a:cs typeface="Calibri"/>
              </a:rPr>
              <a:t> </a:t>
            </a:r>
            <a:r>
              <a:rPr sz="2000" b="1" dirty="0" smtClean="0">
                <a:solidFill>
                  <a:srgbClr val="FFFFFF"/>
                </a:solidFill>
                <a:latin typeface="Calibri"/>
                <a:cs typeface="Calibri"/>
              </a:rPr>
              <a:t>20.6.2023</a:t>
            </a:r>
            <a:endParaRPr sz="2000" dirty="0">
              <a:latin typeface="Calibri"/>
              <a:cs typeface="Calibri"/>
            </a:endParaRPr>
          </a:p>
        </p:txBody>
      </p:sp>
      <p:sp>
        <p:nvSpPr>
          <p:cNvPr id="5" name="object 5"/>
          <p:cNvSpPr/>
          <p:nvPr/>
        </p:nvSpPr>
        <p:spPr>
          <a:xfrm>
            <a:off x="6190488" y="569976"/>
            <a:ext cx="1691639" cy="2880360"/>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688848" y="2500883"/>
            <a:ext cx="4187952" cy="337912"/>
          </a:xfrm>
          <a:prstGeom prst="rect">
            <a:avLst/>
          </a:prstGeom>
          <a:solidFill>
            <a:srgbClr val="1F3863"/>
          </a:solidFill>
        </p:spPr>
        <p:txBody>
          <a:bodyPr vert="horz" wrap="square" lIns="0" tIns="29844" rIns="0" bIns="0" rtlCol="0">
            <a:spAutoFit/>
          </a:bodyPr>
          <a:lstStyle/>
          <a:p>
            <a:pPr marL="90805">
              <a:lnSpc>
                <a:spcPct val="100000"/>
              </a:lnSpc>
              <a:spcBef>
                <a:spcPts val="234"/>
              </a:spcBef>
            </a:pPr>
            <a:r>
              <a:rPr lang="en-GB" sz="2000" b="1" spc="-10" dirty="0" smtClean="0">
                <a:solidFill>
                  <a:srgbClr val="FFFFFF"/>
                </a:solidFill>
                <a:latin typeface="Calibri"/>
                <a:cs typeface="Calibri"/>
              </a:rPr>
              <a:t>Demonstration </a:t>
            </a:r>
            <a:r>
              <a:rPr lang="en-GB" sz="2000" b="1" dirty="0" smtClean="0">
                <a:solidFill>
                  <a:srgbClr val="FFFFFF"/>
                </a:solidFill>
                <a:latin typeface="Calibri"/>
                <a:cs typeface="Calibri"/>
              </a:rPr>
              <a:t>27.6.2023 in </a:t>
            </a:r>
            <a:r>
              <a:rPr lang="en-GB" sz="2000" b="1" spc="-20" dirty="0" smtClean="0">
                <a:solidFill>
                  <a:srgbClr val="FFFFFF"/>
                </a:solidFill>
                <a:latin typeface="Calibri"/>
                <a:cs typeface="Calibri"/>
              </a:rPr>
              <a:t>Ostrava</a:t>
            </a:r>
            <a:endParaRPr lang="en-GB" sz="2000" dirty="0">
              <a:latin typeface="Calibri"/>
              <a:cs typeface="Calibri"/>
            </a:endParaRPr>
          </a:p>
        </p:txBody>
      </p:sp>
      <p:sp>
        <p:nvSpPr>
          <p:cNvPr id="7" name="object 7"/>
          <p:cNvSpPr/>
          <p:nvPr/>
        </p:nvSpPr>
        <p:spPr>
          <a:xfrm>
            <a:off x="8703564" y="920496"/>
            <a:ext cx="3240024" cy="432054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73602" y="4322062"/>
            <a:ext cx="9932924" cy="2519170"/>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6374891" y="2900172"/>
            <a:ext cx="3015995" cy="1799844"/>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a:spLocks noChangeAspect="1"/>
          </p:cNvSpPr>
          <p:nvPr/>
        </p:nvSpPr>
        <p:spPr>
          <a:xfrm>
            <a:off x="7315200" y="1198527"/>
            <a:ext cx="3704764" cy="2520000"/>
          </a:xfrm>
          <a:prstGeom prst="rect">
            <a:avLst/>
          </a:prstGeom>
          <a:blipFill>
            <a:blip r:embed="rId2" cstate="print"/>
            <a:stretch>
              <a:fillRect/>
            </a:stretch>
          </a:blipFill>
        </p:spPr>
        <p:txBody>
          <a:bodyPr wrap="square" lIns="0" tIns="0" rIns="0" bIns="0" rtlCol="0"/>
          <a:lstStyle/>
          <a:p>
            <a:endParaRPr dirty="0"/>
          </a:p>
        </p:txBody>
      </p:sp>
      <p:sp>
        <p:nvSpPr>
          <p:cNvPr id="5" name="object 5"/>
          <p:cNvSpPr txBox="1"/>
          <p:nvPr/>
        </p:nvSpPr>
        <p:spPr>
          <a:xfrm>
            <a:off x="762000" y="1066800"/>
            <a:ext cx="6301334" cy="2937343"/>
          </a:xfrm>
          <a:prstGeom prst="rect">
            <a:avLst/>
          </a:prstGeom>
        </p:spPr>
        <p:txBody>
          <a:bodyPr vert="horz" wrap="square" lIns="0" tIns="13335" rIns="0" bIns="0" rtlCol="0">
            <a:spAutoFit/>
          </a:bodyPr>
          <a:lstStyle/>
          <a:p>
            <a:pPr marL="12700" marR="5080">
              <a:lnSpc>
                <a:spcPct val="100000"/>
              </a:lnSpc>
              <a:spcAft>
                <a:spcPts val="1200"/>
              </a:spcAft>
            </a:pPr>
            <a:r>
              <a:rPr lang="en-GB" sz="2000" b="1" spc="-5" dirty="0" smtClean="0">
                <a:latin typeface="Calibri"/>
                <a:cs typeface="Calibri"/>
              </a:rPr>
              <a:t>Meetings of Industrial Trade Unions of the Czech Republic</a:t>
            </a:r>
          </a:p>
          <a:p>
            <a:pPr marL="12700">
              <a:lnSpc>
                <a:spcPct val="100000"/>
              </a:lnSpc>
            </a:pPr>
            <a:r>
              <a:rPr lang="en-GB" sz="2000" dirty="0" smtClean="0">
                <a:latin typeface="Calibri"/>
                <a:cs typeface="Calibri"/>
              </a:rPr>
              <a:t>On October 3, 2023, representatives of industrial trade unions (miners, KOVO, Construction, food workers) met in Prague at the </a:t>
            </a:r>
            <a:r>
              <a:rPr lang="en-GB" sz="2000" dirty="0" err="1" smtClean="0">
                <a:latin typeface="Calibri"/>
                <a:cs typeface="Calibri"/>
              </a:rPr>
              <a:t>Olšanka</a:t>
            </a:r>
            <a:r>
              <a:rPr lang="en-GB" sz="2000" dirty="0" smtClean="0">
                <a:latin typeface="Calibri"/>
                <a:cs typeface="Calibri"/>
              </a:rPr>
              <a:t> Congress centre </a:t>
            </a:r>
            <a:r>
              <a:rPr lang="en-US" sz="2000" dirty="0" smtClean="0">
                <a:latin typeface="Calibri"/>
                <a:cs typeface="Calibri"/>
              </a:rPr>
              <a:t>and </a:t>
            </a:r>
            <a:r>
              <a:rPr lang="en-US" sz="2000" dirty="0">
                <a:latin typeface="Calibri"/>
                <a:cs typeface="Calibri"/>
              </a:rPr>
              <a:t>established a platform defending the interests of workers in industry within the framework of ČMKOS – </a:t>
            </a:r>
            <a:r>
              <a:rPr lang="en-US" sz="2000" b="1" dirty="0">
                <a:latin typeface="Calibri"/>
                <a:cs typeface="Calibri"/>
              </a:rPr>
              <a:t>Industrial Alliance of Trade Unions (PAOS). </a:t>
            </a:r>
            <a:r>
              <a:rPr lang="en-US" sz="2000" dirty="0">
                <a:latin typeface="Calibri"/>
                <a:cs typeface="Calibri"/>
              </a:rPr>
              <a:t>Members demand a more vigorous approach in enforcing the rights of honest working people. The next meeting of PAOS took place on October 13 and 25.</a:t>
            </a:r>
            <a:endParaRPr sz="2000" dirty="0">
              <a:latin typeface="Calibri"/>
              <a:cs typeface="Calibri"/>
            </a:endParaRPr>
          </a:p>
        </p:txBody>
      </p:sp>
      <p:sp>
        <p:nvSpPr>
          <p:cNvPr id="6" name="object 6"/>
          <p:cNvSpPr txBox="1">
            <a:spLocks noGrp="1"/>
          </p:cNvSpPr>
          <p:nvPr>
            <p:ph type="title"/>
          </p:nvPr>
        </p:nvSpPr>
        <p:spPr>
          <a:xfrm>
            <a:off x="7921752" y="341375"/>
            <a:ext cx="3434079" cy="375103"/>
          </a:xfrm>
          <a:prstGeom prst="rect">
            <a:avLst/>
          </a:prstGeom>
          <a:solidFill>
            <a:srgbClr val="FF0000"/>
          </a:solidFill>
        </p:spPr>
        <p:txBody>
          <a:bodyPr vert="horz" wrap="square" lIns="0" tIns="5715" rIns="0" bIns="0" rtlCol="0">
            <a:spAutoFit/>
          </a:bodyPr>
          <a:lstStyle/>
          <a:p>
            <a:pPr marL="728980">
              <a:lnSpc>
                <a:spcPct val="100000"/>
              </a:lnSpc>
              <a:spcBef>
                <a:spcPts val="45"/>
              </a:spcBef>
            </a:pPr>
            <a:r>
              <a:rPr lang="en-GB" spc="-15" dirty="0">
                <a:latin typeface="Calibri"/>
                <a:cs typeface="Calibri"/>
              </a:rPr>
              <a:t>Political Situation</a:t>
            </a:r>
            <a:endParaRPr spc="-5" dirty="0">
              <a:latin typeface="Calibri"/>
              <a:cs typeface="Calibri"/>
            </a:endParaRPr>
          </a:p>
        </p:txBody>
      </p:sp>
      <p:pic>
        <p:nvPicPr>
          <p:cNvPr id="7" name="Obrázek 6">
            <a:extLst>
              <a:ext uri="{FF2B5EF4-FFF2-40B4-BE49-F238E27FC236}">
                <a16:creationId xmlns:a16="http://schemas.microsoft.com/office/drawing/2014/main" id="{D667127F-747D-5DAE-6824-1A0327ED9626}"/>
              </a:ext>
            </a:extLst>
          </p:cNvPr>
          <p:cNvPicPr>
            <a:picLocks noChangeAspect="1"/>
          </p:cNvPicPr>
          <p:nvPr/>
        </p:nvPicPr>
        <p:blipFill>
          <a:blip r:embed="rId3"/>
          <a:stretch>
            <a:fillRect/>
          </a:stretch>
        </p:blipFill>
        <p:spPr>
          <a:xfrm>
            <a:off x="685800" y="4250469"/>
            <a:ext cx="3943350" cy="2266950"/>
          </a:xfrm>
          <a:prstGeom prst="rect">
            <a:avLst/>
          </a:prstGeom>
        </p:spPr>
      </p:pic>
      <p:sp>
        <p:nvSpPr>
          <p:cNvPr id="9" name="TextovéPole 8">
            <a:extLst>
              <a:ext uri="{FF2B5EF4-FFF2-40B4-BE49-F238E27FC236}">
                <a16:creationId xmlns:a16="http://schemas.microsoft.com/office/drawing/2014/main" id="{973B5BF0-A91D-F3AD-B046-E6DBE8577AAE}"/>
              </a:ext>
            </a:extLst>
          </p:cNvPr>
          <p:cNvSpPr txBox="1"/>
          <p:nvPr/>
        </p:nvSpPr>
        <p:spPr>
          <a:xfrm>
            <a:off x="5105400" y="4248515"/>
            <a:ext cx="6094428" cy="2554545"/>
          </a:xfrm>
          <a:prstGeom prst="rect">
            <a:avLst/>
          </a:prstGeom>
          <a:noFill/>
        </p:spPr>
        <p:txBody>
          <a:bodyPr wrap="square">
            <a:spAutoFit/>
          </a:bodyPr>
          <a:lstStyle/>
          <a:p>
            <a:r>
              <a:rPr lang="en-GB" sz="2000" dirty="0" smtClean="0"/>
              <a:t>On Wednesday 18.10. the </a:t>
            </a:r>
            <a:r>
              <a:rPr lang="en-GB" sz="2000" b="1" dirty="0" smtClean="0"/>
              <a:t>OS KOVO Council met</a:t>
            </a:r>
            <a:r>
              <a:rPr lang="en-GB" sz="2000" dirty="0" smtClean="0"/>
              <a:t>. It discussed the preparation of protest actions, the main topic of which will be: </a:t>
            </a:r>
          </a:p>
          <a:p>
            <a:pPr marL="285750" indent="-285750">
              <a:buFont typeface="Wingdings" panose="05000000000000000000" pitchFamily="2" charset="2"/>
              <a:buChar char="§"/>
            </a:pPr>
            <a:r>
              <a:rPr lang="en-GB" sz="2000" dirty="0" smtClean="0"/>
              <a:t>Opposition to the Government's tax package </a:t>
            </a:r>
          </a:p>
          <a:p>
            <a:pPr marL="285750" indent="-285750">
              <a:buFont typeface="Wingdings" panose="05000000000000000000" pitchFamily="2" charset="2"/>
              <a:buChar char="§"/>
            </a:pPr>
            <a:r>
              <a:rPr lang="en-GB" sz="2000" dirty="0" smtClean="0"/>
              <a:t>The return of payments for renewable resources to customer prices </a:t>
            </a:r>
          </a:p>
          <a:p>
            <a:pPr marL="285750" indent="-285750">
              <a:buFont typeface="Wingdings" panose="05000000000000000000" pitchFamily="2" charset="2"/>
              <a:buChar char="§"/>
            </a:pPr>
            <a:r>
              <a:rPr lang="en-GB" sz="2000" dirty="0" smtClean="0"/>
              <a:t>Failure to address early retirement for demanding professions</a:t>
            </a:r>
            <a:endParaRPr lang="en-GB" sz="2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462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373</TotalTime>
  <Words>2031</Words>
  <Application>Microsoft Office PowerPoint</Application>
  <PresentationFormat>Širokoúhlá obrazovka</PresentationFormat>
  <Paragraphs>241</Paragraphs>
  <Slides>21</Slides>
  <Notes>0</Notes>
  <HiddenSlides>0</HiddenSlides>
  <MMClips>0</MMClips>
  <ScaleCrop>false</ScaleCrop>
  <HeadingPairs>
    <vt:vector size="8" baseType="variant">
      <vt:variant>
        <vt:lpstr>Použitá písma</vt:lpstr>
      </vt:variant>
      <vt:variant>
        <vt:i4>8</vt:i4>
      </vt:variant>
      <vt:variant>
        <vt:lpstr>Motiv</vt:lpstr>
      </vt:variant>
      <vt:variant>
        <vt:i4>1</vt:i4>
      </vt:variant>
      <vt:variant>
        <vt:lpstr>Vložené servery OLE</vt:lpstr>
      </vt:variant>
      <vt:variant>
        <vt:i4>2</vt:i4>
      </vt:variant>
      <vt:variant>
        <vt:lpstr>Nadpisy snímků</vt:lpstr>
      </vt:variant>
      <vt:variant>
        <vt:i4>21</vt:i4>
      </vt:variant>
    </vt:vector>
  </HeadingPairs>
  <TitlesOfParts>
    <vt:vector size="32" baseType="lpstr">
      <vt:lpstr>Malgun Gothic</vt:lpstr>
      <vt:lpstr>Arial</vt:lpstr>
      <vt:lpstr>Bodoni MT Black</vt:lpstr>
      <vt:lpstr>Calibri</vt:lpstr>
      <vt:lpstr>Calibri Light</vt:lpstr>
      <vt:lpstr>Times New Roman</vt:lpstr>
      <vt:lpstr>TimesNewRomanPS-ItalicMT</vt:lpstr>
      <vt:lpstr>Wingdings</vt:lpstr>
      <vt:lpstr>Office Theme</vt:lpstr>
      <vt:lpstr>List</vt:lpstr>
      <vt:lpstr>Worksheet</vt:lpstr>
      <vt:lpstr>Current Information OS KOVO</vt:lpstr>
      <vt:lpstr>Prezentace aplikace PowerPoint</vt:lpstr>
      <vt:lpstr>Prezentace aplikace PowerPoint</vt:lpstr>
      <vt:lpstr>Prezentace aplikace PowerPoint</vt:lpstr>
      <vt:lpstr>Political Situation</vt:lpstr>
      <vt:lpstr>Political Situation</vt:lpstr>
      <vt:lpstr>Prezentace aplikace PowerPoint</vt:lpstr>
      <vt:lpstr>Political Situation</vt:lpstr>
      <vt:lpstr>Political Situation</vt:lpstr>
      <vt:lpstr>Economics</vt:lpstr>
      <vt:lpstr>Economics</vt:lpstr>
      <vt:lpstr>Economics</vt:lpstr>
      <vt:lpstr>Economics</vt:lpstr>
      <vt:lpstr>Economics</vt:lpstr>
      <vt:lpstr>Economics</vt:lpstr>
      <vt:lpstr>Economics</vt:lpstr>
      <vt:lpstr>Prezentace aplikace PowerPoint</vt:lpstr>
      <vt:lpstr>Company problems</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Alena Paukrtová</dc:creator>
  <cp:lastModifiedBy>Dana</cp:lastModifiedBy>
  <cp:revision>32</cp:revision>
  <cp:lastPrinted>2023-10-24T06:05:50Z</cp:lastPrinted>
  <dcterms:created xsi:type="dcterms:W3CDTF">2023-10-13T07:34:15Z</dcterms:created>
  <dcterms:modified xsi:type="dcterms:W3CDTF">2023-10-25T12:35:19Z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2023-10-13T00:00:00Z</vt:filetime>
  </property>
  <property fmtid="{D5CDD505-2E9C-101B-9397-08002B2CF9AE}" pid="3" name="Creator">
    <vt:lpwstr>Microsoft® PowerPoint® 2016</vt:lpwstr>
  </property>
  <property fmtid="{D5CDD505-2E9C-101B-9397-08002B2CF9AE}" pid="4" name="LastSaved">
    <vt:filetime>2023-10-13T00:00:00Z</vt:filetime>
  </property>
</Properties>
</file>