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5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Delov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 formatCode="#,##0">
                  <c:v>35472</c:v>
                </c:pt>
                <c:pt idx="1">
                  <c:v>359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 formatCode="#,##0">
                  <c:v>35628</c:v>
                </c:pt>
                <c:pt idx="1">
                  <c:v>360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 formatCode="#,##0">
                  <c:v>33748</c:v>
                </c:pt>
                <c:pt idx="1">
                  <c:v>349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 formatCode="#,##0">
                  <c:v>32335</c:v>
                </c:pt>
                <c:pt idx="1">
                  <c:v>349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 formatCode="#,##0">
                  <c:v>30973</c:v>
                </c:pt>
                <c:pt idx="1">
                  <c:v>353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List1!$A$2:$A$5</c:f>
              <c:strCache>
                <c:ptCount val="2"/>
                <c:pt idx="0">
                  <c:v>št. članov</c:v>
                </c:pt>
                <c:pt idx="1">
                  <c:v>št. sind. p.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 formatCode="#,##0">
                  <c:v>28618</c:v>
                </c:pt>
                <c:pt idx="1">
                  <c:v>357</c:v>
                </c:pt>
              </c:numCache>
            </c:numRef>
          </c:val>
        </c:ser>
        <c:dLbls/>
        <c:axId val="74657152"/>
        <c:axId val="74663040"/>
      </c:barChart>
      <c:catAx>
        <c:axId val="74657152"/>
        <c:scaling>
          <c:orientation val="minMax"/>
        </c:scaling>
        <c:axPos val="b"/>
        <c:tickLblPos val="nextTo"/>
        <c:crossAx val="74663040"/>
        <c:crosses val="autoZero"/>
        <c:auto val="1"/>
        <c:lblAlgn val="ctr"/>
        <c:lblOffset val="100"/>
      </c:catAx>
      <c:valAx>
        <c:axId val="74663040"/>
        <c:scaling>
          <c:orientation val="minMax"/>
        </c:scaling>
        <c:axPos val="l"/>
        <c:majorGridlines/>
        <c:numFmt formatCode="#,##0" sourceLinked="1"/>
        <c:tickLblPos val="nextTo"/>
        <c:crossAx val="746571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sl-SI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7D7F3-A69A-4374-8656-CBE320889594}" type="datetimeFigureOut">
              <a:rPr lang="sl-SI" smtClean="0"/>
              <a:pPr/>
              <a:t>27.9.2012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8757B-1124-4FD4-977A-41B8BD2E288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33266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63384C9-045D-4AC5-BF44-2BFBCB7D13E6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11" name="Ograda številke diapoz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19B541-D218-4FE6-8236-BF774D3E6ED4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02134-7C8B-4534-9F1B-BD429E8E96E3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7B71C-6109-42A1-B686-66A466253AC8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A8F554A-3576-4998-B3AA-74E503A20533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B1B5B-EC54-4BA2-8654-06024937ADBC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E2FE9-611C-4F28-B28F-197C3356D33A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F950C-C061-4C30-A59F-3CDF20D75756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5DCF3D-4B8D-4282-8B41-2B89735A2DC4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9" name="Ograda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A32AB7-C30F-4CAE-9065-7276BDAD0E49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no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sl-SI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ikono, če želite dodati sliko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grada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17919C9-014D-454C-8E98-205D9458D86A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kroži kota na diagonali pravokotnika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DA32AB7-C30F-4CAE-9065-7276BDAD0E49}" type="datetime1">
              <a:rPr lang="sl-SI" smtClean="0"/>
              <a:pPr/>
              <a:t>27.9.2012</a:t>
            </a:fld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A57BFF6-D7A5-4AA1-89F2-CE250A1202EC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IndustriAll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Eastern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Zreče,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Slovenia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25. – 27. 9. 2012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REPORT </a:t>
            </a:r>
            <a:r>
              <a:rPr lang="sl-SI" dirty="0" err="1" smtClean="0"/>
              <a:t>for</a:t>
            </a:r>
            <a:r>
              <a:rPr lang="sl-SI" dirty="0" smtClean="0"/>
              <a:t> </a:t>
            </a:r>
            <a:r>
              <a:rPr lang="sl-SI" dirty="0" err="1" smtClean="0"/>
              <a:t>Slovenia</a:t>
            </a:r>
            <a:endParaRPr lang="sl-SI" dirty="0" smtClean="0"/>
          </a:p>
          <a:p>
            <a:r>
              <a:rPr lang="sl-SI" dirty="0" smtClean="0"/>
              <a:t>(SKEI)</a:t>
            </a:r>
          </a:p>
          <a:p>
            <a:r>
              <a:rPr lang="sl-SI" dirty="0"/>
              <a:t> </a:t>
            </a:r>
            <a:r>
              <a:rPr lang="sl-SI" dirty="0" smtClean="0"/>
              <a:t>                                         </a:t>
            </a:r>
            <a:r>
              <a:rPr lang="sl-SI" sz="2000" dirty="0" smtClean="0"/>
              <a:t>Bogdan Ivanovič</a:t>
            </a:r>
          </a:p>
          <a:p>
            <a:r>
              <a:rPr lang="sl-SI" sz="2000" dirty="0"/>
              <a:t> </a:t>
            </a:r>
            <a:r>
              <a:rPr lang="sl-SI" sz="2000" dirty="0" smtClean="0"/>
              <a:t>                                                                  </a:t>
            </a:r>
            <a:r>
              <a:rPr lang="sl-SI" sz="2000" dirty="0" err="1" smtClean="0"/>
              <a:t>Secretary</a:t>
            </a:r>
            <a:r>
              <a:rPr lang="sl-SI" sz="2000" dirty="0" smtClean="0"/>
              <a:t> SKEI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6386" name="Picture 2" descr="Sindikat kovinske in elektro industrije Sloveni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800350" cy="1114425"/>
          </a:xfrm>
          <a:prstGeom prst="rect">
            <a:avLst/>
          </a:prstGeom>
          <a:noFill/>
        </p:spPr>
      </p:pic>
      <p:pic>
        <p:nvPicPr>
          <p:cNvPr id="16388" name="Picture 4" descr="http://www.emf-fem.org/var/emf/storage/images/193-43-eng-GB/home-page_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48680"/>
            <a:ext cx="1905000" cy="904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8184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10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692696"/>
            <a:ext cx="7509428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recent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Gospodarska aktivnost v naših najpomembnejših trgovinskih partnericah se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je v 2. četrtletju letos znižala in se pričakuje poslabšanje v 2. polovici leta.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Obeti za prihodnje mesece so slabi. V 1. polletju se je izvoz Slovenije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zmanjšal za 0,5 % (slabši 1. in boljši 2. kvartal). Vrednost kazalnika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gospodarske krize se je avgusta 2012 ponovno poslabšal.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2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Padec domačega povpraševanja in zunanje trgovine je imel za posledico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padec dodane vrednosti na zaposlenega v večini dejavnosti (v 1. polletju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padec v predelovalnih dejavnosti za 2,2 %, kar je slabo za možnost realne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rasti plač drugo leto).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 startAt="3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Povečanje registriranih brezposelnih v državi je posledica izteka pogodb o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zaposlitvi za določen čas v izobraževanju in stečajev. 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899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11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836712"/>
            <a:ext cx="782829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4. Obseg kreditov domačih bank domačim podjetjem se zmanjšuje, slabšanje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kakovosti bančne aktive se nadaljuje. Banke zaostrujejo kreditne pogoje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predvsem z višanjem marž. Tudi za gospodinjstva se kreditni pogoji zaostrujejo.</a:t>
            </a:r>
          </a:p>
          <a:p>
            <a:endParaRPr lang="sl-SI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5. Problem nezaupanja med socialnimi partnerji in apatija prebivalstva, da se ne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da nič narediti za bistveno izboljšanje razmer: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 </a:t>
            </a:r>
            <a:r>
              <a:rPr lang="sl-SI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 primeru gospodarstva lahko  vidimo, da je ključ do uspeha zaupanje: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v segmentu zaposlenih, dobaviteljev, bank, okolja in socialnih partnerjev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-  če vodilni menedžerji ne pokažejo zaposlenim, da jim zaupajo in hkrati,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 da so sami vredni zaupanja, sledi neizogiben padec poslovnega uspeha -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to se še najbolj vidi na razmerju banke – podjetja (eden drugemu ne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zaupajo)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 prišli smo do absurda, ko so svetovalne pogodbe postale sinonim za goljufijo,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krajo in nepotrebno „razmetavanje“ denarja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505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12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764704"/>
            <a:ext cx="8090676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Aims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unions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recent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upcoming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period </a:t>
            </a:r>
          </a:p>
          <a:p>
            <a:endParaRPr lang="sl-SI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aktivnosti za pravične reforme (socialna varnost, delovnopravna zakonodaja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trg dela…)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industrijska politika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rioritetna vrednota je skrb za ljudi in delavce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zboljševanje delovnih razmer in osebne blaginje zaposlenih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oj proti revščini in izključenosti 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oj proti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relokaciji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družbene in politične  moči, da delodajalci preko kapitala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ne dobivajo prevelike premoči nad interesom dela brez družbene odgovornosti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podjetij (uravnotežena skrb za dobiček, dividende in investicije na eni strani ter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višino zaslužkov, kakovost dela in življenja na drugi strani)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projekti za povečevanje dodane vrednosti na zaposlenega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ridobivanje novih članov sindikata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repitev akcijske sposobnosti sindikatov (tudi poskusi združevanja), izobraževanje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in usposabljanje sindikalnega kadra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ovečevanje prepoznavnosti in imidža SKEI v javnosti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58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13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836712"/>
            <a:ext cx="7803739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bargaining</a:t>
            </a:r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bargaining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sistem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snovi sta Zakon o kolektivnih pogodbah in Konvencija MOD št.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254 o spodbujanju kolektivnih pogajanj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bstoji pravica do kolektivnih pogajanj, delodajalci pa včasih „narobe“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razumejo“prostovoljnost“ kolektivnih pogajanj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-     v državi obstojijo potrebne strukture za kolektivna pogajanja na vseh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 nivojih</a:t>
            </a: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Coverage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agreements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national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regional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company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-    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kolektivne pogodbe pokrivajo državni nivo dejavnosti in podjetniški nivo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SKEI je stranka za 3 kolektivne pogodbe dejavnosti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se 3 kolektivne pogodbe dejavnosti imajo razširjeno veljavnost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(veljajo za vse delodajalce in vse zaposlene v dejavnosti)</a:t>
            </a:r>
          </a:p>
          <a:p>
            <a:pPr marL="342900" indent="-342900">
              <a:buFontTx/>
              <a:buChar char="-"/>
            </a:pP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440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14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692696"/>
            <a:ext cx="8048998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-    delodajalci želijo oslabiti centralna kolektivna pogajanja na nivoju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dejavnosti in jih prenašati za posamezne zadeve na podjetniški nivo,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na podjetniškem nivoju pa se „izogibajo“ kolektivnim pogajanjem in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jih želijo prenašati na nivo dejavnosti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delodajalci pričakujejo „velike“ spremembe v delovnopravni zakonodaji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in „odlagajo“ pogajanja za izboljšanje določb v korist delavcev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delodajalci ne dovolijo svoji pogajalski skupini, da bi se s kolektivno 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 pogodbo dejavnosti pogajali o povečevanju vseh osnovnih plač ( ne le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najnižjih) oz. avtomatizmu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delodajalci niso „navdušeni“, da bi se osnovne plače povečevale realno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za rast produktivnosti (dodana vrednost na zaposlenega), ampak bi to raje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imeli v „poslovni“ uspešnosti kot gibljivem delu plače</a:t>
            </a:r>
          </a:p>
          <a:p>
            <a:pPr marL="342900" indent="-342900">
              <a:buFontTx/>
              <a:buChar char="-"/>
            </a:pPr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oločeni delodajalci vztrajajo na možnosti t.i. „negativne stimulacije“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v primeru nedoseganja norme ali pričakovanih rezultatov dela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-    trenutno imamo „zastoj „ v pogajanjih za povišanje plač (možnost stavke)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354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15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27584" y="692696"/>
            <a:ext cx="815479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Wage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(real/nominal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na osnovi kolektivnih pogajanj na nivoju dejavnosti in podjetij so se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lani dejanske povprečne plače povečale bolj kot v državi: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- v kovinskih materialih in livarnah nominalno za 8,43 % (realno  6,63 %),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  ki je znašala 1.454 € 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- v kovinski industriji nominalno za 4,85 % (realno 3, 05 %), ki je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  znašala 1.361 €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- v elektroindustriji nominalno za 4,58 % (realno 2,78 %), ki je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  znašala 1.346 €</a:t>
            </a:r>
          </a:p>
          <a:p>
            <a:pPr marL="342900" indent="-342900">
              <a:buFontTx/>
              <a:buChar char="-"/>
            </a:pP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rezultat lanskoletnih pogajanj se prenaša v letošnje leto, ko kljub znižanju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povprečne plače v državi (zaradi varčevalnih ukrepov v javnem sektorju),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povprečne plače po 3 kolektivnih pogodbah realno rastejo (potrebujemo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pa ugoden pogajalski izid letos, da bi se ta trend nadaljeval)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-    minimalna bruto plača znaša 763,06 € (584 € neto oz. odvisno od </a:t>
            </a:r>
          </a:p>
          <a:p>
            <a:r>
              <a:rPr lang="sl-SI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    dohodninske olajšave) 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497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16</a:t>
            </a:fld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2397461" y="1196752"/>
            <a:ext cx="47884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sl-SI" sz="3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l-SI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l-SI" sz="3600" dirty="0" err="1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sl-SI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600" dirty="0" err="1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sl-SI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6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3600" dirty="0" err="1">
                <a:latin typeface="Times New Roman" pitchFamily="18" charset="0"/>
                <a:cs typeface="Times New Roman" pitchFamily="18" charset="0"/>
              </a:rPr>
              <a:t>attention</a:t>
            </a:r>
            <a:r>
              <a:rPr lang="sl-SI" sz="36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sl-SI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l-SI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5918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union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membership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endParaRPr lang="sl-SI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grada vsebin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6517252"/>
              </p:ext>
            </p:extLst>
          </p:nvPr>
        </p:nvGraphicFramePr>
        <p:xfrm>
          <a:off x="457200" y="1646238"/>
          <a:ext cx="8229599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Leto</a:t>
                      </a:r>
                      <a:endParaRPr lang="sl-SI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9. 2012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Št. članov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35.472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35.628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33.745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32.335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30.973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28.618</a:t>
                      </a:r>
                      <a:endParaRPr lang="sl-S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Št. sindikalnih</a:t>
                      </a:r>
                    </a:p>
                    <a:p>
                      <a:r>
                        <a:rPr lang="sl-SI" dirty="0" smtClean="0"/>
                        <a:t>podružnic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360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349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349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357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2</a:t>
            </a:fld>
            <a:endParaRPr lang="sl-SI"/>
          </a:p>
        </p:txBody>
      </p:sp>
      <p:sp>
        <p:nvSpPr>
          <p:cNvPr id="17" name="PoljeZBesedilom 16"/>
          <p:cNvSpPr txBox="1"/>
          <p:nvPr/>
        </p:nvSpPr>
        <p:spPr>
          <a:xfrm>
            <a:off x="3563888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dirty="0"/>
          </a:p>
        </p:txBody>
      </p:sp>
      <p:graphicFrame>
        <p:nvGraphicFramePr>
          <p:cNvPr id="8" name="Grafikon 7"/>
          <p:cNvGraphicFramePr/>
          <p:nvPr>
            <p:extLst>
              <p:ext uri="{D42A27DB-BD31-4B8C-83A1-F6EECF244321}">
                <p14:modId xmlns:p14="http://schemas.microsoft.com/office/powerpoint/2010/main" xmlns="" val="1899451331"/>
              </p:ext>
            </p:extLst>
          </p:nvPr>
        </p:nvGraphicFramePr>
        <p:xfrm>
          <a:off x="2339752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5333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3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764704"/>
            <a:ext cx="7956024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sl-S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800" dirty="0" err="1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sl-S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8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sl-S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8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endParaRPr lang="sl-SI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Vlada je sestavljena iz koalicijskih strank (desno oz. desnosredinsko profilirane)</a:t>
            </a:r>
          </a:p>
          <a:p>
            <a:pPr marL="342900" indent="-342900" algn="just">
              <a:buAutoNum type="arabicPeriod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Javnomnenjska anketa DELO avgust 2012 (možna ocena  od 1 do 5):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najnižja ocena vlade doslej (2,28)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le 24,6 % anketiranih je ocenilo delo vlade kot pozitivno, 68,8 % pa negativno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oceno le 2,41 je dobil državni zbor</a:t>
            </a:r>
          </a:p>
          <a:p>
            <a:pPr marL="342900" indent="-342900" algn="just">
              <a:buAutoNum type="arabicPeriod" startAt="3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Javnomnenjska anketa maj 2012: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- 65,5 % je menilo, naj Slovenija vztraja pri evru in reševanju krize in sledi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  skupni politiki EU (izstop iz evroobmočja je podprlo le 28,3 % vprašanih)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- 68,5 % je menilo, da zaposleni v zasebnem sektorju nosijo večje breme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  krize kot v javnem sektorju)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- 73 % vprašanih se počuti kot evropske državljane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po možni oceni od 1 do 5 je s 3,54 ocenjena verjetnost, da se bo poslabšal</a:t>
            </a:r>
          </a:p>
          <a:p>
            <a:pPr algn="just"/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 življenjski standard, s 3,42 pa, da se bo poslabšal gospodarski položaj</a:t>
            </a:r>
          </a:p>
          <a:p>
            <a:pPr marL="342900" indent="-342900">
              <a:buAutoNum type="arabicPeriod"/>
            </a:pPr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120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4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548680"/>
            <a:ext cx="792447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4. Javnomnenjska raziskava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Ninomedia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april 2012 (možne ocene od 1 do 5)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o zaupanju v slovenski menedžment, sindikate, novinarje in politike (vsi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imajo visoko stopnjo zaupanja vase, vsi imajo slabo medsebojno zaupanje,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navedene so povprečne ocene zaupanja):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vodstvom gospodarskih družb 2,47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sindikatom 2,57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politikom 1,67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novinarjem 3,09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Zaupanje sindikatom: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poslovna javnost 2,23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politiki 2,26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novinarji 2,58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- sami sebi (predvsem mladi) 3,78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Novinarjem precej zaupajo sindikati (2,98).</a:t>
            </a:r>
          </a:p>
          <a:p>
            <a:endParaRPr lang="sl-SI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5. Javnomnenjska raziskava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Edelman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Trust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Barometer 2012: podjetjem na globalni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ravni je zaupanje padlo na 53 %, najmanj se zaupa bankam in finančnim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storitvam.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96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5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683568" y="476671"/>
            <a:ext cx="7808548" cy="54168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1.1.2012. je imela Slovenija 2.055.496 prebivalcev (1.016.371 moških in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1.038.765 žensk)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tujih prebivalcev je bilo 85.555 ali 4,2 %</a:t>
            </a: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ričakovano trajanje življenja ob rojstvu je za moškega 76,3 let in za žensko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82,65 let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-    ob prvi sklenitvi zakonske zveze je bila nevesta leta 2010 povprečno stara 30,8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let, ženin pa 33,7 let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leta 2010 se je iz tujine preselilo v Slovenijo 15.416 tujih državljanov (9.841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moških in 5.575 žensk)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28 % delovno aktivnih ima višje ali visokošolsko izobrazbo (v zasebnem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sektorju 19 % in v javnem sektorju 49 %), 58 % ima srednješolsko izobrazbo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in 14 % osnovnošolsko ali nižjo izobrazbo (od tega v javnem sektorju 7 % in v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zasebnem sektorju 17 %)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povprečna starost delovno aktivnega je 41,3 let, od tega je 30.300 invalidov ali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4 % delovno aktivnih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-    ob koncu leta 2011 je bilo 2.250 dnevnih migrantov iz sosednjih držav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261577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6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899592" y="620688"/>
            <a:ext cx="679545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 juliju 2012 je bila stopnja registrirane brezposelnosti 11,7 %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(julija lani pa 11,5 %)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 metodi ILO je brezposelnost okoli 8 %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topnja brezposelnosti žensk je nekaj višja kot pri moških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juliju 2012 je bilo 917.442 aktivnih prebivalcev, od tega delovno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aktivnih 810.546 oseb in registrirano brezposelnih 106.896 oseb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 javnem sektorju je po delovnih urah zaposlenih 18,1 % (v EU pa v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povprečju 21,8 %)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50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7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971600" y="548680"/>
            <a:ext cx="7449475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GDP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 letu 2011 je bil BDP na prebivalca 17.260 €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v 2. četrtletju 2012 (medletna primerjava) je padel za 3,2 %, padec v prvem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polletju pa je bil 1,0 %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glavni razlogi za padec so: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- nižja poraba države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- nižja poraba gospodinjstev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- krčenje investicij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- nizko domače povpraševanje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BDP po kupni moči znaša 21.000 €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letu 2011 je bila v državi ustvarjena dodana vrednost na zaposlenega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37.512 € (3 % rast, enako so se povečali stroški dela)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085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8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1043608" y="692696"/>
            <a:ext cx="7746801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I-VIII 2012 =1,8 % (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harmonizirano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na kupno moč 2,1 %)</a:t>
            </a:r>
          </a:p>
          <a:p>
            <a:pPr marL="285750" indent="-285750">
              <a:buFontTx/>
              <a:buChar char="-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VIII 2012/VIII 2011 = 2,9 % (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harmonizirano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na kupno moč 3,1 %)</a:t>
            </a:r>
          </a:p>
          <a:p>
            <a:pPr marL="285750" indent="-285750">
              <a:buFontTx/>
              <a:buChar char="-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VIII 2012 – IX 2011/VIII 2011 – IX 2010 = 2,5 % (</a:t>
            </a:r>
            <a:r>
              <a:rPr lang="sl-SI" sz="1600" dirty="0" err="1" smtClean="0">
                <a:latin typeface="Times New Roman" pitchFamily="18" charset="0"/>
                <a:cs typeface="Times New Roman" pitchFamily="18" charset="0"/>
              </a:rPr>
              <a:t>harmonizirano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na kupno moč 2,6 %)</a:t>
            </a:r>
          </a:p>
          <a:p>
            <a:pPr marL="285750" indent="-285750">
              <a:buFontTx/>
              <a:buChar char="-"/>
            </a:pPr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letu 2011 je bila rast cen za potrošnjo gospodinjstev (merjeno na kupno moč) za</a:t>
            </a:r>
          </a:p>
          <a:p>
            <a:r>
              <a:rPr lang="sl-S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    za 16 % pod povprečjem EU – 27), kupna moč v BDP pa prav tako 84% povprečja</a:t>
            </a:r>
          </a:p>
          <a:p>
            <a:r>
              <a:rPr lang="sl-S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    EU – 27</a:t>
            </a:r>
          </a:p>
          <a:p>
            <a:endParaRPr lang="sl-SI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v letu 2011 je tveganje revščine zajelo 13,6% prebivalcev (pod pragom revščine je živelo</a:t>
            </a:r>
          </a:p>
          <a:p>
            <a:r>
              <a:rPr lang="sl-S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    273.000 ljudi, če pa ne bi bilo socialnih transferjev, pa bi bilo zajetih 24,2 % ljudi)</a:t>
            </a:r>
          </a:p>
          <a:p>
            <a:endParaRPr lang="sl-SI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ena oseba potrebuje na mesec minimalno 600 €, 4 članska družina pa minimalno</a:t>
            </a:r>
          </a:p>
          <a:p>
            <a:r>
              <a:rPr lang="sl-SI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600" dirty="0" smtClean="0">
                <a:latin typeface="Times New Roman" pitchFamily="18" charset="0"/>
                <a:cs typeface="Times New Roman" pitchFamily="18" charset="0"/>
              </a:rPr>
              <a:t>     1.260 €</a:t>
            </a:r>
            <a:endParaRPr lang="sl-SI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264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o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številke diapoz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7BFF6-D7A5-4AA1-89F2-CE250A1202EC}" type="slidenum">
              <a:rPr lang="sl-SI" smtClean="0"/>
              <a:pPr/>
              <a:t>9</a:t>
            </a:fld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1115616" y="836712"/>
            <a:ext cx="7872668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Share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represented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sectors</a:t>
            </a:r>
            <a:endParaRPr lang="sl-SI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Podatki se nanašajo na poslovanje v letu 2011 v primerjavi s C predelovalne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dejavnosti:</a:t>
            </a:r>
          </a:p>
          <a:p>
            <a:pPr marL="285750" indent="-285750">
              <a:buFontTx/>
              <a:buChar char="-"/>
            </a:pP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C 24 proizvodnja kovin je imela 84 podjetij ali 1,2 %, ki so zaposlovala 7.142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delavcev ali 4,3 %, na zaposlenega so ustvarili 278.662 € prihodka in 42.671 €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dodane vrednosti na zaposlenega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-    C 26 in 27 elektroindustrija je imela 474 podjetij ali 6,8 %, ki so zaposlovala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24.119 delavcev, na zaposlenega so ustvarili 134.084 € prihodka in 34.479 €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dodane vrednosti</a:t>
            </a: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-     C 25, 28, 29 in 30 kovinska industrija je imela 2.203 podjetij, ki so zaposlovala</a:t>
            </a:r>
          </a:p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 50.482 delavcev, na zaposlenega so ustvarili 125.151 € prihodka in 32.982 €  </a:t>
            </a:r>
          </a:p>
          <a:p>
            <a:r>
              <a:rPr lang="sl-SI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    dodane vrednosti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426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arna">
  <a:themeElements>
    <a:clrScheme name="Livarn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arn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ar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372</TotalTime>
  <Words>1829</Words>
  <Application>Microsoft Office PowerPoint</Application>
  <PresentationFormat>Diaprojekcija na zaslonu (4:3)</PresentationFormat>
  <Paragraphs>265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17" baseType="lpstr">
      <vt:lpstr>Livarna</vt:lpstr>
      <vt:lpstr>Meeting of the IndustriAll Eastern Region Zreče, Slovenia, 25. – 27. 9. 2012</vt:lpstr>
      <vt:lpstr>Trade union membership development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IndustriAll Eastern Region Zreče, Slovenia, 25. – 27. 9. 2012</dc:title>
  <dc:creator>KSP-SKEI</dc:creator>
  <cp:lastModifiedBy>Brane</cp:lastModifiedBy>
  <cp:revision>46</cp:revision>
  <cp:lastPrinted>2012-09-20T13:14:02Z</cp:lastPrinted>
  <dcterms:created xsi:type="dcterms:W3CDTF">2012-09-20T10:35:21Z</dcterms:created>
  <dcterms:modified xsi:type="dcterms:W3CDTF">2012-09-27T07:30:57Z</dcterms:modified>
</cp:coreProperties>
</file>