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92A19-2CBB-4053-99FA-F7B0C536C2F3}" type="datetimeFigureOut">
              <a:rPr lang="sl-SI" smtClean="0"/>
              <a:t>21.5.2012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5F8F8-054F-4734-B90B-0522D01BC9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708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4F6C-1872-4749-B014-6A3A9C336C54}" type="datetime1">
              <a:rPr lang="sl-SI" smtClean="0"/>
              <a:t>21.5.2012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40E0-2E82-4F20-8009-832F82C15F80}" type="datetime1">
              <a:rPr lang="sl-SI" smtClean="0"/>
              <a:t>21.5.2012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1472-C2BA-402F-A832-74EF058B210B}" type="datetime1">
              <a:rPr lang="sl-SI" smtClean="0"/>
              <a:t>21.5.2012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7EDC-5B98-45EA-B6CA-17181BC47BDA}" type="datetime1">
              <a:rPr lang="sl-SI" smtClean="0"/>
              <a:t>21.5.2012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D016-64C9-4411-AE03-AF0B4B3AD671}" type="datetime1">
              <a:rPr lang="sl-SI" smtClean="0"/>
              <a:t>21.5.2012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32AD-B691-4AB4-96BE-BEC577B7475D}" type="datetime1">
              <a:rPr lang="sl-SI" smtClean="0"/>
              <a:t>21.5.2012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436-EDD5-46AA-820F-0DD80FAAFE9A}" type="datetime1">
              <a:rPr lang="sl-SI" smtClean="0"/>
              <a:t>21.5.2012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6D9C-6389-41A4-8438-E7765FDD0170}" type="datetime1">
              <a:rPr lang="sl-SI" smtClean="0"/>
              <a:t>21.5.2012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FC11-3C37-410B-8C60-3DC965FFC13F}" type="datetime1">
              <a:rPr lang="sl-SI" smtClean="0"/>
              <a:t>21.5.2012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9389-31C9-4A28-990B-B0473A1CEF99}" type="datetime1">
              <a:rPr lang="sl-SI" smtClean="0"/>
              <a:t>21.5.2012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F55-CE27-4FC9-B670-B99127442E38}" type="datetime1">
              <a:rPr lang="sl-SI" smtClean="0"/>
              <a:t>21.5.2012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128593-5D7F-40A3-9B9B-134DF794755D}" type="datetime1">
              <a:rPr lang="sl-SI" smtClean="0"/>
              <a:t>21.5.2012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602423-F0B1-4B13-A087-FA1A70F9870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kei.si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Splošno za oblikovanje sindikalne politike in izkušnje iz Slovenije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REFORME TRGA DELA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79512" y="54868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pPr algn="ctr"/>
            <a:r>
              <a:rPr lang="sl-SI" sz="2400" dirty="0" smtClean="0"/>
              <a:t>Skupni seminar v Zrečah, 1.6.2012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628968" y="566124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    Sekretar SKEI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628968" y="6237312"/>
            <a:ext cx="171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Bogdan Ivanovič</a:t>
            </a:r>
            <a:endParaRPr lang="sl-SI" dirty="0"/>
          </a:p>
        </p:txBody>
      </p:sp>
      <p:pic>
        <p:nvPicPr>
          <p:cNvPr id="7" name="Slika 6" descr="Sindikat kovinske in elektro industrije Slovenije">
            <a:hlinkClick r:id="rId2" tooltip="&quot;Sindikat kovinske in elektro industrije Slovenij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1276"/>
            <a:ext cx="2286000" cy="9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C:\Users\Brane\Desktop\fes\FES LOGO_15mm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2134" y="383773"/>
            <a:ext cx="1153160" cy="66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" descr="http://www.smh.hr/images/smh-logo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8642" y="332656"/>
            <a:ext cx="1276985" cy="76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560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08720"/>
            <a:ext cx="7388561" cy="680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Heterogenost trgov dela (razlike)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v institucijah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v</a:t>
            </a:r>
            <a:r>
              <a:rPr lang="sl-SI" sz="2400" dirty="0" smtClean="0"/>
              <a:t> vodenju ekonomskih politik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v</a:t>
            </a:r>
            <a:r>
              <a:rPr lang="sl-SI" sz="2400" dirty="0" smtClean="0"/>
              <a:t> gospodarskem razvoju</a:t>
            </a:r>
          </a:p>
          <a:p>
            <a:endParaRPr lang="sl-SI" sz="2400" dirty="0" smtClean="0"/>
          </a:p>
          <a:p>
            <a:r>
              <a:rPr lang="sl-SI" sz="2800" dirty="0" smtClean="0"/>
              <a:t>Najbolj pogosto se kritizira togost delovne</a:t>
            </a:r>
          </a:p>
          <a:p>
            <a:r>
              <a:rPr lang="sl-SI" sz="2800" dirty="0" smtClean="0"/>
              <a:t>sile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težavnost zaposlovanja</a:t>
            </a:r>
            <a:r>
              <a:rPr lang="sl-SI" sz="2800" dirty="0" smtClean="0"/>
              <a:t> </a:t>
            </a:r>
            <a:endParaRPr lang="sl-SI" sz="2400" dirty="0" smtClean="0"/>
          </a:p>
          <a:p>
            <a:pPr marL="342900" indent="-342900">
              <a:buFontTx/>
              <a:buChar char="-"/>
            </a:pPr>
            <a:r>
              <a:rPr lang="sl-SI" sz="2400" dirty="0"/>
              <a:t>t</a:t>
            </a:r>
            <a:r>
              <a:rPr lang="sl-SI" sz="2400" dirty="0" smtClean="0"/>
              <a:t>ežavnost odpuščanja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r</a:t>
            </a:r>
            <a:r>
              <a:rPr lang="sl-SI" sz="2400" dirty="0" smtClean="0"/>
              <a:t>egulacija delovnega časa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r</a:t>
            </a:r>
            <a:r>
              <a:rPr lang="sl-SI" sz="2400" dirty="0" smtClean="0"/>
              <a:t>egulacija plač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-  meja vzdržnosti rasti plač: pričakovana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  inflacija + rast produktivnosti dela</a:t>
            </a:r>
          </a:p>
          <a:p>
            <a:pPr marL="342900" indent="-342900">
              <a:buFontTx/>
              <a:buChar char="-"/>
            </a:pPr>
            <a:endParaRPr lang="sl-SI" sz="2800" dirty="0" smtClean="0"/>
          </a:p>
          <a:p>
            <a:endParaRPr lang="sl-SI" sz="2400" dirty="0" smtClean="0"/>
          </a:p>
          <a:p>
            <a:endParaRPr lang="sl-SI" sz="2800" dirty="0" smtClean="0"/>
          </a:p>
          <a:p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909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15616" y="1052736"/>
            <a:ext cx="773160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Kriza različno prizadene posamezne</a:t>
            </a:r>
          </a:p>
          <a:p>
            <a:r>
              <a:rPr lang="sl-SI" sz="3200" dirty="0"/>
              <a:t>s</a:t>
            </a:r>
            <a:r>
              <a:rPr lang="sl-SI" sz="3200" dirty="0" smtClean="0"/>
              <a:t>ocialne in ekonomske skupine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glavni problem je dolgoročna brezposelnost,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„histereza“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potrebni sklopi povezanih ukrepov za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gospodarsko rast s spodbujanjem zaposlovanja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(zaposlenost se mora povečati)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posebej ranljive skupine (mladi, manj izobraženi,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starejši, invalidi, z zmanjšanimi delovnimi </a:t>
            </a:r>
          </a:p>
          <a:p>
            <a:r>
              <a:rPr lang="sl-SI" sz="2400" dirty="0" smtClean="0"/>
              <a:t>    zmožnostmi, po spolu, dolgotrajno brezposelni...)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skromne možnosti zaposlitve starejših od 50 let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z</a:t>
            </a:r>
            <a:r>
              <a:rPr lang="sl-SI" sz="2400" dirty="0" smtClean="0"/>
              <a:t>ačasne zaposlitve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d</a:t>
            </a:r>
            <a:r>
              <a:rPr lang="sl-SI" sz="2400" dirty="0" smtClean="0"/>
              <a:t>elne zaposlitve</a:t>
            </a:r>
            <a:endParaRPr lang="sl-SI" sz="2400" dirty="0"/>
          </a:p>
          <a:p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935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80728"/>
            <a:ext cx="7835799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Primer Slovenije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2010/2008 znižanje začasnih zaposlitev za 20 %,</a:t>
            </a:r>
          </a:p>
          <a:p>
            <a:r>
              <a:rPr lang="sl-SI" sz="2400" dirty="0" smtClean="0"/>
              <a:t>    stalnih zaposlitev pa za 7 %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2010 delež delno zaposlenih 11,1 % (2,4 odstotne</a:t>
            </a:r>
          </a:p>
          <a:p>
            <a:r>
              <a:rPr lang="sl-SI" sz="2400" dirty="0" smtClean="0"/>
              <a:t>    točke več kot 2008)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2010 študentsko delo 45 % delovne aktivnosti</a:t>
            </a:r>
          </a:p>
          <a:p>
            <a:r>
              <a:rPr lang="sl-SI" sz="2400" dirty="0" smtClean="0"/>
              <a:t>     v starosti od 15 do 24 let (poskus reagiranja z </a:t>
            </a:r>
          </a:p>
          <a:p>
            <a:r>
              <a:rPr lang="sl-SI" sz="2400" dirty="0" smtClean="0"/>
              <a:t>     Zakonom o malem delu, ki je ne referendumu</a:t>
            </a:r>
          </a:p>
          <a:p>
            <a:r>
              <a:rPr lang="sl-SI" sz="2400" dirty="0" smtClean="0"/>
              <a:t>     padel)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nekateri reformisti krivijo za močno segmentacijo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trga dela preveliko zaščito </a:t>
            </a:r>
            <a:r>
              <a:rPr lang="sl-SI" sz="2400" dirty="0" err="1" smtClean="0"/>
              <a:t>zaposl</a:t>
            </a:r>
            <a:r>
              <a:rPr lang="sl-SI" sz="2400" dirty="0" smtClean="0"/>
              <a:t>. za </a:t>
            </a:r>
            <a:r>
              <a:rPr lang="sl-SI" sz="2400" dirty="0" err="1" smtClean="0"/>
              <a:t>nedol</a:t>
            </a:r>
            <a:r>
              <a:rPr lang="sl-SI" sz="2400" dirty="0" smtClean="0"/>
              <a:t>. čas</a:t>
            </a:r>
          </a:p>
          <a:p>
            <a:r>
              <a:rPr lang="sl-SI" sz="2800" dirty="0" smtClean="0"/>
              <a:t>Sindikalno stališče je jasno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n</a:t>
            </a:r>
            <a:r>
              <a:rPr lang="sl-SI" sz="2400" dirty="0" smtClean="0"/>
              <a:t>ivoja delavskih pravic ni potrebno zmanjševati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z</a:t>
            </a:r>
            <a:r>
              <a:rPr lang="sl-SI" sz="2400" dirty="0" smtClean="0"/>
              <a:t>akonodaja in KP omogočajo prestrukturiranje</a:t>
            </a:r>
          </a:p>
          <a:p>
            <a:pPr marL="342900" indent="-342900">
              <a:buFontTx/>
              <a:buChar char="-"/>
            </a:pP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791242" y="46531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 smtClean="0"/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6194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99592" y="836712"/>
            <a:ext cx="8169224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Vprašanje potrebnosti reform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da, vendar razlikovanje socialnih partnerjev v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ciljih in politikah 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ne izključno ali pretežno varčevanje, nujnost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spodbujanja investicij in zaupanja v gospodarstvo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različnost stopenj brezposelnosti in značilnih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skupin brezposelnih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zaposlovanje se mora tako povečati, da so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koristi novo zaposlenih večje od izgube tistih, ki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so delo izgubili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učinkovitost institucij : delodajalcev, ki povprašujejo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po delu in državnih institucij, ki zavarovancem v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zameno za plačilo davkov in prispevkov nudijo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potrebne usluge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</a:t>
            </a: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5941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1600" y="908720"/>
            <a:ext cx="771076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Običajna področja reformiranja trga</a:t>
            </a:r>
          </a:p>
          <a:p>
            <a:r>
              <a:rPr lang="sl-SI" sz="3200" dirty="0"/>
              <a:t>d</a:t>
            </a:r>
            <a:r>
              <a:rPr lang="sl-SI" sz="3200" dirty="0" smtClean="0"/>
              <a:t>ela s politikami in zakonodajo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sprejemanje okvirnega sporazuma socialnih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partnerjev o uskladitvi ciljev in politik reform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subvencioniranje krajšega polnega delovnega </a:t>
            </a:r>
          </a:p>
          <a:p>
            <a:r>
              <a:rPr lang="sl-SI" sz="2400" dirty="0" smtClean="0"/>
              <a:t>    časa, čakanja na delo in izobraževanja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sprememba zakona o delovnih razmerjih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s</a:t>
            </a:r>
            <a:r>
              <a:rPr lang="sl-SI" sz="2400" dirty="0" smtClean="0"/>
              <a:t>prememba pogojev upokojevanja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s</a:t>
            </a:r>
            <a:r>
              <a:rPr lang="sl-SI" sz="2400" dirty="0" smtClean="0"/>
              <a:t>prememba zavarovanja za brezposelnost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u</a:t>
            </a:r>
            <a:r>
              <a:rPr lang="sl-SI" sz="2400" dirty="0" smtClean="0"/>
              <a:t>rejanje področij sive ekonomije/ dela na črno/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 malega dela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sprememba aktivne politike zaposlovanja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i</a:t>
            </a:r>
            <a:r>
              <a:rPr lang="sl-SI" sz="2400" dirty="0" smtClean="0"/>
              <a:t>n še kaj</a:t>
            </a:r>
          </a:p>
          <a:p>
            <a:pPr marL="342900" indent="-342900">
              <a:buFontTx/>
              <a:buChar char="-"/>
            </a:pP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9085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08720"/>
            <a:ext cx="7287572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Zaskrbljujoči paradoksi za sindikat</a:t>
            </a:r>
          </a:p>
          <a:p>
            <a:pPr marL="285750" indent="-285750">
              <a:buFont typeface="Century Gothic" pitchFamily="34" charset="0"/>
              <a:buChar char="­"/>
            </a:pPr>
            <a:r>
              <a:rPr lang="sl-SI" dirty="0"/>
              <a:t>i</a:t>
            </a:r>
            <a:r>
              <a:rPr lang="sl-SI" dirty="0" smtClean="0"/>
              <a:t>zboljšanje zakonodaje in KP dosega uspešne cilje</a:t>
            </a:r>
          </a:p>
          <a:p>
            <a:r>
              <a:rPr lang="sl-SI" dirty="0"/>
              <a:t> </a:t>
            </a:r>
            <a:r>
              <a:rPr lang="sl-SI" dirty="0" smtClean="0"/>
              <a:t>    le za že zaposlene v škodo še nezaposlenih</a:t>
            </a:r>
          </a:p>
          <a:p>
            <a:r>
              <a:rPr lang="sl-SI" dirty="0"/>
              <a:t> </a:t>
            </a:r>
            <a:r>
              <a:rPr lang="sl-SI" dirty="0" smtClean="0"/>
              <a:t>    (ranljivih skupin: mladi, stari, neizkušeni…), kar</a:t>
            </a:r>
          </a:p>
          <a:p>
            <a:r>
              <a:rPr lang="sl-SI" dirty="0"/>
              <a:t> </a:t>
            </a:r>
            <a:r>
              <a:rPr lang="sl-SI" dirty="0" smtClean="0"/>
              <a:t>    pospešuje dolgotrajno brezposelnost</a:t>
            </a:r>
          </a:p>
          <a:p>
            <a:pPr marL="285750" indent="-285750">
              <a:buFont typeface="Century Gothic" pitchFamily="34" charset="0"/>
              <a:buChar char="­"/>
            </a:pPr>
            <a:r>
              <a:rPr lang="sl-SI" dirty="0" smtClean="0"/>
              <a:t> razmerja med brezposelnimi in zaposlenimi</a:t>
            </a:r>
          </a:p>
          <a:p>
            <a:pPr marL="742950" lvl="1" indent="-285750" algn="just">
              <a:buFont typeface="Century Gothic" pitchFamily="34" charset="0"/>
              <a:buChar char="­"/>
            </a:pPr>
            <a:r>
              <a:rPr lang="sl-SI" dirty="0"/>
              <a:t> </a:t>
            </a:r>
            <a:r>
              <a:rPr lang="sl-SI" dirty="0" smtClean="0"/>
              <a:t>   brezposelni želijo višjo nadomestilo za  čas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brezposelnosti in manjšo zaščito zaposlenih ( s tem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imajo več možnosti, da se ponovno zaposlijo)</a:t>
            </a:r>
          </a:p>
          <a:p>
            <a:r>
              <a:rPr lang="sl-SI" dirty="0"/>
              <a:t> </a:t>
            </a:r>
            <a:r>
              <a:rPr lang="sl-SI" dirty="0" smtClean="0"/>
              <a:t>       -       zaposleni nasprotno želijo večjo zaščito zaposlenosti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in obenem višje nadomestilo za čas brezposelnosti, ker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morajo obstajati določene razlike med plačo in 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nadomestilom, je to osnova tudi za večje plače</a:t>
            </a:r>
          </a:p>
          <a:p>
            <a:r>
              <a:rPr lang="sl-SI" dirty="0" smtClean="0"/>
              <a:t> -   višji stroški odpuščanja lahko privedejo delodajalce k</a:t>
            </a:r>
          </a:p>
          <a:p>
            <a:r>
              <a:rPr lang="sl-SI" dirty="0"/>
              <a:t> </a:t>
            </a:r>
            <a:r>
              <a:rPr lang="sl-SI" dirty="0" smtClean="0"/>
              <a:t>     odločitvi za strožje kriterije v zaposlovanju – manj odpuščanj</a:t>
            </a:r>
          </a:p>
          <a:p>
            <a:r>
              <a:rPr lang="sl-SI" dirty="0"/>
              <a:t> </a:t>
            </a:r>
            <a:r>
              <a:rPr lang="sl-SI" dirty="0" smtClean="0"/>
              <a:t>     a tudi manj  novih zaposlitev</a:t>
            </a:r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000" dirty="0" smtClean="0"/>
          </a:p>
          <a:p>
            <a:r>
              <a:rPr lang="sl-SI" sz="2000" dirty="0"/>
              <a:t> </a:t>
            </a:r>
            <a:r>
              <a:rPr lang="sl-SI" sz="2000" dirty="0" smtClean="0"/>
              <a:t>    </a:t>
            </a:r>
          </a:p>
          <a:p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1077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2483768" y="2708920"/>
            <a:ext cx="5003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smtClean="0"/>
              <a:t>Hvala za vašo pozornost</a:t>
            </a:r>
            <a:endParaRPr lang="sl-SI" sz="32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399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1600" y="980728"/>
            <a:ext cx="816441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Posledice gospodarske in finančne krize 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zmanjšanje gospodarske aktivnosti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v</a:t>
            </a:r>
            <a:r>
              <a:rPr lang="sl-SI" sz="2400" dirty="0" smtClean="0"/>
              <a:t>pliv na stanje na trgu dela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 - </a:t>
            </a:r>
            <a:r>
              <a:rPr lang="sl-SI" sz="2000" dirty="0" smtClean="0"/>
              <a:t>zmanjšanje zaposlenosti (delovno aktivnih oseb)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-  povečanje brezposelnosti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-  slabo stanje v Sloveniji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- 12 % stopnja brezposelnosti (preko 8% po metodi ILO)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   v marcu 2012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-  110.859 brezposelnih (sicer 2,7 % manj kot marca 2011)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    v marcu 2012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-  I-II 2012/I-II 2011izvoz sicer višji za 4,5 %, a pokritost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   uvoza z izvozom le 91,9 %</a:t>
            </a:r>
          </a:p>
          <a:p>
            <a:r>
              <a:rPr lang="sl-SI" sz="2400" dirty="0" smtClean="0"/>
              <a:t>Kljub temu slabemu položaju delavci in člani 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indikata pričakujejo v socialnem  dialogu ohranitev  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topnje delavske zaščite in dobro rast plač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</a:t>
            </a:r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95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80728"/>
            <a:ext cx="418896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Brezposelnost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iz vidika države/ družbe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i</a:t>
            </a:r>
            <a:r>
              <a:rPr lang="sl-SI" sz="2400" dirty="0" smtClean="0"/>
              <a:t>z vidika posameznika</a:t>
            </a:r>
          </a:p>
          <a:p>
            <a:endParaRPr lang="sl-SI" sz="2400" dirty="0" smtClean="0"/>
          </a:p>
          <a:p>
            <a:r>
              <a:rPr lang="sl-SI" sz="3200" dirty="0" smtClean="0"/>
              <a:t>Vrste brezposelnosti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f</a:t>
            </a:r>
            <a:r>
              <a:rPr lang="sl-SI" sz="2400" dirty="0" smtClean="0"/>
              <a:t>rikcijska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strukturna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ciklična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latentna</a:t>
            </a:r>
          </a:p>
          <a:p>
            <a:pPr marL="342900" indent="-342900">
              <a:buFontTx/>
              <a:buChar char="-"/>
            </a:pPr>
            <a:endParaRPr lang="sl-SI" sz="2400" dirty="0" smtClean="0"/>
          </a:p>
          <a:p>
            <a:pPr marL="342900" indent="-342900">
              <a:buFontTx/>
              <a:buChar char="-"/>
            </a:pPr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249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80728"/>
            <a:ext cx="798167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Trg dela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eden osnovnih trgov proizvodnih dejavnikov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t</a:t>
            </a:r>
            <a:r>
              <a:rPr lang="sl-SI" sz="2400" dirty="0" smtClean="0"/>
              <a:t>emeljno področje preučevanja ekonomike dela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p</a:t>
            </a:r>
            <a:r>
              <a:rPr lang="sl-SI" sz="2400" dirty="0" smtClean="0"/>
              <a:t>roizvodno/storitvena aktivnost, umski/fizični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napor, usposobljenost, intelektualna moč (kapital)</a:t>
            </a:r>
          </a:p>
          <a:p>
            <a:r>
              <a:rPr lang="sl-SI" sz="2400" dirty="0" smtClean="0"/>
              <a:t>-   delo se prodaja in kupuje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delodajalci so povpraševalci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d</a:t>
            </a:r>
            <a:r>
              <a:rPr lang="sl-SI" sz="2400" dirty="0" smtClean="0"/>
              <a:t>elavci so ponudniki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r</a:t>
            </a:r>
            <a:r>
              <a:rPr lang="sl-SI" sz="2400" dirty="0" smtClean="0"/>
              <a:t>azlike v zaposlitvi pred tranzicijo in po njej</a:t>
            </a: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339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1600" y="980728"/>
            <a:ext cx="8039380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Segmentacija trgov dela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posledica odnosov med delodajalci in delavci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v</a:t>
            </a:r>
            <a:r>
              <a:rPr lang="sl-SI" sz="2400" dirty="0" smtClean="0"/>
              <a:t> kolikšni meri, kako in zakaj segmentacija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g</a:t>
            </a:r>
            <a:r>
              <a:rPr lang="sl-SI" sz="2400" dirty="0" smtClean="0"/>
              <a:t>re za razlikovanje med skupinami poklicev na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trgu dela</a:t>
            </a:r>
          </a:p>
          <a:p>
            <a:r>
              <a:rPr lang="sl-SI" sz="2000" dirty="0" smtClean="0"/>
              <a:t>    -  potrebna izobrazba in veščine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varnost zaposlitve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možnost napredovanja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širina delovnih nalog enakega delovnega področja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nivo participacije delavcev pri odločanju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višina plače, nadomestila plače, odpravnine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mobilnost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-  dualnost (primarni in sekundarni trg – dodatno pomembno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za oblikovanje politike sindikata)</a:t>
            </a:r>
          </a:p>
          <a:p>
            <a:r>
              <a:rPr lang="sl-SI" dirty="0" smtClean="0"/>
              <a:t>    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</a:t>
            </a:r>
          </a:p>
          <a:p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212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15616" y="980728"/>
            <a:ext cx="7691529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Značilnosti primarnega trga dela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nujna je določena stopnja znanja oz.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izobraževanja za opravljanje dela, tudi možnost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pridobivanja znanja na delovnem mestu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dobre delovne razmere oz. delovni pogoji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d</a:t>
            </a:r>
            <a:r>
              <a:rPr lang="sl-SI" sz="2400" dirty="0" smtClean="0"/>
              <a:t>obra varnost zaposlitve 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m</a:t>
            </a:r>
            <a:r>
              <a:rPr lang="sl-SI" sz="2400" dirty="0" smtClean="0"/>
              <a:t>ožnost napredovanja oz. razvoja delovne </a:t>
            </a:r>
          </a:p>
          <a:p>
            <a:r>
              <a:rPr lang="sl-SI" sz="2400" dirty="0" smtClean="0"/>
              <a:t>    kariere 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obstoj in  izvajanje predpisov oz. pravil iz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področja dela (urejenost)</a:t>
            </a:r>
          </a:p>
          <a:p>
            <a:r>
              <a:rPr lang="sl-SI" sz="2400" dirty="0" smtClean="0"/>
              <a:t>-   relativno visoke plače in nadomestila plač</a:t>
            </a: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60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43608" y="980728"/>
            <a:ext cx="719940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Značilnosti sekundarnega trga dela</a:t>
            </a:r>
          </a:p>
          <a:p>
            <a:r>
              <a:rPr lang="sl-SI" sz="2800" dirty="0" smtClean="0"/>
              <a:t>(tudi zaradi prekarnosti dela)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nižja varnost zaposlitve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s</a:t>
            </a:r>
            <a:r>
              <a:rPr lang="sl-SI" sz="2400" dirty="0" smtClean="0"/>
              <a:t>labše delovne razmere oz. delovni pogoji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v</a:t>
            </a:r>
            <a:r>
              <a:rPr lang="sl-SI" sz="2400" dirty="0" smtClean="0"/>
              <a:t>isoka fleksibilnost najemanja in odpuščanja 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delovne sile ter delovnega časa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nižje plače, nadomestila plač in odpravnine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m</a:t>
            </a:r>
            <a:r>
              <a:rPr lang="sl-SI" sz="2400" dirty="0" smtClean="0"/>
              <a:t>ajhne možnosti napredovanja oz. razvoja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   delovne kariere</a:t>
            </a:r>
          </a:p>
          <a:p>
            <a:pPr marL="342900" indent="-342900">
              <a:buFontTx/>
              <a:buChar char="-"/>
            </a:pPr>
            <a:r>
              <a:rPr lang="sl-SI" sz="2400" dirty="0" smtClean="0"/>
              <a:t>samovolja delodajalcev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n</a:t>
            </a:r>
            <a:r>
              <a:rPr lang="sl-SI" sz="2400" dirty="0" smtClean="0"/>
              <a:t>izka participacija delavcev</a:t>
            </a:r>
          </a:p>
          <a:p>
            <a:pPr marL="342900" indent="-342900">
              <a:buFontTx/>
              <a:buChar char="-"/>
            </a:pPr>
            <a:r>
              <a:rPr lang="sl-SI" sz="2400" dirty="0"/>
              <a:t>o</a:t>
            </a:r>
            <a:r>
              <a:rPr lang="sl-SI" sz="2400" dirty="0" smtClean="0"/>
              <a:t>bičajno sindikalna neorganiziranost</a:t>
            </a: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49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99592" y="908720"/>
            <a:ext cx="6958956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Iz raziskave „Ugled delodajalcev“,</a:t>
            </a:r>
          </a:p>
          <a:p>
            <a:r>
              <a:rPr lang="sl-SI" sz="3200" dirty="0" smtClean="0"/>
              <a:t>Moje delo 2007</a:t>
            </a:r>
          </a:p>
          <a:p>
            <a:endParaRPr lang="sl-SI" sz="3200" dirty="0" smtClean="0"/>
          </a:p>
          <a:p>
            <a:r>
              <a:rPr lang="sl-SI" sz="2800" dirty="0" smtClean="0"/>
              <a:t>5 profilov kandidatov za zaposlitev</a:t>
            </a:r>
          </a:p>
          <a:p>
            <a:r>
              <a:rPr lang="sl-SI" sz="2800" dirty="0" smtClean="0"/>
              <a:t>(segmentacija</a:t>
            </a:r>
            <a:r>
              <a:rPr lang="sl-SI" sz="2400" dirty="0" smtClean="0"/>
              <a:t>)</a:t>
            </a:r>
          </a:p>
          <a:p>
            <a:endParaRPr lang="sl-SI" sz="2400" dirty="0" smtClean="0"/>
          </a:p>
          <a:p>
            <a:pPr marL="342900" indent="-342900">
              <a:buFontTx/>
              <a:buChar char="-"/>
            </a:pPr>
            <a:r>
              <a:rPr lang="sl-SI" sz="2800" dirty="0" smtClean="0"/>
              <a:t>družbeni zapečkarji</a:t>
            </a:r>
          </a:p>
          <a:p>
            <a:pPr marL="342900" indent="-342900">
              <a:buFontTx/>
              <a:buChar char="-"/>
            </a:pPr>
            <a:r>
              <a:rPr lang="sl-SI" sz="2800" dirty="0" smtClean="0"/>
              <a:t>ambiciozni in mobilni</a:t>
            </a:r>
          </a:p>
          <a:p>
            <a:pPr marL="342900" indent="-342900">
              <a:buFontTx/>
              <a:buChar char="-"/>
            </a:pPr>
            <a:r>
              <a:rPr lang="sl-SI" sz="2800" dirty="0" smtClean="0"/>
              <a:t>podjetniki</a:t>
            </a:r>
          </a:p>
          <a:p>
            <a:pPr marL="342900" indent="-342900">
              <a:buFontTx/>
              <a:buChar char="-"/>
            </a:pPr>
            <a:r>
              <a:rPr lang="sl-SI" sz="2800" dirty="0" smtClean="0"/>
              <a:t>povzpetniki</a:t>
            </a:r>
          </a:p>
          <a:p>
            <a:pPr marL="342900" indent="-342900">
              <a:buFontTx/>
              <a:buChar char="-"/>
            </a:pPr>
            <a:r>
              <a:rPr lang="sl-SI" sz="2800" dirty="0"/>
              <a:t>i</a:t>
            </a:r>
            <a:r>
              <a:rPr lang="sl-SI" sz="2800" dirty="0" smtClean="0"/>
              <a:t>skalci dohodka</a:t>
            </a:r>
          </a:p>
          <a:p>
            <a:pPr marL="342900" indent="-342900">
              <a:buFontTx/>
              <a:buChar char="-"/>
            </a:pPr>
            <a:endParaRPr lang="sl-SI" sz="2400" dirty="0" smtClean="0"/>
          </a:p>
          <a:p>
            <a:pPr marL="342900" indent="-342900">
              <a:buFontTx/>
              <a:buChar char="-"/>
            </a:pPr>
            <a:endParaRPr lang="sl-SI" sz="2400" dirty="0" smtClean="0"/>
          </a:p>
          <a:p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174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83568" y="1027988"/>
            <a:ext cx="795121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Običajna usmerjenost reform trga dela</a:t>
            </a:r>
          </a:p>
          <a:p>
            <a:pPr marL="342900" indent="-342900">
              <a:buFontTx/>
              <a:buChar char="-"/>
            </a:pPr>
            <a:r>
              <a:rPr lang="sl-SI" sz="2000" dirty="0" smtClean="0"/>
              <a:t>v bolj fleksibilen delovni čas</a:t>
            </a:r>
          </a:p>
          <a:p>
            <a:pPr marL="342900" indent="-342900">
              <a:buFontTx/>
              <a:buChar char="-"/>
            </a:pPr>
            <a:r>
              <a:rPr lang="sl-SI" sz="2000" dirty="0"/>
              <a:t>v</a:t>
            </a:r>
            <a:r>
              <a:rPr lang="sl-SI" sz="2000" dirty="0" smtClean="0"/>
              <a:t> postopke za lažje, hitrejše in cenejše odpuščanje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delavcev</a:t>
            </a:r>
          </a:p>
          <a:p>
            <a:pPr marL="342900" indent="-342900">
              <a:buFontTx/>
              <a:buChar char="-"/>
            </a:pPr>
            <a:r>
              <a:rPr lang="sl-SI" sz="2000" dirty="0" smtClean="0"/>
              <a:t>v zvišanje starostnega pogoja za upokojevanje</a:t>
            </a:r>
          </a:p>
          <a:p>
            <a:pPr marL="342900" indent="-342900">
              <a:buFontTx/>
              <a:buChar char="-"/>
            </a:pPr>
            <a:r>
              <a:rPr lang="sl-SI" sz="2000" dirty="0"/>
              <a:t>v</a:t>
            </a:r>
            <a:r>
              <a:rPr lang="sl-SI" sz="2000" dirty="0" smtClean="0"/>
              <a:t> enako upokojitveno starost za ženske in moške</a:t>
            </a:r>
          </a:p>
          <a:p>
            <a:pPr marL="342900" indent="-342900">
              <a:buFontTx/>
              <a:buChar char="-"/>
            </a:pPr>
            <a:r>
              <a:rPr lang="sl-SI" sz="2000" dirty="0"/>
              <a:t>v</a:t>
            </a:r>
            <a:r>
              <a:rPr lang="sl-SI" sz="2000" dirty="0" smtClean="0"/>
              <a:t> preusmeritev od odpravnin za odpuščanje k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nadomestilom za brezposelnost (država prevzame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zagotavljanje socialne varnosti v prehodu od brezposelnosti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v ponovno zaposlitev po odpustu)</a:t>
            </a:r>
          </a:p>
          <a:p>
            <a:pPr marL="342900" indent="-342900">
              <a:buFontTx/>
              <a:buChar char="-"/>
            </a:pPr>
            <a:r>
              <a:rPr lang="sl-SI" sz="2000" dirty="0" smtClean="0"/>
              <a:t>v odpravljanje možnosti predčasnega upokojevanja in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zmanjševanje pasivnih oblik pomoči brezposelnim (zaradi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nevzdržnosti javnih financ)</a:t>
            </a:r>
          </a:p>
          <a:p>
            <a:pPr marL="342900" indent="-342900">
              <a:buFontTx/>
              <a:buChar char="-"/>
            </a:pPr>
            <a:r>
              <a:rPr lang="sl-SI" sz="2000" dirty="0" smtClean="0"/>
              <a:t>v povečanje mobilnosti delovne sile</a:t>
            </a:r>
          </a:p>
          <a:p>
            <a:r>
              <a:rPr lang="sl-SI" sz="2400" dirty="0" smtClean="0"/>
              <a:t>Sindikati ne podpiramo vseh navedenih usmeritev</a:t>
            </a:r>
            <a:endParaRPr lang="sl-SI" sz="240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2423-F0B1-4B13-A087-FA1A70F9870B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3990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191</TotalTime>
  <Words>1032</Words>
  <Application>Microsoft Office PowerPoint</Application>
  <PresentationFormat>Diaprojekcija na zaslonu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Lekarnar</vt:lpstr>
      <vt:lpstr>REFORME TRGA DELA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REFORME TRGA DELA</dc:title>
  <dc:creator>KSP-SKEI</dc:creator>
  <cp:lastModifiedBy>KSP-SKEI</cp:lastModifiedBy>
  <cp:revision>30</cp:revision>
  <dcterms:created xsi:type="dcterms:W3CDTF">2012-05-21T06:25:10Z</dcterms:created>
  <dcterms:modified xsi:type="dcterms:W3CDTF">2012-05-21T09:36:48Z</dcterms:modified>
</cp:coreProperties>
</file>